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handoutMasterIdLst>
    <p:handoutMasterId r:id="rId97"/>
  </p:handoutMasterIdLst>
  <p:sldIdLst>
    <p:sldId id="763" r:id="rId2"/>
    <p:sldId id="394" r:id="rId3"/>
    <p:sldId id="772" r:id="rId4"/>
    <p:sldId id="764" r:id="rId5"/>
    <p:sldId id="765" r:id="rId6"/>
    <p:sldId id="766" r:id="rId7"/>
    <p:sldId id="767" r:id="rId8"/>
    <p:sldId id="619" r:id="rId9"/>
    <p:sldId id="773" r:id="rId10"/>
    <p:sldId id="769" r:id="rId11"/>
    <p:sldId id="774" r:id="rId12"/>
    <p:sldId id="448" r:id="rId13"/>
    <p:sldId id="737" r:id="rId14"/>
    <p:sldId id="821" r:id="rId15"/>
    <p:sldId id="775" r:id="rId16"/>
    <p:sldId id="620" r:id="rId17"/>
    <p:sldId id="777" r:id="rId18"/>
    <p:sldId id="778" r:id="rId19"/>
    <p:sldId id="779" r:id="rId20"/>
    <p:sldId id="780" r:id="rId21"/>
    <p:sldId id="781" r:id="rId22"/>
    <p:sldId id="782" r:id="rId23"/>
    <p:sldId id="783" r:id="rId24"/>
    <p:sldId id="784" r:id="rId25"/>
    <p:sldId id="785" r:id="rId26"/>
    <p:sldId id="787" r:id="rId27"/>
    <p:sldId id="788" r:id="rId28"/>
    <p:sldId id="789" r:id="rId29"/>
    <p:sldId id="790" r:id="rId30"/>
    <p:sldId id="792" r:id="rId31"/>
    <p:sldId id="613" r:id="rId32"/>
    <p:sldId id="740" r:id="rId33"/>
    <p:sldId id="752" r:id="rId34"/>
    <p:sldId id="630" r:id="rId35"/>
    <p:sldId id="629" r:id="rId36"/>
    <p:sldId id="659" r:id="rId37"/>
    <p:sldId id="793" r:id="rId38"/>
    <p:sldId id="794" r:id="rId39"/>
    <p:sldId id="638" r:id="rId40"/>
    <p:sldId id="639" r:id="rId41"/>
    <p:sldId id="642" r:id="rId42"/>
    <p:sldId id="652" r:id="rId43"/>
    <p:sldId id="705" r:id="rId44"/>
    <p:sldId id="795" r:id="rId45"/>
    <p:sldId id="822" r:id="rId46"/>
    <p:sldId id="823" r:id="rId47"/>
    <p:sldId id="824" r:id="rId48"/>
    <p:sldId id="760" r:id="rId49"/>
    <p:sldId id="686" r:id="rId50"/>
    <p:sldId id="796" r:id="rId51"/>
    <p:sldId id="797" r:id="rId52"/>
    <p:sldId id="798" r:id="rId53"/>
    <p:sldId id="683" r:id="rId54"/>
    <p:sldId id="668" r:id="rId55"/>
    <p:sldId id="669" r:id="rId56"/>
    <p:sldId id="684" r:id="rId57"/>
    <p:sldId id="799" r:id="rId58"/>
    <p:sldId id="480" r:id="rId59"/>
    <p:sldId id="644" r:id="rId60"/>
    <p:sldId id="646" r:id="rId61"/>
    <p:sldId id="648" r:id="rId62"/>
    <p:sldId id="807" r:id="rId63"/>
    <p:sldId id="800" r:id="rId64"/>
    <p:sldId id="801" r:id="rId65"/>
    <p:sldId id="802" r:id="rId66"/>
    <p:sldId id="803" r:id="rId67"/>
    <p:sldId id="804" r:id="rId68"/>
    <p:sldId id="805" r:id="rId69"/>
    <p:sldId id="814" r:id="rId70"/>
    <p:sldId id="815" r:id="rId71"/>
    <p:sldId id="816" r:id="rId72"/>
    <p:sldId id="696" r:id="rId73"/>
    <p:sldId id="697" r:id="rId74"/>
    <p:sldId id="698" r:id="rId75"/>
    <p:sldId id="699" r:id="rId76"/>
    <p:sldId id="700" r:id="rId77"/>
    <p:sldId id="701" r:id="rId78"/>
    <p:sldId id="708" r:id="rId79"/>
    <p:sldId id="709" r:id="rId80"/>
    <p:sldId id="710" r:id="rId81"/>
    <p:sldId id="711" r:id="rId82"/>
    <p:sldId id="712" r:id="rId83"/>
    <p:sldId id="713" r:id="rId84"/>
    <p:sldId id="714" r:id="rId85"/>
    <p:sldId id="716" r:id="rId86"/>
    <p:sldId id="817" r:id="rId87"/>
    <p:sldId id="811" r:id="rId88"/>
    <p:sldId id="706" r:id="rId89"/>
    <p:sldId id="819" r:id="rId90"/>
    <p:sldId id="813" r:id="rId91"/>
    <p:sldId id="812" r:id="rId92"/>
    <p:sldId id="818" r:id="rId93"/>
    <p:sldId id="809" r:id="rId94"/>
    <p:sldId id="820" r:id="rId95"/>
  </p:sldIdLst>
  <p:sldSz cx="9144000" cy="6858000" type="screen4x3"/>
  <p:notesSz cx="6805613" cy="99393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00FF"/>
    <a:srgbClr val="FF6600"/>
    <a:srgbClr val="006600"/>
    <a:srgbClr val="000099"/>
    <a:srgbClr val="CC00CC"/>
    <a:srgbClr val="CC0000"/>
    <a:srgbClr val="990099"/>
    <a:srgbClr val="33CC33"/>
    <a:srgbClr val="0043C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523" autoAdjust="0"/>
  </p:normalViewPr>
  <p:slideViewPr>
    <p:cSldViewPr>
      <p:cViewPr varScale="1">
        <p:scale>
          <a:sx n="72" d="100"/>
          <a:sy n="72" d="100"/>
        </p:scale>
        <p:origin x="-456" y="-84"/>
      </p:cViewPr>
      <p:guideLst>
        <p:guide orient="horz" pos="2160"/>
        <p:guide pos="2880"/>
      </p:guideLst>
    </p:cSldViewPr>
  </p:slideViewPr>
  <p:notesTextViewPr>
    <p:cViewPr>
      <p:scale>
        <a:sx n="1" d="1"/>
        <a:sy n="1" d="1"/>
      </p:scale>
      <p:origin x="0" y="0"/>
    </p:cViewPr>
  </p:notesTextViewPr>
  <p:sorterViewPr>
    <p:cViewPr>
      <p:scale>
        <a:sx n="100" d="100"/>
        <a:sy n="100" d="100"/>
      </p:scale>
      <p:origin x="0" y="1041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EA134-4D8A-47E8-8ED7-84801EDBB129}" type="doc">
      <dgm:prSet loTypeId="urn:microsoft.com/office/officeart/2009/3/layout/IncreasingArrowsProcess" loCatId="process" qsTypeId="urn:microsoft.com/office/officeart/2005/8/quickstyle/simple1#20" qsCatId="simple" csTypeId="urn:microsoft.com/office/officeart/2005/8/colors/accent1_2#13" csCatId="accent1" phldr="1"/>
      <dgm:spPr/>
      <dgm:t>
        <a:bodyPr/>
        <a:lstStyle/>
        <a:p>
          <a:endParaRPr lang="zh-TW" altLang="en-US"/>
        </a:p>
      </dgm:t>
    </dgm:pt>
    <dgm:pt modelId="{CABCB3A1-5FD1-41D6-92F6-B8808F4779D7}">
      <dgm:prSet phldrT="[文字]" custT="1">
        <dgm:style>
          <a:lnRef idx="3">
            <a:schemeClr val="lt1"/>
          </a:lnRef>
          <a:fillRef idx="1">
            <a:schemeClr val="accent4"/>
          </a:fillRef>
          <a:effectRef idx="1">
            <a:schemeClr val="accent4"/>
          </a:effectRef>
          <a:fontRef idx="minor">
            <a:schemeClr val="lt1"/>
          </a:fontRef>
        </dgm:style>
      </dgm:prSet>
      <dgm:spPr/>
      <dgm:t>
        <a:bodyPr/>
        <a:lstStyle/>
        <a:p>
          <a:r>
            <a:rPr lang="zh-TW" altLang="en-US" sz="2400" b="1" dirty="0" smtClean="0">
              <a:solidFill>
                <a:srgbClr val="FFFF00"/>
              </a:solidFill>
              <a:latin typeface="標楷體" pitchFamily="65" charset="-120"/>
              <a:ea typeface="標楷體" pitchFamily="65" charset="-120"/>
            </a:rPr>
            <a:t>學生學習成就檢視</a:t>
          </a:r>
          <a:endParaRPr lang="zh-TW" altLang="en-US" sz="2400" b="1" dirty="0">
            <a:solidFill>
              <a:srgbClr val="FFFF00"/>
            </a:solidFill>
            <a:latin typeface="標楷體" pitchFamily="65" charset="-120"/>
            <a:ea typeface="標楷體" pitchFamily="65" charset="-120"/>
          </a:endParaRPr>
        </a:p>
      </dgm:t>
    </dgm:pt>
    <dgm:pt modelId="{FBA968CC-7B73-470E-86E2-B68577E3F600}" type="parTrans" cxnId="{5F2F13FA-2DFA-4167-9A30-EF76C7E37D52}">
      <dgm:prSet/>
      <dgm:spPr/>
      <dgm:t>
        <a:bodyPr/>
        <a:lstStyle/>
        <a:p>
          <a:endParaRPr lang="zh-TW" altLang="en-US"/>
        </a:p>
      </dgm:t>
    </dgm:pt>
    <dgm:pt modelId="{E452A9DC-DCF6-4373-B84A-07646AAC2197}" type="sibTrans" cxnId="{5F2F13FA-2DFA-4167-9A30-EF76C7E37D52}">
      <dgm:prSet/>
      <dgm:spPr/>
      <dgm:t>
        <a:bodyPr/>
        <a:lstStyle/>
        <a:p>
          <a:endParaRPr lang="zh-TW" altLang="en-US"/>
        </a:p>
      </dgm:t>
    </dgm:pt>
    <dgm:pt modelId="{47309869-22A8-4FEF-BEE8-65549271AEFF}">
      <dgm:prSet phldrT="[文字]"/>
      <dgm:spPr/>
      <dgm:t>
        <a:bodyPr/>
        <a:lstStyle/>
        <a:p>
          <a:r>
            <a:rPr lang="zh-TW" altLang="zh-TW" b="1" dirty="0" smtClean="0">
              <a:solidFill>
                <a:srgbClr val="000099"/>
              </a:solidFill>
              <a:latin typeface="標楷體" pitchFamily="65" charset="-120"/>
              <a:ea typeface="標楷體" pitchFamily="65" charset="-120"/>
            </a:rPr>
            <a:t>讓</a:t>
          </a:r>
          <a:r>
            <a:rPr lang="zh-TW" altLang="zh-TW"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學生</a:t>
          </a:r>
          <a:r>
            <a:rPr lang="zh-TW" altLang="zh-TW"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瞭解自我的學習情形</a:t>
          </a:r>
          <a:r>
            <a:rPr lang="zh-TW" altLang="zh-TW" b="1" dirty="0" smtClean="0">
              <a:solidFill>
                <a:srgbClr val="000099"/>
              </a:solidFill>
              <a:latin typeface="標楷體" pitchFamily="65" charset="-120"/>
              <a:ea typeface="標楷體" pitchFamily="65" charset="-120"/>
            </a:rPr>
            <a:t>，不必因和他人比較，產生分分計較的考試壓力</a:t>
          </a:r>
          <a:endParaRPr lang="zh-TW" altLang="en-US" dirty="0"/>
        </a:p>
      </dgm:t>
    </dgm:pt>
    <dgm:pt modelId="{4D077754-5E94-4AEF-BAEB-9CA672A7263B}" type="parTrans" cxnId="{40FCF8DA-9991-44BE-BA1C-1F3E627FE49F}">
      <dgm:prSet/>
      <dgm:spPr/>
      <dgm:t>
        <a:bodyPr/>
        <a:lstStyle/>
        <a:p>
          <a:endParaRPr lang="zh-TW" altLang="en-US"/>
        </a:p>
      </dgm:t>
    </dgm:pt>
    <dgm:pt modelId="{A9BABBA0-5D74-4869-93C2-E3D24C790B4E}" type="sibTrans" cxnId="{40FCF8DA-9991-44BE-BA1C-1F3E627FE49F}">
      <dgm:prSet/>
      <dgm:spPr/>
      <dgm:t>
        <a:bodyPr/>
        <a:lstStyle/>
        <a:p>
          <a:endParaRPr lang="zh-TW" altLang="en-US"/>
        </a:p>
      </dgm:t>
    </dgm:pt>
    <dgm:pt modelId="{8B7580B1-6E58-4EC0-AE46-E3D5252485CB}">
      <dgm:prSet phldrT="[文字]" custT="1">
        <dgm:style>
          <a:lnRef idx="3">
            <a:schemeClr val="lt1"/>
          </a:lnRef>
          <a:fillRef idx="1">
            <a:schemeClr val="accent4"/>
          </a:fillRef>
          <a:effectRef idx="1">
            <a:schemeClr val="accent4"/>
          </a:effectRef>
          <a:fontRef idx="minor">
            <a:schemeClr val="lt1"/>
          </a:fontRef>
        </dgm:style>
      </dgm:prSet>
      <dgm:spPr/>
      <dgm:t>
        <a:bodyPr/>
        <a:lstStyle/>
        <a:p>
          <a:r>
            <a:rPr lang="zh-TW" altLang="en-US" sz="2400" b="1" dirty="0" smtClean="0">
              <a:solidFill>
                <a:srgbClr val="FFFF00"/>
              </a:solidFill>
              <a:latin typeface="標楷體" pitchFamily="65" charset="-120"/>
              <a:ea typeface="標楷體" pitchFamily="65" charset="-120"/>
            </a:rPr>
            <a:t>教師教學成效檢視</a:t>
          </a:r>
          <a:endParaRPr lang="zh-TW" altLang="en-US" sz="2400" b="1" dirty="0">
            <a:solidFill>
              <a:srgbClr val="FFFF00"/>
            </a:solidFill>
            <a:latin typeface="標楷體" pitchFamily="65" charset="-120"/>
            <a:ea typeface="標楷體" pitchFamily="65" charset="-120"/>
          </a:endParaRPr>
        </a:p>
      </dgm:t>
    </dgm:pt>
    <dgm:pt modelId="{B507C76E-43CA-428E-AF49-693D637805AB}" type="parTrans" cxnId="{98016D06-C53E-47C7-ACD6-B2E7FE4315E9}">
      <dgm:prSet/>
      <dgm:spPr/>
      <dgm:t>
        <a:bodyPr/>
        <a:lstStyle/>
        <a:p>
          <a:endParaRPr lang="zh-TW" altLang="en-US"/>
        </a:p>
      </dgm:t>
    </dgm:pt>
    <dgm:pt modelId="{311C96B1-F59C-4388-8FF5-B880C077F770}" type="sibTrans" cxnId="{98016D06-C53E-47C7-ACD6-B2E7FE4315E9}">
      <dgm:prSet/>
      <dgm:spPr/>
      <dgm:t>
        <a:bodyPr/>
        <a:lstStyle/>
        <a:p>
          <a:endParaRPr lang="zh-TW" altLang="en-US"/>
        </a:p>
      </dgm:t>
    </dgm:pt>
    <dgm:pt modelId="{97485158-E018-4278-915B-9DF46B30D0CA}">
      <dgm:prSet phldrT="[文字]"/>
      <dgm:spPr/>
      <dgm:t>
        <a:bodyPr/>
        <a:lstStyle/>
        <a:p>
          <a:r>
            <a:rPr lang="zh-TW" altLang="zh-TW" b="1" dirty="0" smtClean="0">
              <a:solidFill>
                <a:srgbClr val="000099"/>
              </a:solidFill>
              <a:latin typeface="標楷體" pitchFamily="65" charset="-120"/>
              <a:ea typeface="標楷體" pitchFamily="65" charset="-120"/>
            </a:rPr>
            <a:t>檢驗</a:t>
          </a:r>
          <a:r>
            <a:rPr lang="zh-TW" altLang="en-US"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國中</a:t>
          </a:r>
          <a:r>
            <a:rPr lang="zh-TW" altLang="zh-TW"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教師教學</a:t>
          </a:r>
          <a:r>
            <a:rPr lang="zh-TW" altLang="zh-TW" b="1" dirty="0" smtClean="0">
              <a:solidFill>
                <a:srgbClr val="000099"/>
              </a:solidFill>
              <a:latin typeface="標楷體" pitchFamily="65" charset="-120"/>
              <a:ea typeface="標楷體" pitchFamily="65" charset="-120"/>
            </a:rPr>
            <a:t>與</a:t>
          </a:r>
          <a:r>
            <a:rPr lang="zh-TW" altLang="zh-TW"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學校的辦學成效</a:t>
          </a:r>
          <a:r>
            <a:rPr lang="zh-TW" altLang="zh-TW" b="1" dirty="0" smtClean="0">
              <a:solidFill>
                <a:srgbClr val="000099"/>
              </a:solidFill>
              <a:latin typeface="標楷體" pitchFamily="65" charset="-120"/>
              <a:ea typeface="標楷體" pitchFamily="65" charset="-120"/>
            </a:rPr>
            <a:t>，維持我國的</a:t>
          </a:r>
          <a:r>
            <a:rPr lang="zh-TW" altLang="en-US" b="1" dirty="0" smtClean="0">
              <a:solidFill>
                <a:srgbClr val="000099"/>
              </a:solidFill>
              <a:latin typeface="標楷體" pitchFamily="65" charset="-120"/>
              <a:ea typeface="標楷體" pitchFamily="65" charset="-120"/>
            </a:rPr>
            <a:t>學生</a:t>
          </a:r>
          <a:r>
            <a:rPr lang="zh-TW" altLang="zh-TW"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學力水準</a:t>
          </a:r>
          <a:r>
            <a:rPr lang="zh-TW" altLang="en-US" b="1" dirty="0" smtClean="0">
              <a:solidFill>
                <a:srgbClr val="000099"/>
              </a:solidFill>
              <a:latin typeface="標楷體" pitchFamily="65" charset="-120"/>
              <a:ea typeface="標楷體" pitchFamily="65" charset="-120"/>
            </a:rPr>
            <a:t>。</a:t>
          </a:r>
          <a:endParaRPr lang="zh-TW" altLang="en-US" dirty="0"/>
        </a:p>
      </dgm:t>
    </dgm:pt>
    <dgm:pt modelId="{4B0F4907-D84A-4BA3-9FD9-35BF5E9172E4}" type="parTrans" cxnId="{6FA8691D-5808-4701-BA64-EBBEE10B4EE0}">
      <dgm:prSet/>
      <dgm:spPr/>
      <dgm:t>
        <a:bodyPr/>
        <a:lstStyle/>
        <a:p>
          <a:endParaRPr lang="zh-TW" altLang="en-US"/>
        </a:p>
      </dgm:t>
    </dgm:pt>
    <dgm:pt modelId="{06B54CD8-49E1-4FA7-8E61-194C62B592D0}" type="sibTrans" cxnId="{6FA8691D-5808-4701-BA64-EBBEE10B4EE0}">
      <dgm:prSet/>
      <dgm:spPr/>
      <dgm:t>
        <a:bodyPr/>
        <a:lstStyle/>
        <a:p>
          <a:endParaRPr lang="zh-TW" altLang="en-US"/>
        </a:p>
      </dgm:t>
    </dgm:pt>
    <dgm:pt modelId="{A2352704-A4A2-4A89-9798-7ACFD9F2F41F}">
      <dgm:prSet phldrT="[文字]" custT="1">
        <dgm:style>
          <a:lnRef idx="3">
            <a:schemeClr val="lt1"/>
          </a:lnRef>
          <a:fillRef idx="1">
            <a:schemeClr val="accent4"/>
          </a:fillRef>
          <a:effectRef idx="1">
            <a:schemeClr val="accent4"/>
          </a:effectRef>
          <a:fontRef idx="minor">
            <a:schemeClr val="lt1"/>
          </a:fontRef>
        </dgm:style>
      </dgm:prSet>
      <dgm:spPr/>
      <dgm:t>
        <a:bodyPr/>
        <a:lstStyle/>
        <a:p>
          <a:r>
            <a:rPr lang="zh-TW" altLang="en-US" sz="2400" b="1" dirty="0" smtClean="0">
              <a:solidFill>
                <a:srgbClr val="FFFF00"/>
              </a:solidFill>
              <a:latin typeface="標楷體" pitchFamily="65" charset="-120"/>
              <a:ea typeface="標楷體" pitchFamily="65" charset="-120"/>
            </a:rPr>
            <a:t>維持國中學生學力品質</a:t>
          </a:r>
          <a:endParaRPr lang="zh-TW" altLang="en-US" sz="2400" b="1" dirty="0">
            <a:solidFill>
              <a:srgbClr val="FFFF00"/>
            </a:solidFill>
            <a:latin typeface="標楷體" pitchFamily="65" charset="-120"/>
            <a:ea typeface="標楷體" pitchFamily="65" charset="-120"/>
          </a:endParaRPr>
        </a:p>
      </dgm:t>
    </dgm:pt>
    <dgm:pt modelId="{60925D22-385D-4A7E-91CB-8D500517CD21}" type="parTrans" cxnId="{48B86E69-B3AA-4792-8DFB-3FE93259DA93}">
      <dgm:prSet/>
      <dgm:spPr/>
      <dgm:t>
        <a:bodyPr/>
        <a:lstStyle/>
        <a:p>
          <a:endParaRPr lang="zh-TW" altLang="en-US"/>
        </a:p>
      </dgm:t>
    </dgm:pt>
    <dgm:pt modelId="{C604FF6D-E6E4-4ADE-9681-B71BDFCD3476}" type="sibTrans" cxnId="{48B86E69-B3AA-4792-8DFB-3FE93259DA93}">
      <dgm:prSet/>
      <dgm:spPr/>
      <dgm:t>
        <a:bodyPr/>
        <a:lstStyle/>
        <a:p>
          <a:endParaRPr lang="zh-TW" altLang="en-US"/>
        </a:p>
      </dgm:t>
    </dgm:pt>
    <dgm:pt modelId="{725E6CA5-A08C-43ED-988B-341EB91E46E1}">
      <dgm:prSet phldrT="[文字]"/>
      <dgm:spPr/>
      <dgm:t>
        <a:bodyPr/>
        <a:lstStyle/>
        <a:p>
          <a:r>
            <a:rPr lang="zh-TW" altLang="en-US"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高中職、五專教師</a:t>
          </a:r>
          <a:r>
            <a:rPr lang="zh-TW" altLang="en-US" b="1" dirty="0" smtClean="0">
              <a:solidFill>
                <a:srgbClr val="000099"/>
              </a:solidFill>
              <a:latin typeface="標楷體" pitchFamily="65" charset="-120"/>
              <a:ea typeface="標楷體" pitchFamily="65" charset="-120"/>
            </a:rPr>
            <a:t>據以掌握</a:t>
          </a:r>
          <a:r>
            <a:rPr lang="zh-TW" altLang="en-US"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學生學習起點行為</a:t>
          </a:r>
          <a:r>
            <a:rPr lang="zh-TW" altLang="en-US" b="1" dirty="0" smtClean="0">
              <a:solidFill>
                <a:srgbClr val="000099"/>
              </a:solidFill>
              <a:latin typeface="標楷體" pitchFamily="65" charset="-120"/>
              <a:ea typeface="標楷體" pitchFamily="65" charset="-120"/>
            </a:rPr>
            <a:t>，進行</a:t>
          </a:r>
          <a:r>
            <a:rPr lang="zh-TW" altLang="en-US"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差異化教學</a:t>
          </a:r>
          <a:r>
            <a:rPr lang="zh-TW" altLang="en-US" b="1" dirty="0" smtClean="0">
              <a:solidFill>
                <a:srgbClr val="000099"/>
              </a:solidFill>
              <a:latin typeface="標楷體" pitchFamily="65" charset="-120"/>
              <a:ea typeface="標楷體" pitchFamily="65" charset="-120"/>
            </a:rPr>
            <a:t>與</a:t>
          </a:r>
          <a:r>
            <a:rPr lang="zh-TW" altLang="en-US"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補救教學</a:t>
          </a:r>
          <a:r>
            <a:rPr lang="zh-TW" altLang="en-US" b="1" dirty="0" smtClean="0">
              <a:solidFill>
                <a:srgbClr val="000099"/>
              </a:solidFill>
              <a:latin typeface="標楷體" pitchFamily="65" charset="-120"/>
              <a:ea typeface="標楷體" pitchFamily="65" charset="-120"/>
            </a:rPr>
            <a:t>之規劃參考。</a:t>
          </a:r>
          <a:endParaRPr lang="zh-TW" altLang="en-US" b="1" dirty="0">
            <a:solidFill>
              <a:srgbClr val="000099"/>
            </a:solidFill>
            <a:latin typeface="標楷體" pitchFamily="65" charset="-120"/>
            <a:ea typeface="標楷體" pitchFamily="65" charset="-120"/>
          </a:endParaRPr>
        </a:p>
      </dgm:t>
    </dgm:pt>
    <dgm:pt modelId="{78BA3A8E-82A9-4D3F-B6B3-3E61FE4A4F8F}" type="parTrans" cxnId="{59DF4995-25C3-45A1-8CDC-80D8F66E5137}">
      <dgm:prSet/>
      <dgm:spPr/>
      <dgm:t>
        <a:bodyPr/>
        <a:lstStyle/>
        <a:p>
          <a:endParaRPr lang="zh-TW" altLang="en-US"/>
        </a:p>
      </dgm:t>
    </dgm:pt>
    <dgm:pt modelId="{F8D76E9B-663F-40AA-A4D0-374E8D7DEB80}" type="sibTrans" cxnId="{59DF4995-25C3-45A1-8CDC-80D8F66E5137}">
      <dgm:prSet/>
      <dgm:spPr/>
      <dgm:t>
        <a:bodyPr/>
        <a:lstStyle/>
        <a:p>
          <a:endParaRPr lang="zh-TW" altLang="en-US"/>
        </a:p>
      </dgm:t>
    </dgm:pt>
    <dgm:pt modelId="{1462D715-ACB1-448F-92E8-6A62034B2580}" type="pres">
      <dgm:prSet presAssocID="{470EA134-4D8A-47E8-8ED7-84801EDBB129}" presName="Name0" presStyleCnt="0">
        <dgm:presLayoutVars>
          <dgm:chMax val="5"/>
          <dgm:chPref val="5"/>
          <dgm:dir/>
          <dgm:animLvl val="lvl"/>
        </dgm:presLayoutVars>
      </dgm:prSet>
      <dgm:spPr/>
      <dgm:t>
        <a:bodyPr/>
        <a:lstStyle/>
        <a:p>
          <a:endParaRPr lang="zh-TW" altLang="en-US"/>
        </a:p>
      </dgm:t>
    </dgm:pt>
    <dgm:pt modelId="{1DC25961-5EDF-4B25-B29F-E73BC44F0611}" type="pres">
      <dgm:prSet presAssocID="{CABCB3A1-5FD1-41D6-92F6-B8808F4779D7}" presName="parentText1" presStyleLbl="node1" presStyleIdx="0" presStyleCnt="3">
        <dgm:presLayoutVars>
          <dgm:chMax/>
          <dgm:chPref val="3"/>
          <dgm:bulletEnabled val="1"/>
        </dgm:presLayoutVars>
      </dgm:prSet>
      <dgm:spPr/>
      <dgm:t>
        <a:bodyPr/>
        <a:lstStyle/>
        <a:p>
          <a:endParaRPr lang="zh-TW" altLang="en-US"/>
        </a:p>
      </dgm:t>
    </dgm:pt>
    <dgm:pt modelId="{299B7A06-CDB5-4C89-B0BB-265B37CDB3D0}" type="pres">
      <dgm:prSet presAssocID="{CABCB3A1-5FD1-41D6-92F6-B8808F4779D7}" presName="childText1" presStyleLbl="solidAlignAcc1" presStyleIdx="0" presStyleCnt="3">
        <dgm:presLayoutVars>
          <dgm:chMax val="0"/>
          <dgm:chPref val="0"/>
          <dgm:bulletEnabled val="1"/>
        </dgm:presLayoutVars>
      </dgm:prSet>
      <dgm:spPr/>
      <dgm:t>
        <a:bodyPr/>
        <a:lstStyle/>
        <a:p>
          <a:endParaRPr lang="zh-TW" altLang="en-US"/>
        </a:p>
      </dgm:t>
    </dgm:pt>
    <dgm:pt modelId="{8BA48EBC-1127-4348-A3E8-554A190E18BD}" type="pres">
      <dgm:prSet presAssocID="{8B7580B1-6E58-4EC0-AE46-E3D5252485CB}" presName="parentText2" presStyleLbl="node1" presStyleIdx="1" presStyleCnt="3" custScaleY="137077" custLinFactNeighborY="11884">
        <dgm:presLayoutVars>
          <dgm:chMax/>
          <dgm:chPref val="3"/>
          <dgm:bulletEnabled val="1"/>
        </dgm:presLayoutVars>
      </dgm:prSet>
      <dgm:spPr/>
      <dgm:t>
        <a:bodyPr/>
        <a:lstStyle/>
        <a:p>
          <a:endParaRPr lang="zh-TW" altLang="en-US"/>
        </a:p>
      </dgm:t>
    </dgm:pt>
    <dgm:pt modelId="{8824670E-D72E-4B28-9A71-2A70879B1BAC}" type="pres">
      <dgm:prSet presAssocID="{8B7580B1-6E58-4EC0-AE46-E3D5252485CB}" presName="childText2" presStyleLbl="solidAlignAcc1" presStyleIdx="1" presStyleCnt="3" custLinFactNeighborY="7676">
        <dgm:presLayoutVars>
          <dgm:chMax val="0"/>
          <dgm:chPref val="0"/>
          <dgm:bulletEnabled val="1"/>
        </dgm:presLayoutVars>
      </dgm:prSet>
      <dgm:spPr/>
      <dgm:t>
        <a:bodyPr/>
        <a:lstStyle/>
        <a:p>
          <a:endParaRPr lang="zh-TW" altLang="en-US"/>
        </a:p>
      </dgm:t>
    </dgm:pt>
    <dgm:pt modelId="{64FEC514-E209-4DEA-A089-0BD21395DAA2}" type="pres">
      <dgm:prSet presAssocID="{A2352704-A4A2-4A89-9798-7ACFD9F2F41F}" presName="parentText3" presStyleLbl="node1" presStyleIdx="2" presStyleCnt="3" custScaleX="100043" custScaleY="142656" custLinFactNeighborY="16889">
        <dgm:presLayoutVars>
          <dgm:chMax/>
          <dgm:chPref val="3"/>
          <dgm:bulletEnabled val="1"/>
        </dgm:presLayoutVars>
      </dgm:prSet>
      <dgm:spPr/>
      <dgm:t>
        <a:bodyPr/>
        <a:lstStyle/>
        <a:p>
          <a:endParaRPr lang="zh-TW" altLang="en-US"/>
        </a:p>
      </dgm:t>
    </dgm:pt>
    <dgm:pt modelId="{D2DD42F0-4BFB-4993-B14B-C7108996C864}" type="pres">
      <dgm:prSet presAssocID="{A2352704-A4A2-4A89-9798-7ACFD9F2F41F}" presName="childText3" presStyleLbl="solidAlignAcc1" presStyleIdx="2" presStyleCnt="3" custLinFactNeighborY="11206">
        <dgm:presLayoutVars>
          <dgm:chMax val="0"/>
          <dgm:chPref val="0"/>
          <dgm:bulletEnabled val="1"/>
        </dgm:presLayoutVars>
      </dgm:prSet>
      <dgm:spPr/>
      <dgm:t>
        <a:bodyPr/>
        <a:lstStyle/>
        <a:p>
          <a:endParaRPr lang="zh-TW" altLang="en-US"/>
        </a:p>
      </dgm:t>
    </dgm:pt>
  </dgm:ptLst>
  <dgm:cxnLst>
    <dgm:cxn modelId="{6FA8691D-5808-4701-BA64-EBBEE10B4EE0}" srcId="{8B7580B1-6E58-4EC0-AE46-E3D5252485CB}" destId="{97485158-E018-4278-915B-9DF46B30D0CA}" srcOrd="0" destOrd="0" parTransId="{4B0F4907-D84A-4BA3-9FD9-35BF5E9172E4}" sibTransId="{06B54CD8-49E1-4FA7-8E61-194C62B592D0}"/>
    <dgm:cxn modelId="{5F2F13FA-2DFA-4167-9A30-EF76C7E37D52}" srcId="{470EA134-4D8A-47E8-8ED7-84801EDBB129}" destId="{CABCB3A1-5FD1-41D6-92F6-B8808F4779D7}" srcOrd="0" destOrd="0" parTransId="{FBA968CC-7B73-470E-86E2-B68577E3F600}" sibTransId="{E452A9DC-DCF6-4373-B84A-07646AAC2197}"/>
    <dgm:cxn modelId="{0FFAC154-E02A-47B6-92B1-17F66D6E4D61}" type="presOf" srcId="{A2352704-A4A2-4A89-9798-7ACFD9F2F41F}" destId="{64FEC514-E209-4DEA-A089-0BD21395DAA2}" srcOrd="0" destOrd="0" presId="urn:microsoft.com/office/officeart/2009/3/layout/IncreasingArrowsProcess"/>
    <dgm:cxn modelId="{98016D06-C53E-47C7-ACD6-B2E7FE4315E9}" srcId="{470EA134-4D8A-47E8-8ED7-84801EDBB129}" destId="{8B7580B1-6E58-4EC0-AE46-E3D5252485CB}" srcOrd="1" destOrd="0" parTransId="{B507C76E-43CA-428E-AF49-693D637805AB}" sibTransId="{311C96B1-F59C-4388-8FF5-B880C077F770}"/>
    <dgm:cxn modelId="{78C582C1-E286-4858-B8D1-F3C28D160A28}" type="presOf" srcId="{470EA134-4D8A-47E8-8ED7-84801EDBB129}" destId="{1462D715-ACB1-448F-92E8-6A62034B2580}" srcOrd="0" destOrd="0" presId="urn:microsoft.com/office/officeart/2009/3/layout/IncreasingArrowsProcess"/>
    <dgm:cxn modelId="{4BD38AB3-33CF-402C-8D0E-65779CECEA9E}" type="presOf" srcId="{97485158-E018-4278-915B-9DF46B30D0CA}" destId="{8824670E-D72E-4B28-9A71-2A70879B1BAC}" srcOrd="0" destOrd="0" presId="urn:microsoft.com/office/officeart/2009/3/layout/IncreasingArrowsProcess"/>
    <dgm:cxn modelId="{48B86E69-B3AA-4792-8DFB-3FE93259DA93}" srcId="{470EA134-4D8A-47E8-8ED7-84801EDBB129}" destId="{A2352704-A4A2-4A89-9798-7ACFD9F2F41F}" srcOrd="2" destOrd="0" parTransId="{60925D22-385D-4A7E-91CB-8D500517CD21}" sibTransId="{C604FF6D-E6E4-4ADE-9681-B71BDFCD3476}"/>
    <dgm:cxn modelId="{237ED9B4-73E0-48C5-91FA-CA1044296A23}" type="presOf" srcId="{8B7580B1-6E58-4EC0-AE46-E3D5252485CB}" destId="{8BA48EBC-1127-4348-A3E8-554A190E18BD}" srcOrd="0" destOrd="0" presId="urn:microsoft.com/office/officeart/2009/3/layout/IncreasingArrowsProcess"/>
    <dgm:cxn modelId="{40FCF8DA-9991-44BE-BA1C-1F3E627FE49F}" srcId="{CABCB3A1-5FD1-41D6-92F6-B8808F4779D7}" destId="{47309869-22A8-4FEF-BEE8-65549271AEFF}" srcOrd="0" destOrd="0" parTransId="{4D077754-5E94-4AEF-BAEB-9CA672A7263B}" sibTransId="{A9BABBA0-5D74-4869-93C2-E3D24C790B4E}"/>
    <dgm:cxn modelId="{D00E750F-0716-4816-8147-F97D2AF660DB}" type="presOf" srcId="{725E6CA5-A08C-43ED-988B-341EB91E46E1}" destId="{D2DD42F0-4BFB-4993-B14B-C7108996C864}" srcOrd="0" destOrd="0" presId="urn:microsoft.com/office/officeart/2009/3/layout/IncreasingArrowsProcess"/>
    <dgm:cxn modelId="{7ED52004-E2D2-4573-A725-C0E62A763DD8}" type="presOf" srcId="{47309869-22A8-4FEF-BEE8-65549271AEFF}" destId="{299B7A06-CDB5-4C89-B0BB-265B37CDB3D0}" srcOrd="0" destOrd="0" presId="urn:microsoft.com/office/officeart/2009/3/layout/IncreasingArrowsProcess"/>
    <dgm:cxn modelId="{59DF4995-25C3-45A1-8CDC-80D8F66E5137}" srcId="{A2352704-A4A2-4A89-9798-7ACFD9F2F41F}" destId="{725E6CA5-A08C-43ED-988B-341EB91E46E1}" srcOrd="0" destOrd="0" parTransId="{78BA3A8E-82A9-4D3F-B6B3-3E61FE4A4F8F}" sibTransId="{F8D76E9B-663F-40AA-A4D0-374E8D7DEB80}"/>
    <dgm:cxn modelId="{9AA467EF-F54C-46F9-957A-219A1B4DD694}" type="presOf" srcId="{CABCB3A1-5FD1-41D6-92F6-B8808F4779D7}" destId="{1DC25961-5EDF-4B25-B29F-E73BC44F0611}" srcOrd="0" destOrd="0" presId="urn:microsoft.com/office/officeart/2009/3/layout/IncreasingArrowsProcess"/>
    <dgm:cxn modelId="{80CB3DD9-2AC5-4BE2-B21C-2F97D6C40156}" type="presParOf" srcId="{1462D715-ACB1-448F-92E8-6A62034B2580}" destId="{1DC25961-5EDF-4B25-B29F-E73BC44F0611}" srcOrd="0" destOrd="0" presId="urn:microsoft.com/office/officeart/2009/3/layout/IncreasingArrowsProcess"/>
    <dgm:cxn modelId="{5F715866-45FC-4033-B6B2-F1F2FBA24F8A}" type="presParOf" srcId="{1462D715-ACB1-448F-92E8-6A62034B2580}" destId="{299B7A06-CDB5-4C89-B0BB-265B37CDB3D0}" srcOrd="1" destOrd="0" presId="urn:microsoft.com/office/officeart/2009/3/layout/IncreasingArrowsProcess"/>
    <dgm:cxn modelId="{FFFA1AA0-4059-4454-BEDB-FACF3B87936F}" type="presParOf" srcId="{1462D715-ACB1-448F-92E8-6A62034B2580}" destId="{8BA48EBC-1127-4348-A3E8-554A190E18BD}" srcOrd="2" destOrd="0" presId="urn:microsoft.com/office/officeart/2009/3/layout/IncreasingArrowsProcess"/>
    <dgm:cxn modelId="{F751BA8B-7D9C-4223-A480-034FE154E607}" type="presParOf" srcId="{1462D715-ACB1-448F-92E8-6A62034B2580}" destId="{8824670E-D72E-4B28-9A71-2A70879B1BAC}" srcOrd="3" destOrd="0" presId="urn:microsoft.com/office/officeart/2009/3/layout/IncreasingArrowsProcess"/>
    <dgm:cxn modelId="{96231C83-100F-41E0-8995-C0FE284F6E04}" type="presParOf" srcId="{1462D715-ACB1-448F-92E8-6A62034B2580}" destId="{64FEC514-E209-4DEA-A089-0BD21395DAA2}" srcOrd="4" destOrd="0" presId="urn:microsoft.com/office/officeart/2009/3/layout/IncreasingArrowsProcess"/>
    <dgm:cxn modelId="{D91BE7BF-E552-4682-A891-6E35B41B63C5}" type="presParOf" srcId="{1462D715-ACB1-448F-92E8-6A62034B2580}" destId="{D2DD42F0-4BFB-4993-B14B-C7108996C864}" srcOrd="5" destOrd="0" presId="urn:microsoft.com/office/officeart/2009/3/layout/IncreasingArrows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7EEF56-AF01-482D-8897-03805D42A5F0}" type="doc">
      <dgm:prSet loTypeId="urn:microsoft.com/office/officeart/2008/layout/VerticalCurvedList" loCatId="list" qsTypeId="urn:microsoft.com/office/officeart/2005/8/quickstyle/3d2" qsCatId="3D" csTypeId="urn:microsoft.com/office/officeart/2005/8/colors/colorful1#1" csCatId="colorful" phldr="1"/>
      <dgm:spPr/>
      <dgm:t>
        <a:bodyPr/>
        <a:lstStyle/>
        <a:p>
          <a:endParaRPr lang="zh-TW" altLang="en-US"/>
        </a:p>
      </dgm:t>
    </dgm:pt>
    <dgm:pt modelId="{FD86508D-C749-46BE-9C0B-252E0A03175B}">
      <dgm:prSet phldrT="[文字]"/>
      <dgm:spPr/>
      <dgm:t>
        <a:bodyPr/>
        <a:lstStyle/>
        <a:p>
          <a:r>
            <a:rPr lang="zh-TW" altLang="en-US" b="1" dirty="0" smtClean="0">
              <a:latin typeface="微軟正黑體" pitchFamily="34" charset="-120"/>
              <a:ea typeface="微軟正黑體" pitchFamily="34" charset="-120"/>
            </a:rPr>
            <a:t>原就讀學區未設置適性群別或產業特殊類科</a:t>
          </a:r>
          <a:endParaRPr lang="zh-TW" altLang="en-US" b="1" dirty="0">
            <a:latin typeface="微軟正黑體" pitchFamily="34" charset="-120"/>
            <a:ea typeface="微軟正黑體" pitchFamily="34" charset="-120"/>
          </a:endParaRPr>
        </a:p>
      </dgm:t>
    </dgm:pt>
    <dgm:pt modelId="{48531431-C640-48EC-9BBD-61F2004D7B4E}" type="parTrans" cxnId="{47FB0F8F-D251-48BA-ADE3-4F1ED0CB1DD2}">
      <dgm:prSet/>
      <dgm:spPr/>
      <dgm:t>
        <a:bodyPr/>
        <a:lstStyle/>
        <a:p>
          <a:endParaRPr lang="zh-TW" altLang="en-US" b="1">
            <a:latin typeface="微軟正黑體" pitchFamily="34" charset="-120"/>
            <a:ea typeface="微軟正黑體" pitchFamily="34" charset="-120"/>
          </a:endParaRPr>
        </a:p>
      </dgm:t>
    </dgm:pt>
    <dgm:pt modelId="{451A33EE-0F18-45FA-A84E-F89B16632175}" type="sibTrans" cxnId="{47FB0F8F-D251-48BA-ADE3-4F1ED0CB1DD2}">
      <dgm:prSet/>
      <dgm:spPr/>
      <dgm:t>
        <a:bodyPr/>
        <a:lstStyle/>
        <a:p>
          <a:endParaRPr lang="zh-TW" altLang="en-US" b="1">
            <a:latin typeface="微軟正黑體" pitchFamily="34" charset="-120"/>
            <a:ea typeface="微軟正黑體" pitchFamily="34" charset="-120"/>
          </a:endParaRPr>
        </a:p>
      </dgm:t>
    </dgm:pt>
    <dgm:pt modelId="{AAEA369D-0E0E-4901-AEF7-AE0FABEEDC69}">
      <dgm:prSet phldrT="[文字]"/>
      <dgm:spPr/>
      <dgm:t>
        <a:bodyPr/>
        <a:lstStyle/>
        <a:p>
          <a:r>
            <a:rPr lang="zh-TW" altLang="en-US" b="1" dirty="0" smtClean="0">
              <a:latin typeface="微軟正黑體" pitchFamily="34" charset="-120"/>
              <a:ea typeface="微軟正黑體" pitchFamily="34" charset="-120"/>
            </a:rPr>
            <a:t>因搬家遷徙至本區居住者</a:t>
          </a:r>
          <a:endParaRPr lang="zh-TW" altLang="en-US" b="1" dirty="0">
            <a:latin typeface="微軟正黑體" pitchFamily="34" charset="-120"/>
            <a:ea typeface="微軟正黑體" pitchFamily="34" charset="-120"/>
          </a:endParaRPr>
        </a:p>
      </dgm:t>
    </dgm:pt>
    <dgm:pt modelId="{9906F1E7-BC4F-4DDC-AB86-45F57F2515ED}" type="parTrans" cxnId="{E10471CC-FC55-4243-BC6A-F038772703CF}">
      <dgm:prSet/>
      <dgm:spPr/>
      <dgm:t>
        <a:bodyPr/>
        <a:lstStyle/>
        <a:p>
          <a:endParaRPr lang="zh-TW" altLang="en-US" b="1">
            <a:latin typeface="微軟正黑體" pitchFamily="34" charset="-120"/>
            <a:ea typeface="微軟正黑體" pitchFamily="34" charset="-120"/>
          </a:endParaRPr>
        </a:p>
      </dgm:t>
    </dgm:pt>
    <dgm:pt modelId="{7D0EB60E-B984-4F4E-B45C-3725F90C299C}" type="sibTrans" cxnId="{E10471CC-FC55-4243-BC6A-F038772703CF}">
      <dgm:prSet/>
      <dgm:spPr/>
      <dgm:t>
        <a:bodyPr/>
        <a:lstStyle/>
        <a:p>
          <a:endParaRPr lang="zh-TW" altLang="en-US" b="1">
            <a:latin typeface="微軟正黑體" pitchFamily="34" charset="-120"/>
            <a:ea typeface="微軟正黑體" pitchFamily="34" charset="-120"/>
          </a:endParaRPr>
        </a:p>
      </dgm:t>
    </dgm:pt>
    <dgm:pt modelId="{353A6386-A744-4B00-8851-DC63F0946C8F}">
      <dgm:prSet phldrT="[文字]"/>
      <dgm:spPr/>
      <dgm:t>
        <a:bodyPr/>
        <a:lstStyle/>
        <a:p>
          <a:r>
            <a:rPr lang="zh-TW" altLang="en-US" b="1" dirty="0" smtClean="0">
              <a:latin typeface="微軟正黑體" pitchFamily="34" charset="-120"/>
              <a:ea typeface="微軟正黑體" pitchFamily="34" charset="-120"/>
            </a:rPr>
            <a:t>跨區學生申請返回本區戶籍所在地就讀</a:t>
          </a:r>
          <a:endParaRPr lang="zh-TW" altLang="en-US" b="1" dirty="0">
            <a:latin typeface="微軟正黑體" pitchFamily="34" charset="-120"/>
            <a:ea typeface="微軟正黑體" pitchFamily="34" charset="-120"/>
          </a:endParaRPr>
        </a:p>
      </dgm:t>
    </dgm:pt>
    <dgm:pt modelId="{BFCDE4D9-3115-466F-AEF8-C9CEF0548972}" type="parTrans" cxnId="{83DF7D2A-B24A-429F-8A2C-40AA96495D22}">
      <dgm:prSet/>
      <dgm:spPr/>
      <dgm:t>
        <a:bodyPr/>
        <a:lstStyle/>
        <a:p>
          <a:endParaRPr lang="zh-TW" altLang="en-US" b="1">
            <a:latin typeface="微軟正黑體" pitchFamily="34" charset="-120"/>
            <a:ea typeface="微軟正黑體" pitchFamily="34" charset="-120"/>
          </a:endParaRPr>
        </a:p>
      </dgm:t>
    </dgm:pt>
    <dgm:pt modelId="{FE51A1CA-FD74-4705-8B48-FEE720A8E1A7}" type="sibTrans" cxnId="{83DF7D2A-B24A-429F-8A2C-40AA96495D22}">
      <dgm:prSet/>
      <dgm:spPr/>
      <dgm:t>
        <a:bodyPr/>
        <a:lstStyle/>
        <a:p>
          <a:endParaRPr lang="zh-TW" altLang="en-US" b="1">
            <a:latin typeface="微軟正黑體" pitchFamily="34" charset="-120"/>
            <a:ea typeface="微軟正黑體" pitchFamily="34" charset="-120"/>
          </a:endParaRPr>
        </a:p>
      </dgm:t>
    </dgm:pt>
    <dgm:pt modelId="{F31FF26B-48A7-4546-A3CC-EE8BAA38DDE9}">
      <dgm:prSet phldrT="[文字]"/>
      <dgm:spPr/>
      <dgm:t>
        <a:bodyPr/>
        <a:lstStyle/>
        <a:p>
          <a:r>
            <a:rPr lang="zh-TW" altLang="en-US" b="1" dirty="0" smtClean="0">
              <a:latin typeface="微軟正黑體" pitchFamily="34" charset="-120"/>
              <a:ea typeface="微軟正黑體" pitchFamily="34" charset="-120"/>
            </a:rPr>
            <a:t>台商子女學校或海外返國就讀</a:t>
          </a:r>
          <a:endParaRPr lang="zh-TW" altLang="en-US" b="1" dirty="0">
            <a:latin typeface="微軟正黑體" pitchFamily="34" charset="-120"/>
            <a:ea typeface="微軟正黑體" pitchFamily="34" charset="-120"/>
          </a:endParaRPr>
        </a:p>
      </dgm:t>
    </dgm:pt>
    <dgm:pt modelId="{C45A9C26-291B-4888-B81D-D66CDA61F055}" type="parTrans" cxnId="{6F269914-7C65-4B0D-A31F-65625C269472}">
      <dgm:prSet/>
      <dgm:spPr/>
      <dgm:t>
        <a:bodyPr/>
        <a:lstStyle/>
        <a:p>
          <a:endParaRPr lang="zh-TW" altLang="en-US" b="1">
            <a:latin typeface="微軟正黑體" pitchFamily="34" charset="-120"/>
            <a:ea typeface="微軟正黑體" pitchFamily="34" charset="-120"/>
          </a:endParaRPr>
        </a:p>
      </dgm:t>
    </dgm:pt>
    <dgm:pt modelId="{83CF4BBD-C4D6-42E3-8E50-8CF07A10E185}" type="sibTrans" cxnId="{6F269914-7C65-4B0D-A31F-65625C269472}">
      <dgm:prSet/>
      <dgm:spPr/>
      <dgm:t>
        <a:bodyPr/>
        <a:lstStyle/>
        <a:p>
          <a:endParaRPr lang="zh-TW" altLang="en-US" b="1">
            <a:latin typeface="微軟正黑體" pitchFamily="34" charset="-120"/>
            <a:ea typeface="微軟正黑體" pitchFamily="34" charset="-120"/>
          </a:endParaRPr>
        </a:p>
      </dgm:t>
    </dgm:pt>
    <dgm:pt modelId="{23DE841E-1F55-42CA-8FE3-6641073BF411}">
      <dgm:prSet phldrT="[文字]"/>
      <dgm:spPr/>
      <dgm:t>
        <a:bodyPr/>
        <a:lstStyle/>
        <a:p>
          <a:r>
            <a:rPr lang="zh-TW" altLang="en-US" b="1" dirty="0" smtClean="0">
              <a:latin typeface="微軟正黑體" pitchFamily="34" charset="-120"/>
              <a:ea typeface="微軟正黑體" pitchFamily="34" charset="-120"/>
            </a:rPr>
            <a:t>其他特殊原因</a:t>
          </a:r>
          <a:endParaRPr lang="zh-TW" altLang="en-US" b="1" dirty="0">
            <a:latin typeface="微軟正黑體" pitchFamily="34" charset="-120"/>
            <a:ea typeface="微軟正黑體" pitchFamily="34" charset="-120"/>
          </a:endParaRPr>
        </a:p>
      </dgm:t>
    </dgm:pt>
    <dgm:pt modelId="{B8B9A280-8CE5-4B42-B1C9-B4F53C372A92}" type="parTrans" cxnId="{CFD04448-C054-4D0D-A2CC-BCA85E86946B}">
      <dgm:prSet/>
      <dgm:spPr/>
      <dgm:t>
        <a:bodyPr/>
        <a:lstStyle/>
        <a:p>
          <a:endParaRPr lang="zh-TW" altLang="en-US">
            <a:latin typeface="微軟正黑體" pitchFamily="34" charset="-120"/>
            <a:ea typeface="微軟正黑體" pitchFamily="34" charset="-120"/>
          </a:endParaRPr>
        </a:p>
      </dgm:t>
    </dgm:pt>
    <dgm:pt modelId="{EEB52794-52A4-4118-859C-9D5B5B121259}" type="sibTrans" cxnId="{CFD04448-C054-4D0D-A2CC-BCA85E86946B}">
      <dgm:prSet/>
      <dgm:spPr/>
      <dgm:t>
        <a:bodyPr/>
        <a:lstStyle/>
        <a:p>
          <a:endParaRPr lang="zh-TW" altLang="en-US">
            <a:latin typeface="微軟正黑體" pitchFamily="34" charset="-120"/>
            <a:ea typeface="微軟正黑體" pitchFamily="34" charset="-120"/>
          </a:endParaRPr>
        </a:p>
      </dgm:t>
    </dgm:pt>
    <dgm:pt modelId="{C456F6BB-C661-4D40-8BB4-C33A27D08A39}" type="pres">
      <dgm:prSet presAssocID="{BA7EEF56-AF01-482D-8897-03805D42A5F0}" presName="Name0" presStyleCnt="0">
        <dgm:presLayoutVars>
          <dgm:chMax val="7"/>
          <dgm:chPref val="7"/>
          <dgm:dir/>
        </dgm:presLayoutVars>
      </dgm:prSet>
      <dgm:spPr/>
      <dgm:t>
        <a:bodyPr/>
        <a:lstStyle/>
        <a:p>
          <a:endParaRPr lang="zh-TW" altLang="en-US"/>
        </a:p>
      </dgm:t>
    </dgm:pt>
    <dgm:pt modelId="{6FEB6BE4-AA9B-4DFF-974D-4A3773B99717}" type="pres">
      <dgm:prSet presAssocID="{BA7EEF56-AF01-482D-8897-03805D42A5F0}" presName="Name1" presStyleCnt="0"/>
      <dgm:spPr/>
      <dgm:t>
        <a:bodyPr/>
        <a:lstStyle/>
        <a:p>
          <a:endParaRPr lang="zh-TW" altLang="en-US"/>
        </a:p>
      </dgm:t>
    </dgm:pt>
    <dgm:pt modelId="{27425C58-1CE4-48FE-8709-AF0EA22D1C74}" type="pres">
      <dgm:prSet presAssocID="{BA7EEF56-AF01-482D-8897-03805D42A5F0}" presName="cycle" presStyleCnt="0"/>
      <dgm:spPr/>
      <dgm:t>
        <a:bodyPr/>
        <a:lstStyle/>
        <a:p>
          <a:endParaRPr lang="zh-TW" altLang="en-US"/>
        </a:p>
      </dgm:t>
    </dgm:pt>
    <dgm:pt modelId="{B0293681-D7C8-4846-9D93-348F4CF2A018}" type="pres">
      <dgm:prSet presAssocID="{BA7EEF56-AF01-482D-8897-03805D42A5F0}" presName="srcNode" presStyleLbl="node1" presStyleIdx="0" presStyleCnt="5"/>
      <dgm:spPr/>
      <dgm:t>
        <a:bodyPr/>
        <a:lstStyle/>
        <a:p>
          <a:endParaRPr lang="zh-TW" altLang="en-US"/>
        </a:p>
      </dgm:t>
    </dgm:pt>
    <dgm:pt modelId="{C848A82E-AB00-4DFB-8002-DA6488437830}" type="pres">
      <dgm:prSet presAssocID="{BA7EEF56-AF01-482D-8897-03805D42A5F0}" presName="conn" presStyleLbl="parChTrans1D2" presStyleIdx="0" presStyleCnt="1"/>
      <dgm:spPr/>
      <dgm:t>
        <a:bodyPr/>
        <a:lstStyle/>
        <a:p>
          <a:endParaRPr lang="zh-TW" altLang="en-US"/>
        </a:p>
      </dgm:t>
    </dgm:pt>
    <dgm:pt modelId="{F0C6216E-3EB7-45F9-A99C-A6D8F768FFE4}" type="pres">
      <dgm:prSet presAssocID="{BA7EEF56-AF01-482D-8897-03805D42A5F0}" presName="extraNode" presStyleLbl="node1" presStyleIdx="0" presStyleCnt="5"/>
      <dgm:spPr/>
      <dgm:t>
        <a:bodyPr/>
        <a:lstStyle/>
        <a:p>
          <a:endParaRPr lang="zh-TW" altLang="en-US"/>
        </a:p>
      </dgm:t>
    </dgm:pt>
    <dgm:pt modelId="{92766C3A-1B80-4366-92B4-450C7B381070}" type="pres">
      <dgm:prSet presAssocID="{BA7EEF56-AF01-482D-8897-03805D42A5F0}" presName="dstNode" presStyleLbl="node1" presStyleIdx="0" presStyleCnt="5"/>
      <dgm:spPr/>
      <dgm:t>
        <a:bodyPr/>
        <a:lstStyle/>
        <a:p>
          <a:endParaRPr lang="zh-TW" altLang="en-US"/>
        </a:p>
      </dgm:t>
    </dgm:pt>
    <dgm:pt modelId="{87C32EE2-572F-4BE5-8A0C-937DB636B144}" type="pres">
      <dgm:prSet presAssocID="{FD86508D-C749-46BE-9C0B-252E0A03175B}" presName="text_1" presStyleLbl="node1" presStyleIdx="0" presStyleCnt="5">
        <dgm:presLayoutVars>
          <dgm:bulletEnabled val="1"/>
        </dgm:presLayoutVars>
      </dgm:prSet>
      <dgm:spPr/>
      <dgm:t>
        <a:bodyPr/>
        <a:lstStyle/>
        <a:p>
          <a:endParaRPr lang="zh-TW" altLang="en-US"/>
        </a:p>
      </dgm:t>
    </dgm:pt>
    <dgm:pt modelId="{E583E0BE-2B7F-473F-8D75-0594A505B486}" type="pres">
      <dgm:prSet presAssocID="{FD86508D-C749-46BE-9C0B-252E0A03175B}" presName="accent_1" presStyleCnt="0"/>
      <dgm:spPr/>
      <dgm:t>
        <a:bodyPr/>
        <a:lstStyle/>
        <a:p>
          <a:endParaRPr lang="zh-TW" altLang="en-US"/>
        </a:p>
      </dgm:t>
    </dgm:pt>
    <dgm:pt modelId="{F86C117C-AAE0-48D2-843F-93FA4FFFAFCD}" type="pres">
      <dgm:prSet presAssocID="{FD86508D-C749-46BE-9C0B-252E0A03175B}" presName="accentRepeatNode" presStyleLbl="solidFgAcc1" presStyleIdx="0" presStyleCnt="5" custLinFactNeighborX="-696" custLinFactNeighborY="693"/>
      <dgm:spPr/>
      <dgm:t>
        <a:bodyPr/>
        <a:lstStyle/>
        <a:p>
          <a:endParaRPr lang="zh-TW" altLang="en-US"/>
        </a:p>
      </dgm:t>
    </dgm:pt>
    <dgm:pt modelId="{E9EB7000-EEF1-41C1-A9AF-46DE3ABA9938}" type="pres">
      <dgm:prSet presAssocID="{AAEA369D-0E0E-4901-AEF7-AE0FABEEDC69}" presName="text_2" presStyleLbl="node1" presStyleIdx="1" presStyleCnt="5">
        <dgm:presLayoutVars>
          <dgm:bulletEnabled val="1"/>
        </dgm:presLayoutVars>
      </dgm:prSet>
      <dgm:spPr/>
      <dgm:t>
        <a:bodyPr/>
        <a:lstStyle/>
        <a:p>
          <a:endParaRPr lang="zh-TW" altLang="en-US"/>
        </a:p>
      </dgm:t>
    </dgm:pt>
    <dgm:pt modelId="{4E123BE5-6808-481A-8057-E071E3954EAE}" type="pres">
      <dgm:prSet presAssocID="{AAEA369D-0E0E-4901-AEF7-AE0FABEEDC69}" presName="accent_2" presStyleCnt="0"/>
      <dgm:spPr/>
      <dgm:t>
        <a:bodyPr/>
        <a:lstStyle/>
        <a:p>
          <a:endParaRPr lang="zh-TW" altLang="en-US"/>
        </a:p>
      </dgm:t>
    </dgm:pt>
    <dgm:pt modelId="{205BFE64-89B3-4879-8DA6-087207728515}" type="pres">
      <dgm:prSet presAssocID="{AAEA369D-0E0E-4901-AEF7-AE0FABEEDC69}" presName="accentRepeatNode" presStyleLbl="solidFgAcc1" presStyleIdx="1" presStyleCnt="5"/>
      <dgm:spPr/>
      <dgm:t>
        <a:bodyPr/>
        <a:lstStyle/>
        <a:p>
          <a:endParaRPr lang="zh-TW" altLang="en-US"/>
        </a:p>
      </dgm:t>
    </dgm:pt>
    <dgm:pt modelId="{E4FF4302-3C06-4B82-AB1B-4AE28D155572}" type="pres">
      <dgm:prSet presAssocID="{353A6386-A744-4B00-8851-DC63F0946C8F}" presName="text_3" presStyleLbl="node1" presStyleIdx="2" presStyleCnt="5">
        <dgm:presLayoutVars>
          <dgm:bulletEnabled val="1"/>
        </dgm:presLayoutVars>
      </dgm:prSet>
      <dgm:spPr/>
      <dgm:t>
        <a:bodyPr/>
        <a:lstStyle/>
        <a:p>
          <a:endParaRPr lang="zh-TW" altLang="en-US"/>
        </a:p>
      </dgm:t>
    </dgm:pt>
    <dgm:pt modelId="{1F6B5742-B79B-4869-BD82-D667794F87E2}" type="pres">
      <dgm:prSet presAssocID="{353A6386-A744-4B00-8851-DC63F0946C8F}" presName="accent_3" presStyleCnt="0"/>
      <dgm:spPr/>
      <dgm:t>
        <a:bodyPr/>
        <a:lstStyle/>
        <a:p>
          <a:endParaRPr lang="zh-TW" altLang="en-US"/>
        </a:p>
      </dgm:t>
    </dgm:pt>
    <dgm:pt modelId="{5B008F7F-FB57-4E27-91DE-4C6153DD672E}" type="pres">
      <dgm:prSet presAssocID="{353A6386-A744-4B00-8851-DC63F0946C8F}" presName="accentRepeatNode" presStyleLbl="solidFgAcc1" presStyleIdx="2" presStyleCnt="5"/>
      <dgm:spPr/>
      <dgm:t>
        <a:bodyPr/>
        <a:lstStyle/>
        <a:p>
          <a:endParaRPr lang="zh-TW" altLang="en-US"/>
        </a:p>
      </dgm:t>
    </dgm:pt>
    <dgm:pt modelId="{CDB21CEF-4B40-4F7A-80A9-601EA1ECCBB0}" type="pres">
      <dgm:prSet presAssocID="{F31FF26B-48A7-4546-A3CC-EE8BAA38DDE9}" presName="text_4" presStyleLbl="node1" presStyleIdx="3" presStyleCnt="5">
        <dgm:presLayoutVars>
          <dgm:bulletEnabled val="1"/>
        </dgm:presLayoutVars>
      </dgm:prSet>
      <dgm:spPr/>
      <dgm:t>
        <a:bodyPr/>
        <a:lstStyle/>
        <a:p>
          <a:endParaRPr lang="zh-TW" altLang="en-US"/>
        </a:p>
      </dgm:t>
    </dgm:pt>
    <dgm:pt modelId="{275BC219-91CF-4D3D-8827-D08A0F7893AD}" type="pres">
      <dgm:prSet presAssocID="{F31FF26B-48A7-4546-A3CC-EE8BAA38DDE9}" presName="accent_4" presStyleCnt="0"/>
      <dgm:spPr/>
      <dgm:t>
        <a:bodyPr/>
        <a:lstStyle/>
        <a:p>
          <a:endParaRPr lang="zh-TW" altLang="en-US"/>
        </a:p>
      </dgm:t>
    </dgm:pt>
    <dgm:pt modelId="{5A4A8DDD-51A4-4AFB-8689-F8BDCA08A075}" type="pres">
      <dgm:prSet presAssocID="{F31FF26B-48A7-4546-A3CC-EE8BAA38DDE9}" presName="accentRepeatNode" presStyleLbl="solidFgAcc1" presStyleIdx="3" presStyleCnt="5"/>
      <dgm:spPr/>
      <dgm:t>
        <a:bodyPr/>
        <a:lstStyle/>
        <a:p>
          <a:endParaRPr lang="zh-TW" altLang="en-US"/>
        </a:p>
      </dgm:t>
    </dgm:pt>
    <dgm:pt modelId="{382CD61E-7CD0-4883-BE6D-7B88BD103B18}" type="pres">
      <dgm:prSet presAssocID="{23DE841E-1F55-42CA-8FE3-6641073BF411}" presName="text_5" presStyleLbl="node1" presStyleIdx="4" presStyleCnt="5">
        <dgm:presLayoutVars>
          <dgm:bulletEnabled val="1"/>
        </dgm:presLayoutVars>
      </dgm:prSet>
      <dgm:spPr/>
      <dgm:t>
        <a:bodyPr/>
        <a:lstStyle/>
        <a:p>
          <a:endParaRPr lang="zh-TW" altLang="en-US"/>
        </a:p>
      </dgm:t>
    </dgm:pt>
    <dgm:pt modelId="{B877E391-6057-46B7-9EC7-F84199AD831C}" type="pres">
      <dgm:prSet presAssocID="{23DE841E-1F55-42CA-8FE3-6641073BF411}" presName="accent_5" presStyleCnt="0"/>
      <dgm:spPr/>
      <dgm:t>
        <a:bodyPr/>
        <a:lstStyle/>
        <a:p>
          <a:endParaRPr lang="zh-TW" altLang="en-US"/>
        </a:p>
      </dgm:t>
    </dgm:pt>
    <dgm:pt modelId="{E2F369BC-B8E5-43AC-98C5-00BD2BCA4FFB}" type="pres">
      <dgm:prSet presAssocID="{23DE841E-1F55-42CA-8FE3-6641073BF411}" presName="accentRepeatNode" presStyleLbl="solidFgAcc1" presStyleIdx="4" presStyleCnt="5"/>
      <dgm:spPr/>
      <dgm:t>
        <a:bodyPr/>
        <a:lstStyle/>
        <a:p>
          <a:endParaRPr lang="zh-TW" altLang="en-US"/>
        </a:p>
      </dgm:t>
    </dgm:pt>
  </dgm:ptLst>
  <dgm:cxnLst>
    <dgm:cxn modelId="{47FB0F8F-D251-48BA-ADE3-4F1ED0CB1DD2}" srcId="{BA7EEF56-AF01-482D-8897-03805D42A5F0}" destId="{FD86508D-C749-46BE-9C0B-252E0A03175B}" srcOrd="0" destOrd="0" parTransId="{48531431-C640-48EC-9BBD-61F2004D7B4E}" sibTransId="{451A33EE-0F18-45FA-A84E-F89B16632175}"/>
    <dgm:cxn modelId="{E10471CC-FC55-4243-BC6A-F038772703CF}" srcId="{BA7EEF56-AF01-482D-8897-03805D42A5F0}" destId="{AAEA369D-0E0E-4901-AEF7-AE0FABEEDC69}" srcOrd="1" destOrd="0" parTransId="{9906F1E7-BC4F-4DDC-AB86-45F57F2515ED}" sibTransId="{7D0EB60E-B984-4F4E-B45C-3725F90C299C}"/>
    <dgm:cxn modelId="{F353F347-A918-442C-859F-2A24C7AED927}" type="presOf" srcId="{451A33EE-0F18-45FA-A84E-F89B16632175}" destId="{C848A82E-AB00-4DFB-8002-DA6488437830}" srcOrd="0" destOrd="0" presId="urn:microsoft.com/office/officeart/2008/layout/VerticalCurvedList"/>
    <dgm:cxn modelId="{901DB134-81DF-4F77-8C7F-CA4FA37B946B}" type="presOf" srcId="{23DE841E-1F55-42CA-8FE3-6641073BF411}" destId="{382CD61E-7CD0-4883-BE6D-7B88BD103B18}" srcOrd="0" destOrd="0" presId="urn:microsoft.com/office/officeart/2008/layout/VerticalCurvedList"/>
    <dgm:cxn modelId="{A6AF3E1C-C4C9-433F-970C-73B5825ADD6C}" type="presOf" srcId="{BA7EEF56-AF01-482D-8897-03805D42A5F0}" destId="{C456F6BB-C661-4D40-8BB4-C33A27D08A39}" srcOrd="0" destOrd="0" presId="urn:microsoft.com/office/officeart/2008/layout/VerticalCurvedList"/>
    <dgm:cxn modelId="{CFD04448-C054-4D0D-A2CC-BCA85E86946B}" srcId="{BA7EEF56-AF01-482D-8897-03805D42A5F0}" destId="{23DE841E-1F55-42CA-8FE3-6641073BF411}" srcOrd="4" destOrd="0" parTransId="{B8B9A280-8CE5-4B42-B1C9-B4F53C372A92}" sibTransId="{EEB52794-52A4-4118-859C-9D5B5B121259}"/>
    <dgm:cxn modelId="{62BA0321-1E0E-4CBD-80B8-70AABCD9A62A}" type="presOf" srcId="{AAEA369D-0E0E-4901-AEF7-AE0FABEEDC69}" destId="{E9EB7000-EEF1-41C1-A9AF-46DE3ABA9938}" srcOrd="0" destOrd="0" presId="urn:microsoft.com/office/officeart/2008/layout/VerticalCurvedList"/>
    <dgm:cxn modelId="{83DF7D2A-B24A-429F-8A2C-40AA96495D22}" srcId="{BA7EEF56-AF01-482D-8897-03805D42A5F0}" destId="{353A6386-A744-4B00-8851-DC63F0946C8F}" srcOrd="2" destOrd="0" parTransId="{BFCDE4D9-3115-466F-AEF8-C9CEF0548972}" sibTransId="{FE51A1CA-FD74-4705-8B48-FEE720A8E1A7}"/>
    <dgm:cxn modelId="{AA1F57B5-7363-417E-A8F6-380311BDC06E}" type="presOf" srcId="{FD86508D-C749-46BE-9C0B-252E0A03175B}" destId="{87C32EE2-572F-4BE5-8A0C-937DB636B144}" srcOrd="0" destOrd="0" presId="urn:microsoft.com/office/officeart/2008/layout/VerticalCurvedList"/>
    <dgm:cxn modelId="{6F269914-7C65-4B0D-A31F-65625C269472}" srcId="{BA7EEF56-AF01-482D-8897-03805D42A5F0}" destId="{F31FF26B-48A7-4546-A3CC-EE8BAA38DDE9}" srcOrd="3" destOrd="0" parTransId="{C45A9C26-291B-4888-B81D-D66CDA61F055}" sibTransId="{83CF4BBD-C4D6-42E3-8E50-8CF07A10E185}"/>
    <dgm:cxn modelId="{15E11AB8-BF02-4469-9017-712F485ED22F}" type="presOf" srcId="{353A6386-A744-4B00-8851-DC63F0946C8F}" destId="{E4FF4302-3C06-4B82-AB1B-4AE28D155572}" srcOrd="0" destOrd="0" presId="urn:microsoft.com/office/officeart/2008/layout/VerticalCurvedList"/>
    <dgm:cxn modelId="{D1B9E490-61A4-4C36-9E85-42588ADC49C2}" type="presOf" srcId="{F31FF26B-48A7-4546-A3CC-EE8BAA38DDE9}" destId="{CDB21CEF-4B40-4F7A-80A9-601EA1ECCBB0}" srcOrd="0" destOrd="0" presId="urn:microsoft.com/office/officeart/2008/layout/VerticalCurvedList"/>
    <dgm:cxn modelId="{22D3F764-6190-4C8A-A0F9-CAA138C9ABBE}" type="presParOf" srcId="{C456F6BB-C661-4D40-8BB4-C33A27D08A39}" destId="{6FEB6BE4-AA9B-4DFF-974D-4A3773B99717}" srcOrd="0" destOrd="0" presId="urn:microsoft.com/office/officeart/2008/layout/VerticalCurvedList"/>
    <dgm:cxn modelId="{1F8D35A3-3D07-45C7-BF48-FFE44D450A66}" type="presParOf" srcId="{6FEB6BE4-AA9B-4DFF-974D-4A3773B99717}" destId="{27425C58-1CE4-48FE-8709-AF0EA22D1C74}" srcOrd="0" destOrd="0" presId="urn:microsoft.com/office/officeart/2008/layout/VerticalCurvedList"/>
    <dgm:cxn modelId="{5E2C678D-82D8-4C7F-88A3-ACC97AB19E66}" type="presParOf" srcId="{27425C58-1CE4-48FE-8709-AF0EA22D1C74}" destId="{B0293681-D7C8-4846-9D93-348F4CF2A018}" srcOrd="0" destOrd="0" presId="urn:microsoft.com/office/officeart/2008/layout/VerticalCurvedList"/>
    <dgm:cxn modelId="{B0E1BE27-DA11-4940-B438-ADE4D3D7A444}" type="presParOf" srcId="{27425C58-1CE4-48FE-8709-AF0EA22D1C74}" destId="{C848A82E-AB00-4DFB-8002-DA6488437830}" srcOrd="1" destOrd="0" presId="urn:microsoft.com/office/officeart/2008/layout/VerticalCurvedList"/>
    <dgm:cxn modelId="{D1EE6EFB-BBDC-4903-9A62-EC76628A9384}" type="presParOf" srcId="{27425C58-1CE4-48FE-8709-AF0EA22D1C74}" destId="{F0C6216E-3EB7-45F9-A99C-A6D8F768FFE4}" srcOrd="2" destOrd="0" presId="urn:microsoft.com/office/officeart/2008/layout/VerticalCurvedList"/>
    <dgm:cxn modelId="{E14AE75A-35C4-4694-9640-B456D052E22B}" type="presParOf" srcId="{27425C58-1CE4-48FE-8709-AF0EA22D1C74}" destId="{92766C3A-1B80-4366-92B4-450C7B381070}" srcOrd="3" destOrd="0" presId="urn:microsoft.com/office/officeart/2008/layout/VerticalCurvedList"/>
    <dgm:cxn modelId="{28C512E4-1D45-4432-8990-51495B9E4252}" type="presParOf" srcId="{6FEB6BE4-AA9B-4DFF-974D-4A3773B99717}" destId="{87C32EE2-572F-4BE5-8A0C-937DB636B144}" srcOrd="1" destOrd="0" presId="urn:microsoft.com/office/officeart/2008/layout/VerticalCurvedList"/>
    <dgm:cxn modelId="{6B028FF2-E05F-4835-830F-C891C1D4DF03}" type="presParOf" srcId="{6FEB6BE4-AA9B-4DFF-974D-4A3773B99717}" destId="{E583E0BE-2B7F-473F-8D75-0594A505B486}" srcOrd="2" destOrd="0" presId="urn:microsoft.com/office/officeart/2008/layout/VerticalCurvedList"/>
    <dgm:cxn modelId="{42D66304-681C-4A50-A8DC-D2CD6F8EE896}" type="presParOf" srcId="{E583E0BE-2B7F-473F-8D75-0594A505B486}" destId="{F86C117C-AAE0-48D2-843F-93FA4FFFAFCD}" srcOrd="0" destOrd="0" presId="urn:microsoft.com/office/officeart/2008/layout/VerticalCurvedList"/>
    <dgm:cxn modelId="{AAD868E1-D801-47D5-8798-2A4E40EBB8EC}" type="presParOf" srcId="{6FEB6BE4-AA9B-4DFF-974D-4A3773B99717}" destId="{E9EB7000-EEF1-41C1-A9AF-46DE3ABA9938}" srcOrd="3" destOrd="0" presId="urn:microsoft.com/office/officeart/2008/layout/VerticalCurvedList"/>
    <dgm:cxn modelId="{C7A23C0C-C247-4A9E-8D32-61C3DB370687}" type="presParOf" srcId="{6FEB6BE4-AA9B-4DFF-974D-4A3773B99717}" destId="{4E123BE5-6808-481A-8057-E071E3954EAE}" srcOrd="4" destOrd="0" presId="urn:microsoft.com/office/officeart/2008/layout/VerticalCurvedList"/>
    <dgm:cxn modelId="{01749E15-82F9-4DCA-8D10-F8BDF6C7A719}" type="presParOf" srcId="{4E123BE5-6808-481A-8057-E071E3954EAE}" destId="{205BFE64-89B3-4879-8DA6-087207728515}" srcOrd="0" destOrd="0" presId="urn:microsoft.com/office/officeart/2008/layout/VerticalCurvedList"/>
    <dgm:cxn modelId="{B412AFCE-00E6-4F7B-9361-5F8799D1F62A}" type="presParOf" srcId="{6FEB6BE4-AA9B-4DFF-974D-4A3773B99717}" destId="{E4FF4302-3C06-4B82-AB1B-4AE28D155572}" srcOrd="5" destOrd="0" presId="urn:microsoft.com/office/officeart/2008/layout/VerticalCurvedList"/>
    <dgm:cxn modelId="{EAEB8448-FE91-4C1E-B152-AE85D1766571}" type="presParOf" srcId="{6FEB6BE4-AA9B-4DFF-974D-4A3773B99717}" destId="{1F6B5742-B79B-4869-BD82-D667794F87E2}" srcOrd="6" destOrd="0" presId="urn:microsoft.com/office/officeart/2008/layout/VerticalCurvedList"/>
    <dgm:cxn modelId="{0883FDAD-F833-48CE-BC3A-544A4C47D4F0}" type="presParOf" srcId="{1F6B5742-B79B-4869-BD82-D667794F87E2}" destId="{5B008F7F-FB57-4E27-91DE-4C6153DD672E}" srcOrd="0" destOrd="0" presId="urn:microsoft.com/office/officeart/2008/layout/VerticalCurvedList"/>
    <dgm:cxn modelId="{510BC2C1-91D2-4A0D-A6CF-5B451E859F68}" type="presParOf" srcId="{6FEB6BE4-AA9B-4DFF-974D-4A3773B99717}" destId="{CDB21CEF-4B40-4F7A-80A9-601EA1ECCBB0}" srcOrd="7" destOrd="0" presId="urn:microsoft.com/office/officeart/2008/layout/VerticalCurvedList"/>
    <dgm:cxn modelId="{0371C431-167A-4306-83C6-6A255A3F65D8}" type="presParOf" srcId="{6FEB6BE4-AA9B-4DFF-974D-4A3773B99717}" destId="{275BC219-91CF-4D3D-8827-D08A0F7893AD}" srcOrd="8" destOrd="0" presId="urn:microsoft.com/office/officeart/2008/layout/VerticalCurvedList"/>
    <dgm:cxn modelId="{3D590F55-0FA0-4F41-BAFB-0C1CE63D7A83}" type="presParOf" srcId="{275BC219-91CF-4D3D-8827-D08A0F7893AD}" destId="{5A4A8DDD-51A4-4AFB-8689-F8BDCA08A075}" srcOrd="0" destOrd="0" presId="urn:microsoft.com/office/officeart/2008/layout/VerticalCurvedList"/>
    <dgm:cxn modelId="{B39D6447-BFCC-4096-9423-7F7547AB58F3}" type="presParOf" srcId="{6FEB6BE4-AA9B-4DFF-974D-4A3773B99717}" destId="{382CD61E-7CD0-4883-BE6D-7B88BD103B18}" srcOrd="9" destOrd="0" presId="urn:microsoft.com/office/officeart/2008/layout/VerticalCurvedList"/>
    <dgm:cxn modelId="{5AD0DB3C-9FC2-4731-8573-B603A44893BB}" type="presParOf" srcId="{6FEB6BE4-AA9B-4DFF-974D-4A3773B99717}" destId="{B877E391-6057-46B7-9EC7-F84199AD831C}" srcOrd="10" destOrd="0" presId="urn:microsoft.com/office/officeart/2008/layout/VerticalCurvedList"/>
    <dgm:cxn modelId="{70C80031-842B-4C80-B2F3-35242CCFE2B3}" type="presParOf" srcId="{B877E391-6057-46B7-9EC7-F84199AD831C}" destId="{E2F369BC-B8E5-43AC-98C5-00BD2BCA4FFB}"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06D2A7-1DCB-48B6-859B-B7630E69A82D}" type="doc">
      <dgm:prSet loTypeId="urn:microsoft.com/office/officeart/2005/8/layout/process2" loCatId="process" qsTypeId="urn:microsoft.com/office/officeart/2005/8/quickstyle/3d2" qsCatId="3D" csTypeId="urn:microsoft.com/office/officeart/2005/8/colors/colorful4" csCatId="colorful" phldr="1"/>
      <dgm:spPr/>
      <dgm:t>
        <a:bodyPr/>
        <a:lstStyle/>
        <a:p>
          <a:endParaRPr lang="zh-TW" altLang="en-US"/>
        </a:p>
      </dgm:t>
    </dgm:pt>
    <dgm:pt modelId="{2586631C-72DF-4590-96CF-FD05EA0B4F37}">
      <dgm:prSet phldrT="[文字]" custT="1"/>
      <dgm:spPr/>
      <dgm:t>
        <a:bodyPr/>
        <a:lstStyle/>
        <a:p>
          <a:pPr algn="l">
            <a:lnSpc>
              <a:spcPct val="75000"/>
            </a:lnSpc>
            <a:spcBef>
              <a:spcPts val="0"/>
            </a:spcBef>
            <a:spcAft>
              <a:spcPts val="0"/>
            </a:spcAft>
          </a:pPr>
          <a:r>
            <a:rPr lang="zh-TW" altLang="en-US" sz="2000" b="1" dirty="0" smtClean="0">
              <a:latin typeface="微軟正黑體" pitchFamily="34" charset="-120"/>
              <a:ea typeface="微軟正黑體" pitchFamily="34" charset="-120"/>
            </a:rPr>
            <a:t>一、進入</a:t>
          </a:r>
          <a:r>
            <a:rPr lang="zh-TW" altLang="en-US" sz="2000" b="1" dirty="0" smtClean="0">
              <a:solidFill>
                <a:srgbClr val="FFFF00"/>
              </a:solidFill>
              <a:latin typeface="微軟正黑體" pitchFamily="34" charset="-120"/>
              <a:ea typeface="微軟正黑體" pitchFamily="34" charset="-120"/>
            </a:rPr>
            <a:t>免試入學</a:t>
          </a:r>
          <a:r>
            <a:rPr lang="zh-TW" sz="2000" b="1" dirty="0" smtClean="0">
              <a:solidFill>
                <a:srgbClr val="FFFF00"/>
              </a:solidFill>
              <a:latin typeface="微軟正黑體" pitchFamily="34" charset="-120"/>
              <a:ea typeface="微軟正黑體" pitchFamily="34" charset="-120"/>
            </a:rPr>
            <a:t>資訊平台</a:t>
          </a:r>
          <a:endParaRPr lang="zh-TW" altLang="en-US" sz="2000" b="1" dirty="0">
            <a:solidFill>
              <a:srgbClr val="FFFF00"/>
            </a:solidFill>
            <a:latin typeface="微軟正黑體" pitchFamily="34" charset="-120"/>
            <a:ea typeface="微軟正黑體" pitchFamily="34" charset="-120"/>
          </a:endParaRPr>
        </a:p>
      </dgm:t>
    </dgm:pt>
    <dgm:pt modelId="{8A4CDA5B-756D-4991-B1A3-4E1508806D4D}" type="parTrans" cxnId="{EAA98120-33F6-4E41-9FAE-09BD74776E5C}">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AC491ACA-D578-4C8F-819E-9466480387FF}" type="sibTrans" cxnId="{EAA98120-33F6-4E41-9FAE-09BD74776E5C}">
      <dgm:prSet custT="1"/>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28452A2B-1902-4CD9-8EC4-102AA633AB98}">
      <dgm:prSet phldrT="[文字]" custT="1"/>
      <dgm:spPr/>
      <dgm:t>
        <a:bodyPr/>
        <a:lstStyle/>
        <a:p>
          <a:pPr algn="l">
            <a:lnSpc>
              <a:spcPct val="75000"/>
            </a:lnSpc>
            <a:spcBef>
              <a:spcPts val="0"/>
            </a:spcBef>
            <a:spcAft>
              <a:spcPts val="0"/>
            </a:spcAft>
          </a:pPr>
          <a:r>
            <a:rPr lang="zh-TW" altLang="en-US" sz="2000" b="1" dirty="0" smtClean="0">
              <a:latin typeface="微軟正黑體" pitchFamily="34" charset="-120"/>
              <a:ea typeface="微軟正黑體" pitchFamily="34" charset="-120"/>
            </a:rPr>
            <a:t>二、點選</a:t>
          </a:r>
          <a:r>
            <a:rPr lang="zh-TW" altLang="en-US" sz="2000" b="1" dirty="0" smtClean="0">
              <a:solidFill>
                <a:srgbClr val="FFFF00"/>
              </a:solidFill>
              <a:latin typeface="微軟正黑體" pitchFamily="34" charset="-120"/>
              <a:ea typeface="微軟正黑體" pitchFamily="34" charset="-120"/>
            </a:rPr>
            <a:t>變更就學區</a:t>
          </a:r>
          <a:endParaRPr lang="zh-TW" altLang="en-US" sz="2000" b="1" dirty="0">
            <a:solidFill>
              <a:srgbClr val="FFFF00"/>
            </a:solidFill>
            <a:latin typeface="微軟正黑體" pitchFamily="34" charset="-120"/>
            <a:ea typeface="微軟正黑體" pitchFamily="34" charset="-120"/>
          </a:endParaRPr>
        </a:p>
      </dgm:t>
    </dgm:pt>
    <dgm:pt modelId="{BB29FA2C-D36D-41FA-B9C2-F6994DC6511F}" type="parTrans" cxnId="{35E03E03-EDD0-4C10-86A8-8A13603A3644}">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60603511-9ED8-4649-BE98-C6AE74C8948E}" type="sibTrans" cxnId="{35E03E03-EDD0-4C10-86A8-8A13603A3644}">
      <dgm:prSet custT="1"/>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D2D792E5-DA99-4717-B720-F93FC9AAD518}">
      <dgm:prSet phldrT="[文字]" custT="1"/>
      <dgm:spPr/>
      <dgm:t>
        <a:bodyPr/>
        <a:lstStyle/>
        <a:p>
          <a:pPr marL="539750" indent="-539750" algn="l">
            <a:lnSpc>
              <a:spcPct val="75000"/>
            </a:lnSpc>
            <a:spcBef>
              <a:spcPts val="0"/>
            </a:spcBef>
            <a:spcAft>
              <a:spcPts val="0"/>
            </a:spcAft>
          </a:pPr>
          <a:r>
            <a:rPr lang="zh-TW" altLang="en-US" sz="2000" b="1" dirty="0" smtClean="0">
              <a:latin typeface="微軟正黑體" pitchFamily="34" charset="-120"/>
              <a:ea typeface="微軟正黑體" pitchFamily="34" charset="-120"/>
            </a:rPr>
            <a:t>三、</a:t>
          </a:r>
          <a:r>
            <a:rPr lang="zh-TW" sz="2000" b="1" dirty="0" smtClean="0">
              <a:latin typeface="微軟正黑體" pitchFamily="34" charset="-120"/>
              <a:ea typeface="微軟正黑體" pitchFamily="34" charset="-120"/>
            </a:rPr>
            <a:t>閱讀個人資料授權宣告，並勾選</a:t>
          </a:r>
          <a:r>
            <a:rPr lang="zh-TW" sz="2000" b="1" u="wavy" dirty="0" smtClean="0">
              <a:solidFill>
                <a:srgbClr val="FFFF00"/>
              </a:solidFill>
              <a:latin typeface="微軟正黑體" pitchFamily="34" charset="-120"/>
              <a:ea typeface="微軟正黑體" pitchFamily="34" charset="-120"/>
            </a:rPr>
            <a:t>我已閱讀，並同意授權</a:t>
          </a:r>
          <a:r>
            <a:rPr lang="zh-TW" sz="2000" b="1" dirty="0" smtClean="0">
              <a:latin typeface="微軟正黑體" pitchFamily="34" charset="-120"/>
              <a:ea typeface="微軟正黑體" pitchFamily="34" charset="-120"/>
            </a:rPr>
            <a:t>選項</a:t>
          </a:r>
          <a:endParaRPr lang="zh-TW" altLang="en-US" sz="2000" b="1" dirty="0">
            <a:latin typeface="微軟正黑體" pitchFamily="34" charset="-120"/>
            <a:ea typeface="微軟正黑體" pitchFamily="34" charset="-120"/>
          </a:endParaRPr>
        </a:p>
      </dgm:t>
    </dgm:pt>
    <dgm:pt modelId="{081339C0-D662-41F2-B739-9829E22F8982}" type="parTrans" cxnId="{8886E415-7F0D-45B6-8C05-6956B0089383}">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E15451D7-AE88-44D7-BD90-6F7B5F87DDF4}" type="sibTrans" cxnId="{8886E415-7F0D-45B6-8C05-6956B0089383}">
      <dgm:prSet custT="1"/>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D26754FA-106F-4544-AEAD-2C15D5CEDE10}">
      <dgm:prSet phldrT="[文字]" custT="1"/>
      <dgm:spPr/>
      <dgm:t>
        <a:bodyPr/>
        <a:lstStyle/>
        <a:p>
          <a:pPr marL="452438" indent="-452438" algn="l"/>
          <a:r>
            <a:rPr lang="zh-TW" altLang="en-US" sz="2000" b="1" dirty="0" smtClean="0">
              <a:latin typeface="微軟正黑體" pitchFamily="34" charset="-120"/>
              <a:ea typeface="微軟正黑體" pitchFamily="34" charset="-120"/>
            </a:rPr>
            <a:t>四、</a:t>
          </a:r>
          <a:r>
            <a:rPr lang="zh-TW" sz="2000" b="1" dirty="0" smtClean="0">
              <a:latin typeface="微軟正黑體" pitchFamily="34" charset="-120"/>
              <a:ea typeface="微軟正黑體" pitchFamily="34" charset="-120"/>
            </a:rPr>
            <a:t>輸入</a:t>
          </a:r>
          <a:r>
            <a:rPr lang="zh-TW" sz="2000" b="1" dirty="0" smtClean="0">
              <a:solidFill>
                <a:srgbClr val="FFFF00"/>
              </a:solidFill>
              <a:latin typeface="微軟正黑體" pitchFamily="34" charset="-120"/>
              <a:ea typeface="微軟正黑體" pitchFamily="34" charset="-120"/>
            </a:rPr>
            <a:t>帳號</a:t>
          </a:r>
          <a:r>
            <a:rPr lang="en-US" sz="1600" b="1" dirty="0" smtClean="0">
              <a:solidFill>
                <a:srgbClr val="FFFF00"/>
              </a:solidFill>
              <a:latin typeface="微軟正黑體" pitchFamily="34" charset="-120"/>
              <a:ea typeface="微軟正黑體" pitchFamily="34" charset="-120"/>
            </a:rPr>
            <a:t>(</a:t>
          </a:r>
          <a:r>
            <a:rPr lang="zh-TW" sz="1600" b="1" dirty="0" smtClean="0">
              <a:solidFill>
                <a:srgbClr val="FFFF00"/>
              </a:solidFill>
              <a:latin typeface="微軟正黑體" pitchFamily="34" charset="-120"/>
              <a:ea typeface="微軟正黑體" pitchFamily="34" charset="-120"/>
            </a:rPr>
            <a:t>國中教育會考准考證號碼</a:t>
          </a:r>
          <a:r>
            <a:rPr lang="en-US" sz="1600" b="1" dirty="0" smtClean="0">
              <a:solidFill>
                <a:srgbClr val="FFFF00"/>
              </a:solidFill>
              <a:latin typeface="微軟正黑體" pitchFamily="34" charset="-120"/>
              <a:ea typeface="微軟正黑體" pitchFamily="34" charset="-120"/>
            </a:rPr>
            <a:t>)</a:t>
          </a:r>
          <a:r>
            <a:rPr lang="zh-TW" sz="2000" b="1" dirty="0" smtClean="0">
              <a:latin typeface="微軟正黑體" pitchFamily="34" charset="-120"/>
              <a:ea typeface="微軟正黑體" pitchFamily="34" charset="-120"/>
            </a:rPr>
            <a:t>及</a:t>
          </a:r>
          <a:r>
            <a:rPr lang="zh-TW" sz="2000" b="1" dirty="0" smtClean="0">
              <a:solidFill>
                <a:srgbClr val="FFFF00"/>
              </a:solidFill>
              <a:latin typeface="微軟正黑體" pitchFamily="34" charset="-120"/>
              <a:ea typeface="微軟正黑體" pitchFamily="34" charset="-120"/>
            </a:rPr>
            <a:t>密碼</a:t>
          </a:r>
          <a:r>
            <a:rPr lang="en-US" sz="1600" b="1" dirty="0" smtClean="0">
              <a:solidFill>
                <a:srgbClr val="FFFF00"/>
              </a:solidFill>
              <a:latin typeface="微軟正黑體" pitchFamily="34" charset="-120"/>
              <a:ea typeface="微軟正黑體" pitchFamily="34" charset="-120"/>
            </a:rPr>
            <a:t>(</a:t>
          </a:r>
          <a:r>
            <a:rPr lang="zh-TW" sz="1600" b="1" dirty="0" smtClean="0">
              <a:solidFill>
                <a:srgbClr val="FFFF00"/>
              </a:solidFill>
              <a:latin typeface="微軟正黑體" pitchFamily="34" charset="-120"/>
              <a:ea typeface="微軟正黑體" pitchFamily="34" charset="-120"/>
            </a:rPr>
            <a:t>預設為出生年月日共</a:t>
          </a:r>
          <a:r>
            <a:rPr lang="en-US" sz="1600" b="1" dirty="0" smtClean="0">
              <a:solidFill>
                <a:srgbClr val="FFFF00"/>
              </a:solidFill>
              <a:latin typeface="微軟正黑體" pitchFamily="34" charset="-120"/>
              <a:ea typeface="微軟正黑體" pitchFamily="34" charset="-120"/>
            </a:rPr>
            <a:t>6</a:t>
          </a:r>
          <a:r>
            <a:rPr lang="zh-TW" sz="1600" b="1" dirty="0" smtClean="0">
              <a:solidFill>
                <a:srgbClr val="FFFF00"/>
              </a:solidFill>
              <a:latin typeface="微軟正黑體" pitchFamily="34" charset="-120"/>
              <a:ea typeface="微軟正黑體" pitchFamily="34" charset="-120"/>
            </a:rPr>
            <a:t>碼</a:t>
          </a:r>
          <a:r>
            <a:rPr lang="en-US" sz="1600" b="1" dirty="0" smtClean="0">
              <a:solidFill>
                <a:srgbClr val="FFFF00"/>
              </a:solidFill>
              <a:latin typeface="微軟正黑體" pitchFamily="34" charset="-120"/>
              <a:ea typeface="微軟正黑體" pitchFamily="34" charset="-120"/>
            </a:rPr>
            <a:t>)</a:t>
          </a:r>
          <a:r>
            <a:rPr lang="zh-TW" sz="2000" b="1" dirty="0" smtClean="0">
              <a:latin typeface="微軟正黑體" pitchFamily="34" charset="-120"/>
              <a:ea typeface="微軟正黑體" pitchFamily="34" charset="-120"/>
            </a:rPr>
            <a:t>登錄</a:t>
          </a:r>
          <a:endParaRPr lang="zh-TW" altLang="en-US" sz="2000" b="1" dirty="0">
            <a:latin typeface="微軟正黑體" pitchFamily="34" charset="-120"/>
            <a:ea typeface="微軟正黑體" pitchFamily="34" charset="-120"/>
          </a:endParaRPr>
        </a:p>
      </dgm:t>
    </dgm:pt>
    <dgm:pt modelId="{07323900-56F8-4AEC-B9B2-19071EABBDF1}" type="parTrans" cxnId="{428A3596-8AA5-477C-AFDD-861F75677519}">
      <dgm:prSet/>
      <dgm:spPr/>
      <dgm:t>
        <a:bodyPr/>
        <a:lstStyle/>
        <a:p>
          <a:endParaRPr lang="zh-TW" altLang="en-US" sz="2000" b="1">
            <a:latin typeface="微軟正黑體" pitchFamily="34" charset="-120"/>
            <a:ea typeface="微軟正黑體" pitchFamily="34" charset="-120"/>
          </a:endParaRPr>
        </a:p>
      </dgm:t>
    </dgm:pt>
    <dgm:pt modelId="{59B4A5AB-B253-4038-805F-6631BE6519E9}" type="sibTrans" cxnId="{428A3596-8AA5-477C-AFDD-861F75677519}">
      <dgm:prSet custT="1"/>
      <dgm:spPr/>
      <dgm:t>
        <a:bodyPr/>
        <a:lstStyle/>
        <a:p>
          <a:endParaRPr lang="zh-TW" altLang="en-US" sz="2000" b="1">
            <a:latin typeface="微軟正黑體" pitchFamily="34" charset="-120"/>
            <a:ea typeface="微軟正黑體" pitchFamily="34" charset="-120"/>
          </a:endParaRPr>
        </a:p>
      </dgm:t>
    </dgm:pt>
    <dgm:pt modelId="{C794CB2A-8943-4ED0-BB2B-4626EA71955D}">
      <dgm:prSet phldrT="[文字]" custT="1"/>
      <dgm:spPr/>
      <dgm:t>
        <a:bodyPr/>
        <a:lstStyle/>
        <a:p>
          <a:pPr marL="539750" indent="-539750" algn="l"/>
          <a:r>
            <a:rPr lang="zh-TW" altLang="en-US" sz="2000" b="1" dirty="0" smtClean="0">
              <a:latin typeface="微軟正黑體" pitchFamily="34" charset="-120"/>
              <a:ea typeface="微軟正黑體" pitchFamily="34" charset="-120"/>
            </a:rPr>
            <a:t>五、</a:t>
          </a:r>
          <a:r>
            <a:rPr lang="zh-TW" sz="2000" b="1" dirty="0" smtClean="0">
              <a:latin typeface="微軟正黑體" pitchFamily="34" charset="-120"/>
              <a:ea typeface="微軟正黑體" pitchFamily="34" charset="-120"/>
            </a:rPr>
            <a:t>未參加國中會考者</a:t>
          </a:r>
          <a:r>
            <a:rPr lang="zh-TW" altLang="en-US" sz="2000" b="1" dirty="0" smtClean="0">
              <a:latin typeface="微軟正黑體" pitchFamily="34" charset="-120"/>
              <a:ea typeface="微軟正黑體" pitchFamily="34" charset="-120"/>
            </a:rPr>
            <a:t>請以</a:t>
          </a:r>
          <a:r>
            <a:rPr lang="zh-TW" sz="2000" b="1" dirty="0" smtClean="0">
              <a:solidFill>
                <a:srgbClr val="FFFF00"/>
              </a:solidFill>
              <a:latin typeface="微軟正黑體" pitchFamily="34" charset="-120"/>
              <a:ea typeface="微軟正黑體" pitchFamily="34" charset="-120"/>
            </a:rPr>
            <a:t>身分證</a:t>
          </a:r>
          <a:r>
            <a:rPr lang="zh-TW" altLang="en-US" sz="2000" b="1" dirty="0" smtClean="0">
              <a:solidFill>
                <a:srgbClr val="FFFF00"/>
              </a:solidFill>
              <a:latin typeface="微軟正黑體" pitchFamily="34" charset="-120"/>
              <a:ea typeface="微軟正黑體" pitchFamily="34" charset="-120"/>
            </a:rPr>
            <a:t>統一編號</a:t>
          </a:r>
          <a:r>
            <a:rPr lang="zh-TW" sz="2000" b="1" dirty="0" smtClean="0">
              <a:latin typeface="微軟正黑體" pitchFamily="34" charset="-120"/>
              <a:ea typeface="微軟正黑體" pitchFamily="34" charset="-120"/>
            </a:rPr>
            <a:t>進行</a:t>
          </a:r>
          <a:r>
            <a:rPr lang="zh-TW" sz="2000" b="1" dirty="0" smtClean="0">
              <a:solidFill>
                <a:srgbClr val="FFFF00"/>
              </a:solidFill>
              <a:latin typeface="微軟正黑體" pitchFamily="34" charset="-120"/>
              <a:ea typeface="微軟正黑體" pitchFamily="34" charset="-120"/>
            </a:rPr>
            <a:t>註冊</a:t>
          </a:r>
          <a:endParaRPr lang="zh-TW" altLang="en-US" sz="2000" b="1" dirty="0">
            <a:solidFill>
              <a:srgbClr val="FFFF00"/>
            </a:solidFill>
            <a:latin typeface="微軟正黑體" pitchFamily="34" charset="-120"/>
            <a:ea typeface="微軟正黑體" pitchFamily="34" charset="-120"/>
          </a:endParaRPr>
        </a:p>
      </dgm:t>
    </dgm:pt>
    <dgm:pt modelId="{A7078AFB-3A9A-4EFD-A3DB-AB3FE7E380FD}" type="parTrans" cxnId="{4A2A2AAD-8555-47D5-9112-69596F1007C8}">
      <dgm:prSet/>
      <dgm:spPr/>
      <dgm:t>
        <a:bodyPr/>
        <a:lstStyle/>
        <a:p>
          <a:endParaRPr lang="zh-TW" altLang="en-US" sz="2000" b="1">
            <a:latin typeface="微軟正黑體" pitchFamily="34" charset="-120"/>
            <a:ea typeface="微軟正黑體" pitchFamily="34" charset="-120"/>
          </a:endParaRPr>
        </a:p>
      </dgm:t>
    </dgm:pt>
    <dgm:pt modelId="{1479E8B9-18FE-4A55-B6D3-23F2E32A48FE}" type="sibTrans" cxnId="{4A2A2AAD-8555-47D5-9112-69596F1007C8}">
      <dgm:prSet/>
      <dgm:spPr/>
      <dgm:t>
        <a:bodyPr/>
        <a:lstStyle/>
        <a:p>
          <a:endParaRPr lang="zh-TW" altLang="en-US" sz="2000" b="1">
            <a:latin typeface="微軟正黑體" pitchFamily="34" charset="-120"/>
            <a:ea typeface="微軟正黑體" pitchFamily="34" charset="-120"/>
          </a:endParaRPr>
        </a:p>
      </dgm:t>
    </dgm:pt>
    <dgm:pt modelId="{EF986BB8-4BD7-4A7F-8A6F-C8241FAEA631}" type="pres">
      <dgm:prSet presAssocID="{F806D2A7-1DCB-48B6-859B-B7630E69A82D}" presName="linearFlow" presStyleCnt="0">
        <dgm:presLayoutVars>
          <dgm:resizeHandles val="exact"/>
        </dgm:presLayoutVars>
      </dgm:prSet>
      <dgm:spPr/>
      <dgm:t>
        <a:bodyPr/>
        <a:lstStyle/>
        <a:p>
          <a:endParaRPr lang="zh-TW" altLang="en-US"/>
        </a:p>
      </dgm:t>
    </dgm:pt>
    <dgm:pt modelId="{FE0F0CF2-F7C9-4715-A649-B5EBA4586B74}" type="pres">
      <dgm:prSet presAssocID="{2586631C-72DF-4590-96CF-FD05EA0B4F37}" presName="node" presStyleLbl="node1" presStyleIdx="0" presStyleCnt="5" custScaleX="149346" custLinFactNeighborY="10411">
        <dgm:presLayoutVars>
          <dgm:bulletEnabled val="1"/>
        </dgm:presLayoutVars>
      </dgm:prSet>
      <dgm:spPr/>
      <dgm:t>
        <a:bodyPr/>
        <a:lstStyle/>
        <a:p>
          <a:endParaRPr lang="zh-TW" altLang="en-US"/>
        </a:p>
      </dgm:t>
    </dgm:pt>
    <dgm:pt modelId="{94372483-7177-43C0-BF99-82560AE20F47}" type="pres">
      <dgm:prSet presAssocID="{AC491ACA-D578-4C8F-819E-9466480387FF}" presName="sibTrans" presStyleLbl="sibTrans2D1" presStyleIdx="0" presStyleCnt="4"/>
      <dgm:spPr/>
      <dgm:t>
        <a:bodyPr/>
        <a:lstStyle/>
        <a:p>
          <a:endParaRPr lang="zh-TW" altLang="en-US"/>
        </a:p>
      </dgm:t>
    </dgm:pt>
    <dgm:pt modelId="{5EA27AC1-E1EA-49A5-AAE2-ADE50ABD8A1F}" type="pres">
      <dgm:prSet presAssocID="{AC491ACA-D578-4C8F-819E-9466480387FF}" presName="connectorText" presStyleLbl="sibTrans2D1" presStyleIdx="0" presStyleCnt="4"/>
      <dgm:spPr/>
      <dgm:t>
        <a:bodyPr/>
        <a:lstStyle/>
        <a:p>
          <a:endParaRPr lang="zh-TW" altLang="en-US"/>
        </a:p>
      </dgm:t>
    </dgm:pt>
    <dgm:pt modelId="{7EE6A867-2857-4402-AB47-BA0B105F9C2E}" type="pres">
      <dgm:prSet presAssocID="{28452A2B-1902-4CD9-8EC4-102AA633AB98}" presName="node" presStyleLbl="node1" presStyleIdx="1" presStyleCnt="5" custScaleX="149346" custLinFactNeighborY="10411">
        <dgm:presLayoutVars>
          <dgm:bulletEnabled val="1"/>
        </dgm:presLayoutVars>
      </dgm:prSet>
      <dgm:spPr/>
      <dgm:t>
        <a:bodyPr/>
        <a:lstStyle/>
        <a:p>
          <a:endParaRPr lang="zh-TW" altLang="en-US"/>
        </a:p>
      </dgm:t>
    </dgm:pt>
    <dgm:pt modelId="{D494690B-D544-4BFA-B42B-D33B6B8D7F60}" type="pres">
      <dgm:prSet presAssocID="{60603511-9ED8-4649-BE98-C6AE74C8948E}" presName="sibTrans" presStyleLbl="sibTrans2D1" presStyleIdx="1" presStyleCnt="4"/>
      <dgm:spPr/>
      <dgm:t>
        <a:bodyPr/>
        <a:lstStyle/>
        <a:p>
          <a:endParaRPr lang="zh-TW" altLang="en-US"/>
        </a:p>
      </dgm:t>
    </dgm:pt>
    <dgm:pt modelId="{22B9DAB6-963F-47B3-93A6-442F3F49F7BB}" type="pres">
      <dgm:prSet presAssocID="{60603511-9ED8-4649-BE98-C6AE74C8948E}" presName="connectorText" presStyleLbl="sibTrans2D1" presStyleIdx="1" presStyleCnt="4"/>
      <dgm:spPr/>
      <dgm:t>
        <a:bodyPr/>
        <a:lstStyle/>
        <a:p>
          <a:endParaRPr lang="zh-TW" altLang="en-US"/>
        </a:p>
      </dgm:t>
    </dgm:pt>
    <dgm:pt modelId="{B034C1C6-7DF2-463C-9B68-FD62C95B7EE7}" type="pres">
      <dgm:prSet presAssocID="{D2D792E5-DA99-4717-B720-F93FC9AAD518}" presName="node" presStyleLbl="node1" presStyleIdx="2" presStyleCnt="5" custScaleX="149346" custLinFactNeighborY="10411">
        <dgm:presLayoutVars>
          <dgm:bulletEnabled val="1"/>
        </dgm:presLayoutVars>
      </dgm:prSet>
      <dgm:spPr/>
      <dgm:t>
        <a:bodyPr/>
        <a:lstStyle/>
        <a:p>
          <a:endParaRPr lang="zh-TW" altLang="en-US"/>
        </a:p>
      </dgm:t>
    </dgm:pt>
    <dgm:pt modelId="{D9FDFAA5-4B68-4C47-A5E4-0FB5CC5F22EC}" type="pres">
      <dgm:prSet presAssocID="{E15451D7-AE88-44D7-BD90-6F7B5F87DDF4}" presName="sibTrans" presStyleLbl="sibTrans2D1" presStyleIdx="2" presStyleCnt="4"/>
      <dgm:spPr/>
      <dgm:t>
        <a:bodyPr/>
        <a:lstStyle/>
        <a:p>
          <a:endParaRPr lang="zh-TW" altLang="en-US"/>
        </a:p>
      </dgm:t>
    </dgm:pt>
    <dgm:pt modelId="{7BE42010-7684-4A9A-9739-0282900D3D82}" type="pres">
      <dgm:prSet presAssocID="{E15451D7-AE88-44D7-BD90-6F7B5F87DDF4}" presName="connectorText" presStyleLbl="sibTrans2D1" presStyleIdx="2" presStyleCnt="4"/>
      <dgm:spPr/>
      <dgm:t>
        <a:bodyPr/>
        <a:lstStyle/>
        <a:p>
          <a:endParaRPr lang="zh-TW" altLang="en-US"/>
        </a:p>
      </dgm:t>
    </dgm:pt>
    <dgm:pt modelId="{3743BC11-AFF0-4A3A-B18F-05E12EE3678B}" type="pres">
      <dgm:prSet presAssocID="{D26754FA-106F-4544-AEAD-2C15D5CEDE10}" presName="node" presStyleLbl="node1" presStyleIdx="3" presStyleCnt="5" custScaleX="149346" custLinFactNeighborY="10411">
        <dgm:presLayoutVars>
          <dgm:bulletEnabled val="1"/>
        </dgm:presLayoutVars>
      </dgm:prSet>
      <dgm:spPr/>
      <dgm:t>
        <a:bodyPr/>
        <a:lstStyle/>
        <a:p>
          <a:endParaRPr lang="zh-TW" altLang="en-US"/>
        </a:p>
      </dgm:t>
    </dgm:pt>
    <dgm:pt modelId="{E6CA3294-8BF0-4D27-97C1-991E18460532}" type="pres">
      <dgm:prSet presAssocID="{59B4A5AB-B253-4038-805F-6631BE6519E9}" presName="sibTrans" presStyleLbl="sibTrans2D1" presStyleIdx="3" presStyleCnt="4"/>
      <dgm:spPr/>
      <dgm:t>
        <a:bodyPr/>
        <a:lstStyle/>
        <a:p>
          <a:endParaRPr lang="zh-TW" altLang="en-US"/>
        </a:p>
      </dgm:t>
    </dgm:pt>
    <dgm:pt modelId="{1B1A4596-E86D-41A9-B811-3B3FBBF34D4E}" type="pres">
      <dgm:prSet presAssocID="{59B4A5AB-B253-4038-805F-6631BE6519E9}" presName="connectorText" presStyleLbl="sibTrans2D1" presStyleIdx="3" presStyleCnt="4"/>
      <dgm:spPr/>
      <dgm:t>
        <a:bodyPr/>
        <a:lstStyle/>
        <a:p>
          <a:endParaRPr lang="zh-TW" altLang="en-US"/>
        </a:p>
      </dgm:t>
    </dgm:pt>
    <dgm:pt modelId="{2868515F-6C95-4847-AB09-092DAFFCC335}" type="pres">
      <dgm:prSet presAssocID="{C794CB2A-8943-4ED0-BB2B-4626EA71955D}" presName="node" presStyleLbl="node1" presStyleIdx="4" presStyleCnt="5" custScaleX="149346">
        <dgm:presLayoutVars>
          <dgm:bulletEnabled val="1"/>
        </dgm:presLayoutVars>
      </dgm:prSet>
      <dgm:spPr/>
      <dgm:t>
        <a:bodyPr/>
        <a:lstStyle/>
        <a:p>
          <a:endParaRPr lang="zh-TW" altLang="en-US"/>
        </a:p>
      </dgm:t>
    </dgm:pt>
  </dgm:ptLst>
  <dgm:cxnLst>
    <dgm:cxn modelId="{8886E415-7F0D-45B6-8C05-6956B0089383}" srcId="{F806D2A7-1DCB-48B6-859B-B7630E69A82D}" destId="{D2D792E5-DA99-4717-B720-F93FC9AAD518}" srcOrd="2" destOrd="0" parTransId="{081339C0-D662-41F2-B739-9829E22F8982}" sibTransId="{E15451D7-AE88-44D7-BD90-6F7B5F87DDF4}"/>
    <dgm:cxn modelId="{009CBAD5-9FF4-4529-86D5-1FB4BB5515F7}" type="presOf" srcId="{28452A2B-1902-4CD9-8EC4-102AA633AB98}" destId="{7EE6A867-2857-4402-AB47-BA0B105F9C2E}" srcOrd="0" destOrd="0" presId="urn:microsoft.com/office/officeart/2005/8/layout/process2"/>
    <dgm:cxn modelId="{5EFAEE93-2240-4334-8858-3E5931EB7325}" type="presOf" srcId="{60603511-9ED8-4649-BE98-C6AE74C8948E}" destId="{D494690B-D544-4BFA-B42B-D33B6B8D7F60}" srcOrd="0" destOrd="0" presId="urn:microsoft.com/office/officeart/2005/8/layout/process2"/>
    <dgm:cxn modelId="{35E03E03-EDD0-4C10-86A8-8A13603A3644}" srcId="{F806D2A7-1DCB-48B6-859B-B7630E69A82D}" destId="{28452A2B-1902-4CD9-8EC4-102AA633AB98}" srcOrd="1" destOrd="0" parTransId="{BB29FA2C-D36D-41FA-B9C2-F6994DC6511F}" sibTransId="{60603511-9ED8-4649-BE98-C6AE74C8948E}"/>
    <dgm:cxn modelId="{E961F7B8-0374-494A-B5F6-0AED1B6EEC8E}" type="presOf" srcId="{2586631C-72DF-4590-96CF-FD05EA0B4F37}" destId="{FE0F0CF2-F7C9-4715-A649-B5EBA4586B74}" srcOrd="0" destOrd="0" presId="urn:microsoft.com/office/officeart/2005/8/layout/process2"/>
    <dgm:cxn modelId="{EA3A15DF-FC75-4A0C-83FA-0E9CD05AAA56}" type="presOf" srcId="{59B4A5AB-B253-4038-805F-6631BE6519E9}" destId="{1B1A4596-E86D-41A9-B811-3B3FBBF34D4E}" srcOrd="1" destOrd="0" presId="urn:microsoft.com/office/officeart/2005/8/layout/process2"/>
    <dgm:cxn modelId="{E439C9DC-7BE5-43FD-9A85-482F60D33982}" type="presOf" srcId="{F806D2A7-1DCB-48B6-859B-B7630E69A82D}" destId="{EF986BB8-4BD7-4A7F-8A6F-C8241FAEA631}" srcOrd="0" destOrd="0" presId="urn:microsoft.com/office/officeart/2005/8/layout/process2"/>
    <dgm:cxn modelId="{97DB14E0-19A3-4C19-A7C5-B8953D366A11}" type="presOf" srcId="{D26754FA-106F-4544-AEAD-2C15D5CEDE10}" destId="{3743BC11-AFF0-4A3A-B18F-05E12EE3678B}" srcOrd="0" destOrd="0" presId="urn:microsoft.com/office/officeart/2005/8/layout/process2"/>
    <dgm:cxn modelId="{4AB16E81-A7D3-43EE-80C9-0A0F1D94A497}" type="presOf" srcId="{60603511-9ED8-4649-BE98-C6AE74C8948E}" destId="{22B9DAB6-963F-47B3-93A6-442F3F49F7BB}" srcOrd="1" destOrd="0" presId="urn:microsoft.com/office/officeart/2005/8/layout/process2"/>
    <dgm:cxn modelId="{9028CDC7-4D10-456C-9499-663877871974}" type="presOf" srcId="{C794CB2A-8943-4ED0-BB2B-4626EA71955D}" destId="{2868515F-6C95-4847-AB09-092DAFFCC335}" srcOrd="0" destOrd="0" presId="urn:microsoft.com/office/officeart/2005/8/layout/process2"/>
    <dgm:cxn modelId="{EAA98120-33F6-4E41-9FAE-09BD74776E5C}" srcId="{F806D2A7-1DCB-48B6-859B-B7630E69A82D}" destId="{2586631C-72DF-4590-96CF-FD05EA0B4F37}" srcOrd="0" destOrd="0" parTransId="{8A4CDA5B-756D-4991-B1A3-4E1508806D4D}" sibTransId="{AC491ACA-D578-4C8F-819E-9466480387FF}"/>
    <dgm:cxn modelId="{4A2A2AAD-8555-47D5-9112-69596F1007C8}" srcId="{F806D2A7-1DCB-48B6-859B-B7630E69A82D}" destId="{C794CB2A-8943-4ED0-BB2B-4626EA71955D}" srcOrd="4" destOrd="0" parTransId="{A7078AFB-3A9A-4EFD-A3DB-AB3FE7E380FD}" sibTransId="{1479E8B9-18FE-4A55-B6D3-23F2E32A48FE}"/>
    <dgm:cxn modelId="{6A7F4389-EF58-451F-A84A-1CDB466098F8}" type="presOf" srcId="{AC491ACA-D578-4C8F-819E-9466480387FF}" destId="{5EA27AC1-E1EA-49A5-AAE2-ADE50ABD8A1F}" srcOrd="1" destOrd="0" presId="urn:microsoft.com/office/officeart/2005/8/layout/process2"/>
    <dgm:cxn modelId="{428A3596-8AA5-477C-AFDD-861F75677519}" srcId="{F806D2A7-1DCB-48B6-859B-B7630E69A82D}" destId="{D26754FA-106F-4544-AEAD-2C15D5CEDE10}" srcOrd="3" destOrd="0" parTransId="{07323900-56F8-4AEC-B9B2-19071EABBDF1}" sibTransId="{59B4A5AB-B253-4038-805F-6631BE6519E9}"/>
    <dgm:cxn modelId="{42508B07-A048-4D7B-933B-FBAAA569CFBB}" type="presOf" srcId="{D2D792E5-DA99-4717-B720-F93FC9AAD518}" destId="{B034C1C6-7DF2-463C-9B68-FD62C95B7EE7}" srcOrd="0" destOrd="0" presId="urn:microsoft.com/office/officeart/2005/8/layout/process2"/>
    <dgm:cxn modelId="{52DD6F23-A123-4241-BA27-15A51F81CF21}" type="presOf" srcId="{AC491ACA-D578-4C8F-819E-9466480387FF}" destId="{94372483-7177-43C0-BF99-82560AE20F47}" srcOrd="0" destOrd="0" presId="urn:microsoft.com/office/officeart/2005/8/layout/process2"/>
    <dgm:cxn modelId="{19F82BC6-969B-4BF8-81A0-32EE1A1EFC8E}" type="presOf" srcId="{E15451D7-AE88-44D7-BD90-6F7B5F87DDF4}" destId="{D9FDFAA5-4B68-4C47-A5E4-0FB5CC5F22EC}" srcOrd="0" destOrd="0" presId="urn:microsoft.com/office/officeart/2005/8/layout/process2"/>
    <dgm:cxn modelId="{DD3EFCF8-EBE1-484C-A80A-3DD24C24BC6A}" type="presOf" srcId="{59B4A5AB-B253-4038-805F-6631BE6519E9}" destId="{E6CA3294-8BF0-4D27-97C1-991E18460532}" srcOrd="0" destOrd="0" presId="urn:microsoft.com/office/officeart/2005/8/layout/process2"/>
    <dgm:cxn modelId="{68E21792-2BD1-4A8A-A444-8FF9D4DE7155}" type="presOf" srcId="{E15451D7-AE88-44D7-BD90-6F7B5F87DDF4}" destId="{7BE42010-7684-4A9A-9739-0282900D3D82}" srcOrd="1" destOrd="0" presId="urn:microsoft.com/office/officeart/2005/8/layout/process2"/>
    <dgm:cxn modelId="{EDE037CD-5739-4873-8FFA-17400ECE585C}" type="presParOf" srcId="{EF986BB8-4BD7-4A7F-8A6F-C8241FAEA631}" destId="{FE0F0CF2-F7C9-4715-A649-B5EBA4586B74}" srcOrd="0" destOrd="0" presId="urn:microsoft.com/office/officeart/2005/8/layout/process2"/>
    <dgm:cxn modelId="{FBE6DD5F-E43A-41B5-982B-81A8633DFE0F}" type="presParOf" srcId="{EF986BB8-4BD7-4A7F-8A6F-C8241FAEA631}" destId="{94372483-7177-43C0-BF99-82560AE20F47}" srcOrd="1" destOrd="0" presId="urn:microsoft.com/office/officeart/2005/8/layout/process2"/>
    <dgm:cxn modelId="{FA3F3C84-A001-4646-939F-86361CFD9A5F}" type="presParOf" srcId="{94372483-7177-43C0-BF99-82560AE20F47}" destId="{5EA27AC1-E1EA-49A5-AAE2-ADE50ABD8A1F}" srcOrd="0" destOrd="0" presId="urn:microsoft.com/office/officeart/2005/8/layout/process2"/>
    <dgm:cxn modelId="{E2EF930D-B515-46FF-AF06-BC26D595E614}" type="presParOf" srcId="{EF986BB8-4BD7-4A7F-8A6F-C8241FAEA631}" destId="{7EE6A867-2857-4402-AB47-BA0B105F9C2E}" srcOrd="2" destOrd="0" presId="urn:microsoft.com/office/officeart/2005/8/layout/process2"/>
    <dgm:cxn modelId="{5C618EAB-78AB-45A5-A608-3F840E2A9B9E}" type="presParOf" srcId="{EF986BB8-4BD7-4A7F-8A6F-C8241FAEA631}" destId="{D494690B-D544-4BFA-B42B-D33B6B8D7F60}" srcOrd="3" destOrd="0" presId="urn:microsoft.com/office/officeart/2005/8/layout/process2"/>
    <dgm:cxn modelId="{85E79C28-AD30-4BC6-90D0-B85F9766C737}" type="presParOf" srcId="{D494690B-D544-4BFA-B42B-D33B6B8D7F60}" destId="{22B9DAB6-963F-47B3-93A6-442F3F49F7BB}" srcOrd="0" destOrd="0" presId="urn:microsoft.com/office/officeart/2005/8/layout/process2"/>
    <dgm:cxn modelId="{A9B6F389-C749-42F7-9EC9-B5F8514321A8}" type="presParOf" srcId="{EF986BB8-4BD7-4A7F-8A6F-C8241FAEA631}" destId="{B034C1C6-7DF2-463C-9B68-FD62C95B7EE7}" srcOrd="4" destOrd="0" presId="urn:microsoft.com/office/officeart/2005/8/layout/process2"/>
    <dgm:cxn modelId="{528F81C8-EF81-41FF-A55E-8EBEA0ED7043}" type="presParOf" srcId="{EF986BB8-4BD7-4A7F-8A6F-C8241FAEA631}" destId="{D9FDFAA5-4B68-4C47-A5E4-0FB5CC5F22EC}" srcOrd="5" destOrd="0" presId="urn:microsoft.com/office/officeart/2005/8/layout/process2"/>
    <dgm:cxn modelId="{B5C4A7D7-B491-4676-84EA-0F72C83841AC}" type="presParOf" srcId="{D9FDFAA5-4B68-4C47-A5E4-0FB5CC5F22EC}" destId="{7BE42010-7684-4A9A-9739-0282900D3D82}" srcOrd="0" destOrd="0" presId="urn:microsoft.com/office/officeart/2005/8/layout/process2"/>
    <dgm:cxn modelId="{79822941-CFB3-4DDD-8C06-63B3087D1659}" type="presParOf" srcId="{EF986BB8-4BD7-4A7F-8A6F-C8241FAEA631}" destId="{3743BC11-AFF0-4A3A-B18F-05E12EE3678B}" srcOrd="6" destOrd="0" presId="urn:microsoft.com/office/officeart/2005/8/layout/process2"/>
    <dgm:cxn modelId="{22579D7F-9A57-4ED3-B415-815942148F73}" type="presParOf" srcId="{EF986BB8-4BD7-4A7F-8A6F-C8241FAEA631}" destId="{E6CA3294-8BF0-4D27-97C1-991E18460532}" srcOrd="7" destOrd="0" presId="urn:microsoft.com/office/officeart/2005/8/layout/process2"/>
    <dgm:cxn modelId="{60A9E8B4-6088-410D-B7B0-959481CC302D}" type="presParOf" srcId="{E6CA3294-8BF0-4D27-97C1-991E18460532}" destId="{1B1A4596-E86D-41A9-B811-3B3FBBF34D4E}" srcOrd="0" destOrd="0" presId="urn:microsoft.com/office/officeart/2005/8/layout/process2"/>
    <dgm:cxn modelId="{40D04D15-021E-4634-8582-589B80086329}" type="presParOf" srcId="{EF986BB8-4BD7-4A7F-8A6F-C8241FAEA631}" destId="{2868515F-6C95-4847-AB09-092DAFFCC335}" srcOrd="8"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06D2A7-1DCB-48B6-859B-B7630E69A82D}" type="doc">
      <dgm:prSet loTypeId="urn:microsoft.com/office/officeart/2005/8/layout/process2" loCatId="process" qsTypeId="urn:microsoft.com/office/officeart/2005/8/quickstyle/3d2" qsCatId="3D" csTypeId="urn:microsoft.com/office/officeart/2005/8/colors/colorful1#2" csCatId="colorful" phldr="1"/>
      <dgm:spPr/>
      <dgm:t>
        <a:bodyPr/>
        <a:lstStyle/>
        <a:p>
          <a:endParaRPr lang="zh-TW" altLang="en-US"/>
        </a:p>
      </dgm:t>
    </dgm:pt>
    <dgm:pt modelId="{2586631C-72DF-4590-96CF-FD05EA0B4F37}">
      <dgm:prSet phldrT="[文字]" custT="1"/>
      <dgm:spPr/>
      <dgm:t>
        <a:bodyPr/>
        <a:lstStyle/>
        <a:p>
          <a:pPr algn="l">
            <a:lnSpc>
              <a:spcPct val="75000"/>
            </a:lnSpc>
            <a:spcBef>
              <a:spcPts val="0"/>
            </a:spcBef>
            <a:spcAft>
              <a:spcPts val="0"/>
            </a:spcAft>
          </a:pPr>
          <a:r>
            <a:rPr lang="zh-TW" altLang="en-US" sz="2000" b="1" dirty="0" smtClean="0">
              <a:latin typeface="微軟正黑體" pitchFamily="34" charset="-120"/>
              <a:ea typeface="微軟正黑體" pitchFamily="34" charset="-120"/>
            </a:rPr>
            <a:t>六、</a:t>
          </a:r>
          <a:r>
            <a:rPr lang="zh-TW" sz="2000" b="1" dirty="0" smtClean="0">
              <a:latin typeface="微軟正黑體" pitchFamily="34" charset="-120"/>
              <a:ea typeface="微軟正黑體" pitchFamily="34" charset="-120"/>
            </a:rPr>
            <a:t>選取</a:t>
          </a:r>
          <a:r>
            <a:rPr lang="zh-TW" sz="2000" b="1" u="wavy" dirty="0" smtClean="0">
              <a:solidFill>
                <a:srgbClr val="FFFF00"/>
              </a:solidFill>
              <a:latin typeface="微軟正黑體" pitchFamily="34" charset="-120"/>
              <a:ea typeface="微軟正黑體" pitchFamily="34" charset="-120"/>
            </a:rPr>
            <a:t>欲參加之就學區</a:t>
          </a:r>
          <a:endParaRPr lang="zh-TW" altLang="en-US" sz="2000" b="1" dirty="0">
            <a:solidFill>
              <a:srgbClr val="FFFF00"/>
            </a:solidFill>
            <a:latin typeface="微軟正黑體" pitchFamily="34" charset="-120"/>
            <a:ea typeface="微軟正黑體" pitchFamily="34" charset="-120"/>
          </a:endParaRPr>
        </a:p>
      </dgm:t>
    </dgm:pt>
    <dgm:pt modelId="{8A4CDA5B-756D-4991-B1A3-4E1508806D4D}" type="parTrans" cxnId="{EAA98120-33F6-4E41-9FAE-09BD74776E5C}">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AC491ACA-D578-4C8F-819E-9466480387FF}" type="sibTrans" cxnId="{EAA98120-33F6-4E41-9FAE-09BD74776E5C}">
      <dgm:prSet custT="1"/>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28452A2B-1902-4CD9-8EC4-102AA633AB98}">
      <dgm:prSet phldrT="[文字]" custT="1"/>
      <dgm:spPr/>
      <dgm:t>
        <a:bodyPr/>
        <a:lstStyle/>
        <a:p>
          <a:pPr algn="l">
            <a:lnSpc>
              <a:spcPct val="75000"/>
            </a:lnSpc>
            <a:spcBef>
              <a:spcPts val="0"/>
            </a:spcBef>
            <a:spcAft>
              <a:spcPts val="0"/>
            </a:spcAft>
          </a:pPr>
          <a:r>
            <a:rPr lang="zh-TW" altLang="en-US" sz="2000" b="1" dirty="0" smtClean="0">
              <a:latin typeface="微軟正黑體" pitchFamily="34" charset="-120"/>
              <a:ea typeface="微軟正黑體" pitchFamily="34" charset="-120"/>
            </a:rPr>
            <a:t>七、</a:t>
          </a:r>
          <a:r>
            <a:rPr lang="zh-TW" sz="2000" b="1" dirty="0" smtClean="0">
              <a:latin typeface="微軟正黑體" pitchFamily="34" charset="-120"/>
              <a:ea typeface="微軟正黑體" pitchFamily="34" charset="-120"/>
            </a:rPr>
            <a:t>選取</a:t>
          </a:r>
          <a:r>
            <a:rPr lang="zh-TW" sz="2000" b="1" u="wavy" dirty="0" smtClean="0">
              <a:solidFill>
                <a:srgbClr val="FFFF00"/>
              </a:solidFill>
              <a:latin typeface="微軟正黑體" pitchFamily="34" charset="-120"/>
              <a:ea typeface="微軟正黑體" pitchFamily="34" charset="-120"/>
            </a:rPr>
            <a:t>申請原因</a:t>
          </a:r>
          <a:endParaRPr lang="zh-TW" altLang="en-US" sz="2000" b="1" dirty="0">
            <a:solidFill>
              <a:srgbClr val="FFFF00"/>
            </a:solidFill>
            <a:latin typeface="微軟正黑體" pitchFamily="34" charset="-120"/>
            <a:ea typeface="微軟正黑體" pitchFamily="34" charset="-120"/>
          </a:endParaRPr>
        </a:p>
      </dgm:t>
    </dgm:pt>
    <dgm:pt modelId="{BB29FA2C-D36D-41FA-B9C2-F6994DC6511F}" type="parTrans" cxnId="{35E03E03-EDD0-4C10-86A8-8A13603A3644}">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60603511-9ED8-4649-BE98-C6AE74C8948E}" type="sibTrans" cxnId="{35E03E03-EDD0-4C10-86A8-8A13603A3644}">
      <dgm:prSet custT="1"/>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D2D792E5-DA99-4717-B720-F93FC9AAD518}">
      <dgm:prSet phldrT="[文字]" custT="1"/>
      <dgm:spPr/>
      <dgm:t>
        <a:bodyPr/>
        <a:lstStyle/>
        <a:p>
          <a:pPr algn="l">
            <a:lnSpc>
              <a:spcPct val="75000"/>
            </a:lnSpc>
            <a:spcBef>
              <a:spcPts val="0"/>
            </a:spcBef>
            <a:spcAft>
              <a:spcPts val="0"/>
            </a:spcAft>
          </a:pPr>
          <a:r>
            <a:rPr lang="zh-TW" altLang="en-US" sz="2000" b="1" dirty="0" smtClean="0">
              <a:latin typeface="微軟正黑體" pitchFamily="34" charset="-120"/>
              <a:ea typeface="微軟正黑體" pitchFamily="34" charset="-120"/>
            </a:rPr>
            <a:t>八、</a:t>
          </a:r>
          <a:r>
            <a:rPr lang="zh-TW" sz="2000" b="1" dirty="0" smtClean="0">
              <a:latin typeface="微軟正黑體" pitchFamily="34" charset="-120"/>
              <a:ea typeface="微軟正黑體" pitchFamily="34" charset="-120"/>
            </a:rPr>
            <a:t>確認</a:t>
          </a:r>
          <a:r>
            <a:rPr lang="zh-TW" sz="2000" b="1" dirty="0" smtClean="0">
              <a:solidFill>
                <a:srgbClr val="FFFF00"/>
              </a:solidFill>
              <a:latin typeface="微軟正黑體" pitchFamily="34" charset="-120"/>
              <a:ea typeface="微軟正黑體" pitchFamily="34" charset="-120"/>
            </a:rPr>
            <a:t>儲存後列印申請書</a:t>
          </a:r>
          <a:endParaRPr lang="zh-TW" altLang="en-US" sz="2000" b="1" dirty="0">
            <a:solidFill>
              <a:srgbClr val="FFFF00"/>
            </a:solidFill>
            <a:latin typeface="微軟正黑體" pitchFamily="34" charset="-120"/>
            <a:ea typeface="微軟正黑體" pitchFamily="34" charset="-120"/>
          </a:endParaRPr>
        </a:p>
      </dgm:t>
    </dgm:pt>
    <dgm:pt modelId="{081339C0-D662-41F2-B739-9829E22F8982}" type="parTrans" cxnId="{8886E415-7F0D-45B6-8C05-6956B0089383}">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E15451D7-AE88-44D7-BD90-6F7B5F87DDF4}" type="sibTrans" cxnId="{8886E415-7F0D-45B6-8C05-6956B0089383}">
      <dgm:prSet custT="1"/>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D26754FA-106F-4544-AEAD-2C15D5CEDE10}">
      <dgm:prSet phldrT="[文字]" custT="1"/>
      <dgm:spPr/>
      <dgm:t>
        <a:bodyPr/>
        <a:lstStyle/>
        <a:p>
          <a:pPr marL="539750" indent="-539750" algn="l"/>
          <a:r>
            <a:rPr lang="zh-TW" altLang="en-US" sz="2000" b="1" dirty="0" smtClean="0">
              <a:latin typeface="微軟正黑體" pitchFamily="34" charset="-120"/>
              <a:ea typeface="微軟正黑體" pitchFamily="34" charset="-120"/>
            </a:rPr>
            <a:t>九、</a:t>
          </a:r>
          <a:r>
            <a:rPr lang="zh-TW" sz="2000" b="1" dirty="0" smtClean="0">
              <a:solidFill>
                <a:srgbClr val="FFFF00"/>
              </a:solidFill>
              <a:latin typeface="微軟正黑體" pitchFamily="34" charset="-120"/>
              <a:ea typeface="微軟正黑體" pitchFamily="34" charset="-120"/>
            </a:rPr>
            <a:t>申請人</a:t>
          </a:r>
          <a:r>
            <a:rPr lang="zh-TW" altLang="en-US" sz="2000" b="1" dirty="0" smtClean="0">
              <a:solidFill>
                <a:srgbClr val="FFFF00"/>
              </a:solidFill>
              <a:latin typeface="微軟正黑體" pitchFamily="34" charset="-120"/>
              <a:ea typeface="微軟正黑體" pitchFamily="34" charset="-120"/>
            </a:rPr>
            <a:t>、</a:t>
          </a:r>
          <a:r>
            <a:rPr lang="zh-TW" sz="2000" b="1" dirty="0" smtClean="0">
              <a:solidFill>
                <a:srgbClr val="FFFF00"/>
              </a:solidFill>
              <a:latin typeface="微軟正黑體" pitchFamily="34" charset="-120"/>
              <a:ea typeface="微軟正黑體" pitchFamily="34" charset="-120"/>
            </a:rPr>
            <a:t>學生父母</a:t>
          </a:r>
          <a:r>
            <a:rPr lang="en-US" sz="2000" b="1" dirty="0" smtClean="0">
              <a:solidFill>
                <a:srgbClr val="FFFF00"/>
              </a:solidFill>
              <a:latin typeface="微軟正黑體" pitchFamily="34" charset="-120"/>
              <a:ea typeface="微軟正黑體" pitchFamily="34" charset="-120"/>
            </a:rPr>
            <a:t>(</a:t>
          </a:r>
          <a:r>
            <a:rPr lang="zh-TW" sz="2000" b="1" dirty="0" smtClean="0">
              <a:solidFill>
                <a:srgbClr val="FFFF00"/>
              </a:solidFill>
              <a:latin typeface="微軟正黑體" pitchFamily="34" charset="-120"/>
              <a:ea typeface="微軟正黑體" pitchFamily="34" charset="-120"/>
            </a:rPr>
            <a:t>監護人</a:t>
          </a:r>
          <a:r>
            <a:rPr lang="en-US" sz="2000" b="1" dirty="0" smtClean="0">
              <a:solidFill>
                <a:srgbClr val="FFFF00"/>
              </a:solidFill>
              <a:latin typeface="微軟正黑體" pitchFamily="34" charset="-120"/>
              <a:ea typeface="微軟正黑體" pitchFamily="34" charset="-120"/>
            </a:rPr>
            <a:t>)</a:t>
          </a:r>
          <a:r>
            <a:rPr lang="zh-TW" sz="2000" b="1" dirty="0" smtClean="0">
              <a:solidFill>
                <a:srgbClr val="FFFF00"/>
              </a:solidFill>
              <a:latin typeface="微軟正黑體" pitchFamily="34" charset="-120"/>
              <a:ea typeface="微軟正黑體" pitchFamily="34" charset="-120"/>
            </a:rPr>
            <a:t>簽章</a:t>
          </a:r>
          <a:endParaRPr lang="zh-TW" altLang="en-US" sz="2000" b="1" dirty="0">
            <a:solidFill>
              <a:srgbClr val="FFFF00"/>
            </a:solidFill>
            <a:latin typeface="微軟正黑體" pitchFamily="34" charset="-120"/>
            <a:ea typeface="微軟正黑體" pitchFamily="34" charset="-120"/>
          </a:endParaRPr>
        </a:p>
      </dgm:t>
    </dgm:pt>
    <dgm:pt modelId="{07323900-56F8-4AEC-B9B2-19071EABBDF1}" type="parTrans" cxnId="{428A3596-8AA5-477C-AFDD-861F75677519}">
      <dgm:prSet/>
      <dgm:spPr/>
      <dgm:t>
        <a:bodyPr/>
        <a:lstStyle/>
        <a:p>
          <a:endParaRPr lang="zh-TW" altLang="en-US" sz="2000" b="1">
            <a:latin typeface="微軟正黑體" pitchFamily="34" charset="-120"/>
            <a:ea typeface="微軟正黑體" pitchFamily="34" charset="-120"/>
          </a:endParaRPr>
        </a:p>
      </dgm:t>
    </dgm:pt>
    <dgm:pt modelId="{59B4A5AB-B253-4038-805F-6631BE6519E9}" type="sibTrans" cxnId="{428A3596-8AA5-477C-AFDD-861F75677519}">
      <dgm:prSet custT="1"/>
      <dgm:spPr/>
      <dgm:t>
        <a:bodyPr/>
        <a:lstStyle/>
        <a:p>
          <a:endParaRPr lang="zh-TW" altLang="en-US" sz="2000" b="1">
            <a:latin typeface="微軟正黑體" pitchFamily="34" charset="-120"/>
            <a:ea typeface="微軟正黑體" pitchFamily="34" charset="-120"/>
          </a:endParaRPr>
        </a:p>
      </dgm:t>
    </dgm:pt>
    <dgm:pt modelId="{C794CB2A-8943-4ED0-BB2B-4626EA71955D}">
      <dgm:prSet phldrT="[文字]" custT="1"/>
      <dgm:spPr/>
      <dgm:t>
        <a:bodyPr/>
        <a:lstStyle/>
        <a:p>
          <a:pPr marL="539750" indent="-539750" algn="l">
            <a:spcAft>
              <a:spcPts val="0"/>
            </a:spcAft>
          </a:pPr>
          <a:r>
            <a:rPr lang="zh-TW" altLang="en-US" sz="2000" b="1" dirty="0" smtClean="0">
              <a:latin typeface="微軟正黑體" pitchFamily="34" charset="-120"/>
              <a:ea typeface="微軟正黑體" pitchFamily="34" charset="-120"/>
            </a:rPr>
            <a:t>十、</a:t>
          </a:r>
          <a:r>
            <a:rPr lang="zh-TW" sz="2000" b="1" dirty="0" smtClean="0">
              <a:latin typeface="微軟正黑體" pitchFamily="34" charset="-120"/>
              <a:ea typeface="微軟正黑體" pitchFamily="34" charset="-120"/>
            </a:rPr>
            <a:t>備妥</a:t>
          </a:r>
          <a:r>
            <a:rPr lang="zh-TW" sz="2000" b="1" dirty="0" smtClean="0">
              <a:solidFill>
                <a:srgbClr val="FFFF00"/>
              </a:solidFill>
              <a:latin typeface="微軟正黑體" pitchFamily="34" charset="-120"/>
              <a:ea typeface="微軟正黑體" pitchFamily="34" charset="-120"/>
            </a:rPr>
            <a:t>證明文件與申請書</a:t>
          </a:r>
          <a:r>
            <a:rPr lang="zh-TW" altLang="en-US" sz="2000" b="1" dirty="0" smtClean="0">
              <a:latin typeface="微軟正黑體" pitchFamily="34" charset="-120"/>
              <a:ea typeface="微軟正黑體" pitchFamily="34" charset="-120"/>
            </a:rPr>
            <a:t>，</a:t>
          </a:r>
          <a:endParaRPr lang="en-US" altLang="zh-TW" sz="2000" b="1" dirty="0" smtClean="0">
            <a:latin typeface="微軟正黑體" pitchFamily="34" charset="-120"/>
            <a:ea typeface="微軟正黑體" pitchFamily="34" charset="-120"/>
          </a:endParaRPr>
        </a:p>
        <a:p>
          <a:pPr marL="539750" indent="0" algn="l">
            <a:spcAft>
              <a:spcPts val="0"/>
            </a:spcAft>
          </a:pPr>
          <a:r>
            <a:rPr lang="zh-TW" sz="2000" b="1" dirty="0" smtClean="0">
              <a:latin typeface="微軟正黑體" pitchFamily="34" charset="-120"/>
              <a:ea typeface="微軟正黑體" pitchFamily="34" charset="-120"/>
            </a:rPr>
            <a:t>送</a:t>
          </a:r>
          <a:r>
            <a:rPr lang="zh-TW" sz="2000" b="1" dirty="0" smtClean="0">
              <a:solidFill>
                <a:srgbClr val="FFFF00"/>
              </a:solidFill>
              <a:latin typeface="微軟正黑體" pitchFamily="34" charset="-120"/>
              <a:ea typeface="微軟正黑體" pitchFamily="34" charset="-120"/>
            </a:rPr>
            <a:t>國中教務處</a:t>
          </a:r>
          <a:r>
            <a:rPr lang="zh-TW" sz="2000" b="1" dirty="0" smtClean="0">
              <a:latin typeface="微軟正黑體" pitchFamily="34" charset="-120"/>
              <a:ea typeface="微軟正黑體" pitchFamily="34" charset="-120"/>
            </a:rPr>
            <a:t>提出申請</a:t>
          </a:r>
          <a:endParaRPr lang="zh-TW" altLang="en-US" sz="2000" b="1" dirty="0">
            <a:latin typeface="微軟正黑體" pitchFamily="34" charset="-120"/>
            <a:ea typeface="微軟正黑體" pitchFamily="34" charset="-120"/>
          </a:endParaRPr>
        </a:p>
      </dgm:t>
    </dgm:pt>
    <dgm:pt modelId="{A7078AFB-3A9A-4EFD-A3DB-AB3FE7E380FD}" type="parTrans" cxnId="{4A2A2AAD-8555-47D5-9112-69596F1007C8}">
      <dgm:prSet/>
      <dgm:spPr/>
      <dgm:t>
        <a:bodyPr/>
        <a:lstStyle/>
        <a:p>
          <a:endParaRPr lang="zh-TW" altLang="en-US" sz="2000" b="1">
            <a:latin typeface="微軟正黑體" pitchFamily="34" charset="-120"/>
            <a:ea typeface="微軟正黑體" pitchFamily="34" charset="-120"/>
          </a:endParaRPr>
        </a:p>
      </dgm:t>
    </dgm:pt>
    <dgm:pt modelId="{1479E8B9-18FE-4A55-B6D3-23F2E32A48FE}" type="sibTrans" cxnId="{4A2A2AAD-8555-47D5-9112-69596F1007C8}">
      <dgm:prSet/>
      <dgm:spPr/>
      <dgm:t>
        <a:bodyPr/>
        <a:lstStyle/>
        <a:p>
          <a:endParaRPr lang="zh-TW" altLang="en-US" sz="2000" b="1">
            <a:latin typeface="微軟正黑體" pitchFamily="34" charset="-120"/>
            <a:ea typeface="微軟正黑體" pitchFamily="34" charset="-120"/>
          </a:endParaRPr>
        </a:p>
      </dgm:t>
    </dgm:pt>
    <dgm:pt modelId="{EF986BB8-4BD7-4A7F-8A6F-C8241FAEA631}" type="pres">
      <dgm:prSet presAssocID="{F806D2A7-1DCB-48B6-859B-B7630E69A82D}" presName="linearFlow" presStyleCnt="0">
        <dgm:presLayoutVars>
          <dgm:resizeHandles val="exact"/>
        </dgm:presLayoutVars>
      </dgm:prSet>
      <dgm:spPr/>
      <dgm:t>
        <a:bodyPr/>
        <a:lstStyle/>
        <a:p>
          <a:endParaRPr lang="zh-TW" altLang="en-US"/>
        </a:p>
      </dgm:t>
    </dgm:pt>
    <dgm:pt modelId="{FE0F0CF2-F7C9-4715-A649-B5EBA4586B74}" type="pres">
      <dgm:prSet presAssocID="{2586631C-72DF-4590-96CF-FD05EA0B4F37}" presName="node" presStyleLbl="node1" presStyleIdx="0" presStyleCnt="5" custScaleX="149346" custLinFactNeighborY="10411">
        <dgm:presLayoutVars>
          <dgm:bulletEnabled val="1"/>
        </dgm:presLayoutVars>
      </dgm:prSet>
      <dgm:spPr/>
      <dgm:t>
        <a:bodyPr/>
        <a:lstStyle/>
        <a:p>
          <a:endParaRPr lang="zh-TW" altLang="en-US"/>
        </a:p>
      </dgm:t>
    </dgm:pt>
    <dgm:pt modelId="{94372483-7177-43C0-BF99-82560AE20F47}" type="pres">
      <dgm:prSet presAssocID="{AC491ACA-D578-4C8F-819E-9466480387FF}" presName="sibTrans" presStyleLbl="sibTrans2D1" presStyleIdx="0" presStyleCnt="4"/>
      <dgm:spPr/>
      <dgm:t>
        <a:bodyPr/>
        <a:lstStyle/>
        <a:p>
          <a:endParaRPr lang="zh-TW" altLang="en-US"/>
        </a:p>
      </dgm:t>
    </dgm:pt>
    <dgm:pt modelId="{5EA27AC1-E1EA-49A5-AAE2-ADE50ABD8A1F}" type="pres">
      <dgm:prSet presAssocID="{AC491ACA-D578-4C8F-819E-9466480387FF}" presName="connectorText" presStyleLbl="sibTrans2D1" presStyleIdx="0" presStyleCnt="4"/>
      <dgm:spPr/>
      <dgm:t>
        <a:bodyPr/>
        <a:lstStyle/>
        <a:p>
          <a:endParaRPr lang="zh-TW" altLang="en-US"/>
        </a:p>
      </dgm:t>
    </dgm:pt>
    <dgm:pt modelId="{7EE6A867-2857-4402-AB47-BA0B105F9C2E}" type="pres">
      <dgm:prSet presAssocID="{28452A2B-1902-4CD9-8EC4-102AA633AB98}" presName="node" presStyleLbl="node1" presStyleIdx="1" presStyleCnt="5" custScaleX="149346" custLinFactNeighborY="10411">
        <dgm:presLayoutVars>
          <dgm:bulletEnabled val="1"/>
        </dgm:presLayoutVars>
      </dgm:prSet>
      <dgm:spPr/>
      <dgm:t>
        <a:bodyPr/>
        <a:lstStyle/>
        <a:p>
          <a:endParaRPr lang="zh-TW" altLang="en-US"/>
        </a:p>
      </dgm:t>
    </dgm:pt>
    <dgm:pt modelId="{D494690B-D544-4BFA-B42B-D33B6B8D7F60}" type="pres">
      <dgm:prSet presAssocID="{60603511-9ED8-4649-BE98-C6AE74C8948E}" presName="sibTrans" presStyleLbl="sibTrans2D1" presStyleIdx="1" presStyleCnt="4"/>
      <dgm:spPr/>
      <dgm:t>
        <a:bodyPr/>
        <a:lstStyle/>
        <a:p>
          <a:endParaRPr lang="zh-TW" altLang="en-US"/>
        </a:p>
      </dgm:t>
    </dgm:pt>
    <dgm:pt modelId="{22B9DAB6-963F-47B3-93A6-442F3F49F7BB}" type="pres">
      <dgm:prSet presAssocID="{60603511-9ED8-4649-BE98-C6AE74C8948E}" presName="connectorText" presStyleLbl="sibTrans2D1" presStyleIdx="1" presStyleCnt="4"/>
      <dgm:spPr/>
      <dgm:t>
        <a:bodyPr/>
        <a:lstStyle/>
        <a:p>
          <a:endParaRPr lang="zh-TW" altLang="en-US"/>
        </a:p>
      </dgm:t>
    </dgm:pt>
    <dgm:pt modelId="{B034C1C6-7DF2-463C-9B68-FD62C95B7EE7}" type="pres">
      <dgm:prSet presAssocID="{D2D792E5-DA99-4717-B720-F93FC9AAD518}" presName="node" presStyleLbl="node1" presStyleIdx="2" presStyleCnt="5" custScaleX="149346" custLinFactNeighborY="10411">
        <dgm:presLayoutVars>
          <dgm:bulletEnabled val="1"/>
        </dgm:presLayoutVars>
      </dgm:prSet>
      <dgm:spPr/>
      <dgm:t>
        <a:bodyPr/>
        <a:lstStyle/>
        <a:p>
          <a:endParaRPr lang="zh-TW" altLang="en-US"/>
        </a:p>
      </dgm:t>
    </dgm:pt>
    <dgm:pt modelId="{D9FDFAA5-4B68-4C47-A5E4-0FB5CC5F22EC}" type="pres">
      <dgm:prSet presAssocID="{E15451D7-AE88-44D7-BD90-6F7B5F87DDF4}" presName="sibTrans" presStyleLbl="sibTrans2D1" presStyleIdx="2" presStyleCnt="4"/>
      <dgm:spPr/>
      <dgm:t>
        <a:bodyPr/>
        <a:lstStyle/>
        <a:p>
          <a:endParaRPr lang="zh-TW" altLang="en-US"/>
        </a:p>
      </dgm:t>
    </dgm:pt>
    <dgm:pt modelId="{7BE42010-7684-4A9A-9739-0282900D3D82}" type="pres">
      <dgm:prSet presAssocID="{E15451D7-AE88-44D7-BD90-6F7B5F87DDF4}" presName="connectorText" presStyleLbl="sibTrans2D1" presStyleIdx="2" presStyleCnt="4"/>
      <dgm:spPr/>
      <dgm:t>
        <a:bodyPr/>
        <a:lstStyle/>
        <a:p>
          <a:endParaRPr lang="zh-TW" altLang="en-US"/>
        </a:p>
      </dgm:t>
    </dgm:pt>
    <dgm:pt modelId="{3743BC11-AFF0-4A3A-B18F-05E12EE3678B}" type="pres">
      <dgm:prSet presAssocID="{D26754FA-106F-4544-AEAD-2C15D5CEDE10}" presName="node" presStyleLbl="node1" presStyleIdx="3" presStyleCnt="5" custScaleX="149346" custLinFactNeighborY="10411">
        <dgm:presLayoutVars>
          <dgm:bulletEnabled val="1"/>
        </dgm:presLayoutVars>
      </dgm:prSet>
      <dgm:spPr/>
      <dgm:t>
        <a:bodyPr/>
        <a:lstStyle/>
        <a:p>
          <a:endParaRPr lang="zh-TW" altLang="en-US"/>
        </a:p>
      </dgm:t>
    </dgm:pt>
    <dgm:pt modelId="{E6CA3294-8BF0-4D27-97C1-991E18460532}" type="pres">
      <dgm:prSet presAssocID="{59B4A5AB-B253-4038-805F-6631BE6519E9}" presName="sibTrans" presStyleLbl="sibTrans2D1" presStyleIdx="3" presStyleCnt="4"/>
      <dgm:spPr/>
      <dgm:t>
        <a:bodyPr/>
        <a:lstStyle/>
        <a:p>
          <a:endParaRPr lang="zh-TW" altLang="en-US"/>
        </a:p>
      </dgm:t>
    </dgm:pt>
    <dgm:pt modelId="{1B1A4596-E86D-41A9-B811-3B3FBBF34D4E}" type="pres">
      <dgm:prSet presAssocID="{59B4A5AB-B253-4038-805F-6631BE6519E9}" presName="connectorText" presStyleLbl="sibTrans2D1" presStyleIdx="3" presStyleCnt="4"/>
      <dgm:spPr/>
      <dgm:t>
        <a:bodyPr/>
        <a:lstStyle/>
        <a:p>
          <a:endParaRPr lang="zh-TW" altLang="en-US"/>
        </a:p>
      </dgm:t>
    </dgm:pt>
    <dgm:pt modelId="{2868515F-6C95-4847-AB09-092DAFFCC335}" type="pres">
      <dgm:prSet presAssocID="{C794CB2A-8943-4ED0-BB2B-4626EA71955D}" presName="node" presStyleLbl="node1" presStyleIdx="4" presStyleCnt="5" custScaleX="149346">
        <dgm:presLayoutVars>
          <dgm:bulletEnabled val="1"/>
        </dgm:presLayoutVars>
      </dgm:prSet>
      <dgm:spPr/>
      <dgm:t>
        <a:bodyPr/>
        <a:lstStyle/>
        <a:p>
          <a:endParaRPr lang="zh-TW" altLang="en-US"/>
        </a:p>
      </dgm:t>
    </dgm:pt>
  </dgm:ptLst>
  <dgm:cxnLst>
    <dgm:cxn modelId="{CE640285-D1A6-4028-81DD-B4C15DC77884}" type="presOf" srcId="{E15451D7-AE88-44D7-BD90-6F7B5F87DDF4}" destId="{7BE42010-7684-4A9A-9739-0282900D3D82}" srcOrd="1" destOrd="0" presId="urn:microsoft.com/office/officeart/2005/8/layout/process2"/>
    <dgm:cxn modelId="{8886E415-7F0D-45B6-8C05-6956B0089383}" srcId="{F806D2A7-1DCB-48B6-859B-B7630E69A82D}" destId="{D2D792E5-DA99-4717-B720-F93FC9AAD518}" srcOrd="2" destOrd="0" parTransId="{081339C0-D662-41F2-B739-9829E22F8982}" sibTransId="{E15451D7-AE88-44D7-BD90-6F7B5F87DDF4}"/>
    <dgm:cxn modelId="{422B2B28-1FF0-40B2-AC43-DC5124E23064}" type="presOf" srcId="{2586631C-72DF-4590-96CF-FD05EA0B4F37}" destId="{FE0F0CF2-F7C9-4715-A649-B5EBA4586B74}" srcOrd="0" destOrd="0" presId="urn:microsoft.com/office/officeart/2005/8/layout/process2"/>
    <dgm:cxn modelId="{35E03E03-EDD0-4C10-86A8-8A13603A3644}" srcId="{F806D2A7-1DCB-48B6-859B-B7630E69A82D}" destId="{28452A2B-1902-4CD9-8EC4-102AA633AB98}" srcOrd="1" destOrd="0" parTransId="{BB29FA2C-D36D-41FA-B9C2-F6994DC6511F}" sibTransId="{60603511-9ED8-4649-BE98-C6AE74C8948E}"/>
    <dgm:cxn modelId="{BD57D74D-ED44-4FD0-9568-E4DAA2C44782}" type="presOf" srcId="{AC491ACA-D578-4C8F-819E-9466480387FF}" destId="{5EA27AC1-E1EA-49A5-AAE2-ADE50ABD8A1F}" srcOrd="1" destOrd="0" presId="urn:microsoft.com/office/officeart/2005/8/layout/process2"/>
    <dgm:cxn modelId="{C9BB731D-CFE3-428C-B82C-1516D88C91FA}" type="presOf" srcId="{D26754FA-106F-4544-AEAD-2C15D5CEDE10}" destId="{3743BC11-AFF0-4A3A-B18F-05E12EE3678B}" srcOrd="0" destOrd="0" presId="urn:microsoft.com/office/officeart/2005/8/layout/process2"/>
    <dgm:cxn modelId="{D7F7292A-74B8-40D5-AD2F-234CC245CC5B}" type="presOf" srcId="{59B4A5AB-B253-4038-805F-6631BE6519E9}" destId="{1B1A4596-E86D-41A9-B811-3B3FBBF34D4E}" srcOrd="1" destOrd="0" presId="urn:microsoft.com/office/officeart/2005/8/layout/process2"/>
    <dgm:cxn modelId="{0DC6F72F-E341-4FD4-BD14-48CFC67A030C}" type="presOf" srcId="{59B4A5AB-B253-4038-805F-6631BE6519E9}" destId="{E6CA3294-8BF0-4D27-97C1-991E18460532}" srcOrd="0" destOrd="0" presId="urn:microsoft.com/office/officeart/2005/8/layout/process2"/>
    <dgm:cxn modelId="{D2ABFE3B-16A8-43E6-AFE9-78E549725C4E}" type="presOf" srcId="{AC491ACA-D578-4C8F-819E-9466480387FF}" destId="{94372483-7177-43C0-BF99-82560AE20F47}" srcOrd="0" destOrd="0" presId="urn:microsoft.com/office/officeart/2005/8/layout/process2"/>
    <dgm:cxn modelId="{50827594-B448-406A-887E-F8C0BEDC6698}" type="presOf" srcId="{C794CB2A-8943-4ED0-BB2B-4626EA71955D}" destId="{2868515F-6C95-4847-AB09-092DAFFCC335}" srcOrd="0" destOrd="0" presId="urn:microsoft.com/office/officeart/2005/8/layout/process2"/>
    <dgm:cxn modelId="{E85C2D1A-57EA-4786-A09F-981984E6E539}" type="presOf" srcId="{60603511-9ED8-4649-BE98-C6AE74C8948E}" destId="{D494690B-D544-4BFA-B42B-D33B6B8D7F60}" srcOrd="0" destOrd="0" presId="urn:microsoft.com/office/officeart/2005/8/layout/process2"/>
    <dgm:cxn modelId="{89AE013E-B7CB-4025-8DCA-6DA9A3CAA69D}" type="presOf" srcId="{D2D792E5-DA99-4717-B720-F93FC9AAD518}" destId="{B034C1C6-7DF2-463C-9B68-FD62C95B7EE7}" srcOrd="0" destOrd="0" presId="urn:microsoft.com/office/officeart/2005/8/layout/process2"/>
    <dgm:cxn modelId="{9F0D0CCE-D13F-4733-817E-AF66BA5342AF}" type="presOf" srcId="{E15451D7-AE88-44D7-BD90-6F7B5F87DDF4}" destId="{D9FDFAA5-4B68-4C47-A5E4-0FB5CC5F22EC}" srcOrd="0" destOrd="0" presId="urn:microsoft.com/office/officeart/2005/8/layout/process2"/>
    <dgm:cxn modelId="{EAA98120-33F6-4E41-9FAE-09BD74776E5C}" srcId="{F806D2A7-1DCB-48B6-859B-B7630E69A82D}" destId="{2586631C-72DF-4590-96CF-FD05EA0B4F37}" srcOrd="0" destOrd="0" parTransId="{8A4CDA5B-756D-4991-B1A3-4E1508806D4D}" sibTransId="{AC491ACA-D578-4C8F-819E-9466480387FF}"/>
    <dgm:cxn modelId="{4A2A2AAD-8555-47D5-9112-69596F1007C8}" srcId="{F806D2A7-1DCB-48B6-859B-B7630E69A82D}" destId="{C794CB2A-8943-4ED0-BB2B-4626EA71955D}" srcOrd="4" destOrd="0" parTransId="{A7078AFB-3A9A-4EFD-A3DB-AB3FE7E380FD}" sibTransId="{1479E8B9-18FE-4A55-B6D3-23F2E32A48FE}"/>
    <dgm:cxn modelId="{73789CD5-638F-4097-9779-374B3349AACF}" type="presOf" srcId="{60603511-9ED8-4649-BE98-C6AE74C8948E}" destId="{22B9DAB6-963F-47B3-93A6-442F3F49F7BB}" srcOrd="1" destOrd="0" presId="urn:microsoft.com/office/officeart/2005/8/layout/process2"/>
    <dgm:cxn modelId="{3CF12824-5976-4835-A845-90584244AACA}" type="presOf" srcId="{28452A2B-1902-4CD9-8EC4-102AA633AB98}" destId="{7EE6A867-2857-4402-AB47-BA0B105F9C2E}" srcOrd="0" destOrd="0" presId="urn:microsoft.com/office/officeart/2005/8/layout/process2"/>
    <dgm:cxn modelId="{428A3596-8AA5-477C-AFDD-861F75677519}" srcId="{F806D2A7-1DCB-48B6-859B-B7630E69A82D}" destId="{D26754FA-106F-4544-AEAD-2C15D5CEDE10}" srcOrd="3" destOrd="0" parTransId="{07323900-56F8-4AEC-B9B2-19071EABBDF1}" sibTransId="{59B4A5AB-B253-4038-805F-6631BE6519E9}"/>
    <dgm:cxn modelId="{79011397-51B6-443F-9D99-DFB70D48ADA8}" type="presOf" srcId="{F806D2A7-1DCB-48B6-859B-B7630E69A82D}" destId="{EF986BB8-4BD7-4A7F-8A6F-C8241FAEA631}" srcOrd="0" destOrd="0" presId="urn:microsoft.com/office/officeart/2005/8/layout/process2"/>
    <dgm:cxn modelId="{893378DA-0A0D-4479-BCF9-2B2D6E018B8C}" type="presParOf" srcId="{EF986BB8-4BD7-4A7F-8A6F-C8241FAEA631}" destId="{FE0F0CF2-F7C9-4715-A649-B5EBA4586B74}" srcOrd="0" destOrd="0" presId="urn:microsoft.com/office/officeart/2005/8/layout/process2"/>
    <dgm:cxn modelId="{5163457B-4A47-4AFE-8B25-CBAABF8EC1E3}" type="presParOf" srcId="{EF986BB8-4BD7-4A7F-8A6F-C8241FAEA631}" destId="{94372483-7177-43C0-BF99-82560AE20F47}" srcOrd="1" destOrd="0" presId="urn:microsoft.com/office/officeart/2005/8/layout/process2"/>
    <dgm:cxn modelId="{83FE0AE6-AB7A-4143-BF5F-C91B89BD5BDD}" type="presParOf" srcId="{94372483-7177-43C0-BF99-82560AE20F47}" destId="{5EA27AC1-E1EA-49A5-AAE2-ADE50ABD8A1F}" srcOrd="0" destOrd="0" presId="urn:microsoft.com/office/officeart/2005/8/layout/process2"/>
    <dgm:cxn modelId="{769F079E-6897-483E-A08B-C993224A5C9A}" type="presParOf" srcId="{EF986BB8-4BD7-4A7F-8A6F-C8241FAEA631}" destId="{7EE6A867-2857-4402-AB47-BA0B105F9C2E}" srcOrd="2" destOrd="0" presId="urn:microsoft.com/office/officeart/2005/8/layout/process2"/>
    <dgm:cxn modelId="{3EE9AD8C-CF55-42E4-BE4F-6B6E888321E9}" type="presParOf" srcId="{EF986BB8-4BD7-4A7F-8A6F-C8241FAEA631}" destId="{D494690B-D544-4BFA-B42B-D33B6B8D7F60}" srcOrd="3" destOrd="0" presId="urn:microsoft.com/office/officeart/2005/8/layout/process2"/>
    <dgm:cxn modelId="{6F8C19E5-1DFF-4F61-B3BA-5AF0DF03074C}" type="presParOf" srcId="{D494690B-D544-4BFA-B42B-D33B6B8D7F60}" destId="{22B9DAB6-963F-47B3-93A6-442F3F49F7BB}" srcOrd="0" destOrd="0" presId="urn:microsoft.com/office/officeart/2005/8/layout/process2"/>
    <dgm:cxn modelId="{F9205D36-3781-461A-9A78-B6A9D256EF21}" type="presParOf" srcId="{EF986BB8-4BD7-4A7F-8A6F-C8241FAEA631}" destId="{B034C1C6-7DF2-463C-9B68-FD62C95B7EE7}" srcOrd="4" destOrd="0" presId="urn:microsoft.com/office/officeart/2005/8/layout/process2"/>
    <dgm:cxn modelId="{A7D4C6B8-CEBC-4EF2-9653-17CA10777808}" type="presParOf" srcId="{EF986BB8-4BD7-4A7F-8A6F-C8241FAEA631}" destId="{D9FDFAA5-4B68-4C47-A5E4-0FB5CC5F22EC}" srcOrd="5" destOrd="0" presId="urn:microsoft.com/office/officeart/2005/8/layout/process2"/>
    <dgm:cxn modelId="{4B3725DE-1656-4FD9-9850-0BCF5E83DA5D}" type="presParOf" srcId="{D9FDFAA5-4B68-4C47-A5E4-0FB5CC5F22EC}" destId="{7BE42010-7684-4A9A-9739-0282900D3D82}" srcOrd="0" destOrd="0" presId="urn:microsoft.com/office/officeart/2005/8/layout/process2"/>
    <dgm:cxn modelId="{74BA0FF6-137E-45F3-8657-C9C04CC5DDD6}" type="presParOf" srcId="{EF986BB8-4BD7-4A7F-8A6F-C8241FAEA631}" destId="{3743BC11-AFF0-4A3A-B18F-05E12EE3678B}" srcOrd="6" destOrd="0" presId="urn:microsoft.com/office/officeart/2005/8/layout/process2"/>
    <dgm:cxn modelId="{8863F054-C51B-4FDA-A3B6-DB5F4579663A}" type="presParOf" srcId="{EF986BB8-4BD7-4A7F-8A6F-C8241FAEA631}" destId="{E6CA3294-8BF0-4D27-97C1-991E18460532}" srcOrd="7" destOrd="0" presId="urn:microsoft.com/office/officeart/2005/8/layout/process2"/>
    <dgm:cxn modelId="{A2B5A897-DF11-49BA-AA63-86A863B00CAC}" type="presParOf" srcId="{E6CA3294-8BF0-4D27-97C1-991E18460532}" destId="{1B1A4596-E86D-41A9-B811-3B3FBBF34D4E}" srcOrd="0" destOrd="0" presId="urn:microsoft.com/office/officeart/2005/8/layout/process2"/>
    <dgm:cxn modelId="{ADB0292D-B531-45EC-8641-752BE27BBDC2}" type="presParOf" srcId="{EF986BB8-4BD7-4A7F-8A6F-C8241FAEA631}" destId="{2868515F-6C95-4847-AB09-092DAFFCC335}" srcOrd="8" destOrd="0" presId="urn:microsoft.com/office/officeart/2005/8/layout/process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5E4696-CE36-40FB-8726-EC24909286A6}" type="doc">
      <dgm:prSet loTypeId="urn:microsoft.com/office/officeart/2005/8/layout/vList6" loCatId="list" qsTypeId="urn:microsoft.com/office/officeart/2005/8/quickstyle/simple1#4" qsCatId="simple" csTypeId="urn:microsoft.com/office/officeart/2005/8/colors/accent2_2" csCatId="accent2" phldr="1"/>
      <dgm:spPr/>
      <dgm:t>
        <a:bodyPr/>
        <a:lstStyle/>
        <a:p>
          <a:endParaRPr lang="zh-TW" altLang="en-US"/>
        </a:p>
      </dgm:t>
    </dgm:pt>
    <dgm:pt modelId="{B625F2EB-10E5-4149-8948-148379F6CACA}">
      <dgm:prSet phldrT="[文字]" custT="1"/>
      <dgm:spPr>
        <a:solidFill>
          <a:srgbClr val="000090"/>
        </a:solidFill>
      </dgm:spPr>
      <dgm:t>
        <a:bodyPr/>
        <a:lstStyle/>
        <a:p>
          <a:r>
            <a:rPr lang="zh-TW" alt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適性輔導</a:t>
          </a:r>
          <a:endParaRPr lang="zh-TW" alt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4538D5EC-F26F-48D5-A6E0-75ECE2C745A7}" type="parTrans" cxnId="{DE954ED6-D966-4ADE-B96B-11239B33A9DE}">
      <dgm:prSet/>
      <dgm:spPr/>
      <dgm:t>
        <a:bodyPr/>
        <a:lstStyle/>
        <a:p>
          <a:endParaRPr lang="zh-TW" altLang="en-US">
            <a:solidFill>
              <a:schemeClr val="tx1"/>
            </a:solidFill>
          </a:endParaRPr>
        </a:p>
      </dgm:t>
    </dgm:pt>
    <dgm:pt modelId="{F6CBCB96-AAC9-4331-A6E3-92D55FF819FA}" type="sibTrans" cxnId="{DE954ED6-D966-4ADE-B96B-11239B33A9DE}">
      <dgm:prSet/>
      <dgm:spPr/>
      <dgm:t>
        <a:bodyPr/>
        <a:lstStyle/>
        <a:p>
          <a:endParaRPr lang="zh-TW" altLang="en-US">
            <a:solidFill>
              <a:schemeClr val="tx1"/>
            </a:solidFill>
          </a:endParaRPr>
        </a:p>
      </dgm:t>
    </dgm:pt>
    <dgm:pt modelId="{C0BA452B-58F9-4D08-9C12-EE745668566A}">
      <dgm:prSet phldrT="[文字]" custT="1"/>
      <dgm:spPr>
        <a:solidFill>
          <a:srgbClr val="000090"/>
        </a:solidFill>
      </dgm:spPr>
      <dgm:t>
        <a:bodyPr/>
        <a:lstStyle/>
        <a:p>
          <a:r>
            <a:rPr lang="zh-TW" alt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多元學習</a:t>
          </a:r>
          <a:endParaRPr lang="zh-TW" alt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288EAFA3-7AFA-4E08-9F83-DD1D789A95C9}" type="sibTrans" cxnId="{098F245B-042A-4729-A996-24DD4446AD25}">
      <dgm:prSet/>
      <dgm:spPr/>
      <dgm:t>
        <a:bodyPr/>
        <a:lstStyle/>
        <a:p>
          <a:endParaRPr lang="zh-TW" altLang="en-US">
            <a:solidFill>
              <a:schemeClr val="tx1"/>
            </a:solidFill>
          </a:endParaRPr>
        </a:p>
      </dgm:t>
    </dgm:pt>
    <dgm:pt modelId="{F0D173E7-34E4-45CD-8598-B168AA3E55AE}" type="parTrans" cxnId="{098F245B-042A-4729-A996-24DD4446AD25}">
      <dgm:prSet/>
      <dgm:spPr/>
      <dgm:t>
        <a:bodyPr/>
        <a:lstStyle/>
        <a:p>
          <a:endParaRPr lang="zh-TW" altLang="en-US">
            <a:solidFill>
              <a:schemeClr val="tx1"/>
            </a:solidFill>
          </a:endParaRPr>
        </a:p>
      </dgm:t>
    </dgm:pt>
    <dgm:pt modelId="{19249124-F0DD-4A7E-A6ED-2EC7309F368E}">
      <dgm:prSet phldrT="[文字]" custT="1"/>
      <dgm:spPr>
        <a:solidFill>
          <a:srgbClr val="B1FFFF">
            <a:alpha val="90000"/>
          </a:srgbClr>
        </a:solidFill>
        <a:ln>
          <a:solidFill>
            <a:schemeClr val="tx1">
              <a:alpha val="90000"/>
            </a:schemeClr>
          </a:solidFill>
        </a:ln>
      </dgm:spPr>
      <dgm:t>
        <a:bodyPr anchor="ctr"/>
        <a:lstStyle/>
        <a:p>
          <a:pPr algn="ctr"/>
          <a:r>
            <a:rPr lang="en-US" altLang="zh-TW" sz="2400" dirty="0" smtClean="0">
              <a:solidFill>
                <a:schemeClr val="tx1"/>
              </a:solidFill>
            </a:rPr>
            <a:t>20</a:t>
          </a:r>
          <a:r>
            <a:rPr lang="zh-TW" altLang="en-US" sz="2400" dirty="0" smtClean="0">
              <a:solidFill>
                <a:schemeClr val="tx1"/>
              </a:solidFill>
            </a:rPr>
            <a:t>分</a:t>
          </a:r>
          <a:endParaRPr lang="zh-TW" altLang="en-US" sz="2400" b="1" u="sng" dirty="0">
            <a:solidFill>
              <a:schemeClr val="tx1"/>
            </a:solidFill>
          </a:endParaRPr>
        </a:p>
      </dgm:t>
    </dgm:pt>
    <dgm:pt modelId="{10AC73A9-FE8C-49C0-8B57-082B3D964D3F}" type="sibTrans" cxnId="{87D4FEEE-CC21-4C22-87C8-4DCFCB83206E}">
      <dgm:prSet/>
      <dgm:spPr/>
      <dgm:t>
        <a:bodyPr/>
        <a:lstStyle/>
        <a:p>
          <a:endParaRPr lang="zh-TW" altLang="en-US">
            <a:solidFill>
              <a:schemeClr val="tx1"/>
            </a:solidFill>
          </a:endParaRPr>
        </a:p>
      </dgm:t>
    </dgm:pt>
    <dgm:pt modelId="{7F6AF54F-00ED-444A-B0F9-39340F8718BE}" type="parTrans" cxnId="{87D4FEEE-CC21-4C22-87C8-4DCFCB83206E}">
      <dgm:prSet/>
      <dgm:spPr/>
      <dgm:t>
        <a:bodyPr/>
        <a:lstStyle/>
        <a:p>
          <a:endParaRPr lang="zh-TW" altLang="en-US">
            <a:solidFill>
              <a:schemeClr val="tx1"/>
            </a:solidFill>
          </a:endParaRPr>
        </a:p>
      </dgm:t>
    </dgm:pt>
    <dgm:pt modelId="{BF3883D0-7001-44C2-901B-A585C73FBE5F}">
      <dgm:prSet phldrT="[文字]" custT="1"/>
      <dgm:spPr>
        <a:solidFill>
          <a:srgbClr val="B1FFFF">
            <a:alpha val="90000"/>
          </a:srgbClr>
        </a:solidFill>
        <a:ln>
          <a:solidFill>
            <a:srgbClr val="000000">
              <a:alpha val="90000"/>
            </a:srgbClr>
          </a:solidFill>
        </a:ln>
      </dgm:spPr>
      <dgm:t>
        <a:bodyPr anchor="ctr"/>
        <a:lstStyle/>
        <a:p>
          <a:r>
            <a:rPr lang="zh-TW" altLang="en-US" sz="2400" b="1" u="sng" dirty="0" smtClean="0">
              <a:solidFill>
                <a:schemeClr val="tx1"/>
              </a:solidFill>
            </a:rPr>
            <a:t>至多採計</a:t>
          </a:r>
          <a:r>
            <a:rPr lang="en-US" altLang="zh-TW" sz="2400" b="1" u="sng" dirty="0" smtClean="0">
              <a:solidFill>
                <a:schemeClr val="tx1"/>
              </a:solidFill>
            </a:rPr>
            <a:t>47</a:t>
          </a:r>
          <a:r>
            <a:rPr lang="zh-TW" altLang="en-US" sz="2400" b="1" u="sng" dirty="0" smtClean="0">
              <a:solidFill>
                <a:schemeClr val="tx1"/>
              </a:solidFill>
            </a:rPr>
            <a:t>分</a:t>
          </a:r>
          <a:endParaRPr lang="zh-TW" altLang="en-US" sz="2400" b="1" u="sng" dirty="0">
            <a:solidFill>
              <a:schemeClr val="tx1"/>
            </a:solidFill>
          </a:endParaRPr>
        </a:p>
      </dgm:t>
    </dgm:pt>
    <dgm:pt modelId="{BB0400D1-699A-4D9A-8473-DB385D4EF011}" type="sibTrans" cxnId="{6E3925E8-3950-49DD-B576-1730647D7EB2}">
      <dgm:prSet/>
      <dgm:spPr/>
      <dgm:t>
        <a:bodyPr/>
        <a:lstStyle/>
        <a:p>
          <a:endParaRPr lang="zh-TW" altLang="en-US">
            <a:solidFill>
              <a:schemeClr val="tx1"/>
            </a:solidFill>
          </a:endParaRPr>
        </a:p>
      </dgm:t>
    </dgm:pt>
    <dgm:pt modelId="{B5525506-3FA0-4083-BB46-A2AC44E20EED}" type="parTrans" cxnId="{6E3925E8-3950-49DD-B576-1730647D7EB2}">
      <dgm:prSet/>
      <dgm:spPr/>
      <dgm:t>
        <a:bodyPr/>
        <a:lstStyle/>
        <a:p>
          <a:endParaRPr lang="zh-TW" altLang="en-US">
            <a:solidFill>
              <a:schemeClr val="tx1"/>
            </a:solidFill>
          </a:endParaRPr>
        </a:p>
      </dgm:t>
    </dgm:pt>
    <dgm:pt modelId="{33D1DF83-6FA8-491B-AE46-8C5470B6695B}">
      <dgm:prSet phldrT="[文字]" custT="1"/>
      <dgm:spPr>
        <a:solidFill>
          <a:srgbClr val="000090"/>
        </a:solidFill>
      </dgm:spPr>
      <dgm:t>
        <a:bodyPr/>
        <a:lstStyle/>
        <a:p>
          <a:r>
            <a:rPr lang="zh-TW" alt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教育會考</a:t>
          </a:r>
          <a:endParaRPr lang="zh-TW" alt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20706A68-CA4F-4245-B745-AD5B3F276025}" type="sibTrans" cxnId="{FAC25FA9-73F4-4151-9AB1-14B2A6F7D99B}">
      <dgm:prSet/>
      <dgm:spPr/>
      <dgm:t>
        <a:bodyPr/>
        <a:lstStyle/>
        <a:p>
          <a:endParaRPr lang="zh-TW" altLang="en-US">
            <a:solidFill>
              <a:schemeClr val="tx1"/>
            </a:solidFill>
          </a:endParaRPr>
        </a:p>
      </dgm:t>
    </dgm:pt>
    <dgm:pt modelId="{26971985-E956-48B4-8640-A3266AF6487F}" type="parTrans" cxnId="{FAC25FA9-73F4-4151-9AB1-14B2A6F7D99B}">
      <dgm:prSet/>
      <dgm:spPr/>
      <dgm:t>
        <a:bodyPr/>
        <a:lstStyle/>
        <a:p>
          <a:endParaRPr lang="zh-TW" altLang="en-US">
            <a:solidFill>
              <a:schemeClr val="tx1"/>
            </a:solidFill>
          </a:endParaRPr>
        </a:p>
      </dgm:t>
    </dgm:pt>
    <dgm:pt modelId="{B3610B96-9831-4385-9E04-145E174BBD05}">
      <dgm:prSet phldrT="[文字]" custT="1"/>
      <dgm:spPr>
        <a:solidFill>
          <a:srgbClr val="B1FFFF">
            <a:alpha val="90000"/>
          </a:srgbClr>
        </a:solidFill>
        <a:ln>
          <a:solidFill>
            <a:srgbClr val="000000">
              <a:alpha val="90000"/>
            </a:srgbClr>
          </a:solidFill>
        </a:ln>
      </dgm:spPr>
      <dgm:t>
        <a:bodyPr lIns="39600" rIns="0" anchor="ctr"/>
        <a:lstStyle/>
        <a:p>
          <a:pPr marL="0" indent="0" algn="r">
            <a:spcBef>
              <a:spcPts val="200"/>
            </a:spcBef>
          </a:pPr>
          <a:r>
            <a:rPr lang="en-US" altLang="zh-TW" sz="2400" dirty="0" smtClean="0">
              <a:solidFill>
                <a:schemeClr val="tx1"/>
              </a:solidFill>
              <a:latin typeface="+mn-lt"/>
            </a:rPr>
            <a:t>30</a:t>
          </a:r>
          <a:r>
            <a:rPr lang="zh-TW" altLang="en-US" sz="2400" dirty="0" smtClean="0">
              <a:solidFill>
                <a:schemeClr val="tx1"/>
              </a:solidFill>
              <a:latin typeface="+mn-lt"/>
            </a:rPr>
            <a:t>分</a:t>
          </a:r>
          <a:endParaRPr lang="zh-TW" altLang="en-US" sz="2400" dirty="0">
            <a:solidFill>
              <a:schemeClr val="tx1"/>
            </a:solidFill>
            <a:latin typeface="+mn-lt"/>
          </a:endParaRPr>
        </a:p>
      </dgm:t>
    </dgm:pt>
    <dgm:pt modelId="{38BBA93C-610F-486A-83AD-0394B3C56FA5}" type="parTrans" cxnId="{0243C094-73D1-4100-B6DA-9EED1F06B1FE}">
      <dgm:prSet/>
      <dgm:spPr/>
      <dgm:t>
        <a:bodyPr/>
        <a:lstStyle/>
        <a:p>
          <a:endParaRPr lang="zh-TW" altLang="en-US"/>
        </a:p>
      </dgm:t>
    </dgm:pt>
    <dgm:pt modelId="{BD25B0E8-2E13-4567-88C9-E2DAE686CB30}" type="sibTrans" cxnId="{0243C094-73D1-4100-B6DA-9EED1F06B1FE}">
      <dgm:prSet/>
      <dgm:spPr/>
      <dgm:t>
        <a:bodyPr/>
        <a:lstStyle/>
        <a:p>
          <a:endParaRPr lang="zh-TW" altLang="en-US"/>
        </a:p>
      </dgm:t>
    </dgm:pt>
    <dgm:pt modelId="{150F7682-F0E3-4F9F-8F47-25756A893E4D}">
      <dgm:prSet phldrT="[文字]" custT="1"/>
      <dgm:spPr>
        <a:solidFill>
          <a:srgbClr val="000090"/>
        </a:solidFill>
      </dgm:spPr>
      <dgm:t>
        <a:bodyPr/>
        <a:lstStyle/>
        <a:p>
          <a:r>
            <a:rPr lang="zh-TW" alt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扶助弱勢</a:t>
          </a:r>
          <a:endParaRPr lang="zh-TW" alt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35740E08-D530-41C3-A782-057629030590}" type="parTrans" cxnId="{22A0C5FD-762C-4A51-90F6-4FE68EE0B794}">
      <dgm:prSet/>
      <dgm:spPr/>
      <dgm:t>
        <a:bodyPr/>
        <a:lstStyle/>
        <a:p>
          <a:endParaRPr lang="zh-TW" altLang="en-US"/>
        </a:p>
      </dgm:t>
    </dgm:pt>
    <dgm:pt modelId="{49CEA752-0403-4903-9FB1-91E1D105EF3F}" type="sibTrans" cxnId="{22A0C5FD-762C-4A51-90F6-4FE68EE0B794}">
      <dgm:prSet/>
      <dgm:spPr/>
      <dgm:t>
        <a:bodyPr/>
        <a:lstStyle/>
        <a:p>
          <a:endParaRPr lang="zh-TW" altLang="en-US"/>
        </a:p>
      </dgm:t>
    </dgm:pt>
    <dgm:pt modelId="{4E63D85C-3837-4D2B-B9A0-FCAAE26FC636}" type="pres">
      <dgm:prSet presAssocID="{205E4696-CE36-40FB-8726-EC24909286A6}" presName="Name0" presStyleCnt="0">
        <dgm:presLayoutVars>
          <dgm:dir/>
          <dgm:animLvl val="lvl"/>
          <dgm:resizeHandles/>
        </dgm:presLayoutVars>
      </dgm:prSet>
      <dgm:spPr/>
      <dgm:t>
        <a:bodyPr/>
        <a:lstStyle/>
        <a:p>
          <a:endParaRPr lang="zh-TW" altLang="en-US"/>
        </a:p>
      </dgm:t>
    </dgm:pt>
    <dgm:pt modelId="{ED551B06-B7DE-448B-B9EE-0C60CE3408D6}" type="pres">
      <dgm:prSet presAssocID="{B625F2EB-10E5-4149-8948-148379F6CACA}" presName="linNode" presStyleCnt="0"/>
      <dgm:spPr/>
    </dgm:pt>
    <dgm:pt modelId="{50818BBC-F477-4D9E-837A-21259D15C457}" type="pres">
      <dgm:prSet presAssocID="{B625F2EB-10E5-4149-8948-148379F6CACA}" presName="parentShp" presStyleLbl="node1" presStyleIdx="0" presStyleCnt="4" custScaleX="224074" custScaleY="71068">
        <dgm:presLayoutVars>
          <dgm:bulletEnabled val="1"/>
        </dgm:presLayoutVars>
      </dgm:prSet>
      <dgm:spPr/>
      <dgm:t>
        <a:bodyPr/>
        <a:lstStyle/>
        <a:p>
          <a:endParaRPr lang="zh-TW" altLang="en-US"/>
        </a:p>
      </dgm:t>
    </dgm:pt>
    <dgm:pt modelId="{3F539567-1F23-4E76-A758-5A862BB9EFFC}" type="pres">
      <dgm:prSet presAssocID="{B625F2EB-10E5-4149-8948-148379F6CACA}" presName="childShp" presStyleLbl="bgAccFollowNode1" presStyleIdx="0" presStyleCnt="4" custScaleY="63805">
        <dgm:presLayoutVars>
          <dgm:bulletEnabled val="1"/>
        </dgm:presLayoutVars>
      </dgm:prSet>
      <dgm:spPr/>
      <dgm:t>
        <a:bodyPr/>
        <a:lstStyle/>
        <a:p>
          <a:endParaRPr lang="zh-TW" altLang="en-US"/>
        </a:p>
      </dgm:t>
    </dgm:pt>
    <dgm:pt modelId="{25541B67-E6BB-4A55-AB99-60DBC347093E}" type="pres">
      <dgm:prSet presAssocID="{F6CBCB96-AAC9-4331-A6E3-92D55FF819FA}" presName="spacing" presStyleCnt="0"/>
      <dgm:spPr/>
    </dgm:pt>
    <dgm:pt modelId="{670EE82C-C216-48D5-9379-19F889DB8888}" type="pres">
      <dgm:prSet presAssocID="{C0BA452B-58F9-4D08-9C12-EE745668566A}" presName="linNode" presStyleCnt="0"/>
      <dgm:spPr/>
    </dgm:pt>
    <dgm:pt modelId="{09D89B46-01BD-4CE7-8FF2-34FB9ACC1234}" type="pres">
      <dgm:prSet presAssocID="{C0BA452B-58F9-4D08-9C12-EE745668566A}" presName="parentShp" presStyleLbl="node1" presStyleIdx="1" presStyleCnt="4" custScaleX="247987" custScaleY="97104" custLinFactNeighborX="-871" custLinFactNeighborY="-1471">
        <dgm:presLayoutVars>
          <dgm:bulletEnabled val="1"/>
        </dgm:presLayoutVars>
      </dgm:prSet>
      <dgm:spPr/>
      <dgm:t>
        <a:bodyPr/>
        <a:lstStyle/>
        <a:p>
          <a:endParaRPr lang="zh-TW" altLang="en-US"/>
        </a:p>
      </dgm:t>
    </dgm:pt>
    <dgm:pt modelId="{B9BF2826-A93F-484E-809F-0952285A6A23}" type="pres">
      <dgm:prSet presAssocID="{C0BA452B-58F9-4D08-9C12-EE745668566A}" presName="childShp" presStyleLbl="bgAccFollowNode1" presStyleIdx="1" presStyleCnt="4" custScaleX="111608">
        <dgm:presLayoutVars>
          <dgm:bulletEnabled val="1"/>
        </dgm:presLayoutVars>
      </dgm:prSet>
      <dgm:spPr/>
      <dgm:t>
        <a:bodyPr/>
        <a:lstStyle/>
        <a:p>
          <a:endParaRPr lang="zh-TW" altLang="en-US"/>
        </a:p>
      </dgm:t>
    </dgm:pt>
    <dgm:pt modelId="{FC401293-0E6F-4BE0-9B3D-3779AF0E7BDB}" type="pres">
      <dgm:prSet presAssocID="{288EAFA3-7AFA-4E08-9F83-DD1D789A95C9}" presName="spacing" presStyleCnt="0"/>
      <dgm:spPr/>
    </dgm:pt>
    <dgm:pt modelId="{D2E9057A-71F2-433E-B7EA-B67155A45989}" type="pres">
      <dgm:prSet presAssocID="{150F7682-F0E3-4F9F-8F47-25756A893E4D}" presName="linNode" presStyleCnt="0"/>
      <dgm:spPr/>
    </dgm:pt>
    <dgm:pt modelId="{6809B6DE-738A-451F-AE53-B13DE41CAB84}" type="pres">
      <dgm:prSet presAssocID="{150F7682-F0E3-4F9F-8F47-25756A893E4D}" presName="parentShp" presStyleLbl="node1" presStyleIdx="2" presStyleCnt="4" custScaleX="259923" custScaleY="60763" custLinFactNeighborX="-1042" custLinFactNeighborY="855">
        <dgm:presLayoutVars>
          <dgm:bulletEnabled val="1"/>
        </dgm:presLayoutVars>
      </dgm:prSet>
      <dgm:spPr/>
      <dgm:t>
        <a:bodyPr/>
        <a:lstStyle/>
        <a:p>
          <a:endParaRPr lang="zh-TW" altLang="en-US"/>
        </a:p>
      </dgm:t>
    </dgm:pt>
    <dgm:pt modelId="{7F5A4194-DD68-4720-A3F1-055B09A92190}" type="pres">
      <dgm:prSet presAssocID="{150F7682-F0E3-4F9F-8F47-25756A893E4D}" presName="childShp" presStyleLbl="bgAccFollowNode1" presStyleIdx="2" presStyleCnt="4" custScaleX="117047" custScaleY="8610" custLinFactNeighborX="-58393" custLinFactNeighborY="2500">
        <dgm:presLayoutVars>
          <dgm:bulletEnabled val="1"/>
        </dgm:presLayoutVars>
      </dgm:prSet>
      <dgm:spPr>
        <a:solidFill>
          <a:srgbClr val="B1FFFF">
            <a:alpha val="90000"/>
          </a:srgbClr>
        </a:solidFill>
        <a:ln>
          <a:solidFill>
            <a:srgbClr val="000000">
              <a:alpha val="90000"/>
            </a:srgbClr>
          </a:solidFill>
        </a:ln>
      </dgm:spPr>
      <dgm:t>
        <a:bodyPr/>
        <a:lstStyle/>
        <a:p>
          <a:endParaRPr lang="zh-TW" altLang="en-US"/>
        </a:p>
      </dgm:t>
    </dgm:pt>
    <dgm:pt modelId="{43C1BDA5-A52C-484A-9B8A-2C5659823BEC}" type="pres">
      <dgm:prSet presAssocID="{49CEA752-0403-4903-9FB1-91E1D105EF3F}" presName="spacing" presStyleCnt="0"/>
      <dgm:spPr/>
    </dgm:pt>
    <dgm:pt modelId="{18881F29-BE38-41C9-9182-D08C73E20DEA}" type="pres">
      <dgm:prSet presAssocID="{33D1DF83-6FA8-491B-AE46-8C5470B6695B}" presName="linNode" presStyleCnt="0"/>
      <dgm:spPr/>
    </dgm:pt>
    <dgm:pt modelId="{BDD9785E-5988-4D9A-BEBF-25DE815D2930}" type="pres">
      <dgm:prSet presAssocID="{33D1DF83-6FA8-491B-AE46-8C5470B6695B}" presName="parentShp" presStyleLbl="node1" presStyleIdx="3" presStyleCnt="4" custScaleX="259923" custScaleY="60763" custLinFactNeighborX="1274" custLinFactNeighborY="11521">
        <dgm:presLayoutVars>
          <dgm:bulletEnabled val="1"/>
        </dgm:presLayoutVars>
      </dgm:prSet>
      <dgm:spPr/>
      <dgm:t>
        <a:bodyPr/>
        <a:lstStyle/>
        <a:p>
          <a:endParaRPr lang="zh-TW" altLang="en-US"/>
        </a:p>
      </dgm:t>
    </dgm:pt>
    <dgm:pt modelId="{413D0A37-9639-43F8-AAA7-6563C960F0FF}" type="pres">
      <dgm:prSet presAssocID="{33D1DF83-6FA8-491B-AE46-8C5470B6695B}" presName="childShp" presStyleLbl="bgAccFollowNode1" presStyleIdx="3" presStyleCnt="4" custScaleX="117047" custScaleY="54165" custLinFactNeighborX="-11258" custLinFactNeighborY="845">
        <dgm:presLayoutVars>
          <dgm:bulletEnabled val="1"/>
        </dgm:presLayoutVars>
      </dgm:prSet>
      <dgm:spPr/>
      <dgm:t>
        <a:bodyPr/>
        <a:lstStyle/>
        <a:p>
          <a:endParaRPr lang="zh-TW" altLang="en-US"/>
        </a:p>
      </dgm:t>
    </dgm:pt>
  </dgm:ptLst>
  <dgm:cxnLst>
    <dgm:cxn modelId="{4B0A6A8F-4A35-4EEA-94AF-F2542770DEC9}" type="presOf" srcId="{19249124-F0DD-4A7E-A6ED-2EC7309F368E}" destId="{3F539567-1F23-4E76-A758-5A862BB9EFFC}" srcOrd="0" destOrd="0" presId="urn:microsoft.com/office/officeart/2005/8/layout/vList6"/>
    <dgm:cxn modelId="{FAC25FA9-73F4-4151-9AB1-14B2A6F7D99B}" srcId="{205E4696-CE36-40FB-8726-EC24909286A6}" destId="{33D1DF83-6FA8-491B-AE46-8C5470B6695B}" srcOrd="3" destOrd="0" parTransId="{26971985-E956-48B4-8640-A3266AF6487F}" sibTransId="{20706A68-CA4F-4245-B745-AD5B3F276025}"/>
    <dgm:cxn modelId="{A94EA0C8-90BD-4CE9-BD8B-81087E1FD87B}" type="presOf" srcId="{B625F2EB-10E5-4149-8948-148379F6CACA}" destId="{50818BBC-F477-4D9E-837A-21259D15C457}" srcOrd="0" destOrd="0" presId="urn:microsoft.com/office/officeart/2005/8/layout/vList6"/>
    <dgm:cxn modelId="{291C7560-4A41-4A3B-85E6-0845A974F106}" type="presOf" srcId="{150F7682-F0E3-4F9F-8F47-25756A893E4D}" destId="{6809B6DE-738A-451F-AE53-B13DE41CAB84}" srcOrd="0" destOrd="0" presId="urn:microsoft.com/office/officeart/2005/8/layout/vList6"/>
    <dgm:cxn modelId="{2F430ECF-50DE-4B6E-A0FB-078BFED7ADC8}" type="presOf" srcId="{C0BA452B-58F9-4D08-9C12-EE745668566A}" destId="{09D89B46-01BD-4CE7-8FF2-34FB9ACC1234}" srcOrd="0" destOrd="0" presId="urn:microsoft.com/office/officeart/2005/8/layout/vList6"/>
    <dgm:cxn modelId="{B867ED64-9287-497C-B3D3-777153215F87}" type="presOf" srcId="{BF3883D0-7001-44C2-901B-A585C73FBE5F}" destId="{B9BF2826-A93F-484E-809F-0952285A6A23}" srcOrd="0" destOrd="0" presId="urn:microsoft.com/office/officeart/2005/8/layout/vList6"/>
    <dgm:cxn modelId="{098F245B-042A-4729-A996-24DD4446AD25}" srcId="{205E4696-CE36-40FB-8726-EC24909286A6}" destId="{C0BA452B-58F9-4D08-9C12-EE745668566A}" srcOrd="1" destOrd="0" parTransId="{F0D173E7-34E4-45CD-8598-B168AA3E55AE}" sibTransId="{288EAFA3-7AFA-4E08-9F83-DD1D789A95C9}"/>
    <dgm:cxn modelId="{3BF3DFAC-032C-47D9-9C3A-CE5D70FA08AC}" type="presOf" srcId="{33D1DF83-6FA8-491B-AE46-8C5470B6695B}" destId="{BDD9785E-5988-4D9A-BEBF-25DE815D2930}" srcOrd="0" destOrd="0" presId="urn:microsoft.com/office/officeart/2005/8/layout/vList6"/>
    <dgm:cxn modelId="{DE954ED6-D966-4ADE-B96B-11239B33A9DE}" srcId="{205E4696-CE36-40FB-8726-EC24909286A6}" destId="{B625F2EB-10E5-4149-8948-148379F6CACA}" srcOrd="0" destOrd="0" parTransId="{4538D5EC-F26F-48D5-A6E0-75ECE2C745A7}" sibTransId="{F6CBCB96-AAC9-4331-A6E3-92D55FF819FA}"/>
    <dgm:cxn modelId="{D7C8E4F9-1675-4073-8DC1-2BB0EA15F036}" type="presOf" srcId="{205E4696-CE36-40FB-8726-EC24909286A6}" destId="{4E63D85C-3837-4D2B-B9A0-FCAAE26FC636}" srcOrd="0" destOrd="0" presId="urn:microsoft.com/office/officeart/2005/8/layout/vList6"/>
    <dgm:cxn modelId="{87D4FEEE-CC21-4C22-87C8-4DCFCB83206E}" srcId="{B625F2EB-10E5-4149-8948-148379F6CACA}" destId="{19249124-F0DD-4A7E-A6ED-2EC7309F368E}" srcOrd="0" destOrd="0" parTransId="{7F6AF54F-00ED-444A-B0F9-39340F8718BE}" sibTransId="{10AC73A9-FE8C-49C0-8B57-082B3D964D3F}"/>
    <dgm:cxn modelId="{412ABD6F-0C9B-4646-A955-85DDA3AF2427}" type="presOf" srcId="{B3610B96-9831-4385-9E04-145E174BBD05}" destId="{413D0A37-9639-43F8-AAA7-6563C960F0FF}" srcOrd="0" destOrd="0" presId="urn:microsoft.com/office/officeart/2005/8/layout/vList6"/>
    <dgm:cxn modelId="{0243C094-73D1-4100-B6DA-9EED1F06B1FE}" srcId="{33D1DF83-6FA8-491B-AE46-8C5470B6695B}" destId="{B3610B96-9831-4385-9E04-145E174BBD05}" srcOrd="0" destOrd="0" parTransId="{38BBA93C-610F-486A-83AD-0394B3C56FA5}" sibTransId="{BD25B0E8-2E13-4567-88C9-E2DAE686CB30}"/>
    <dgm:cxn modelId="{6E3925E8-3950-49DD-B576-1730647D7EB2}" srcId="{C0BA452B-58F9-4D08-9C12-EE745668566A}" destId="{BF3883D0-7001-44C2-901B-A585C73FBE5F}" srcOrd="0" destOrd="0" parTransId="{B5525506-3FA0-4083-BB46-A2AC44E20EED}" sibTransId="{BB0400D1-699A-4D9A-8473-DB385D4EF011}"/>
    <dgm:cxn modelId="{22A0C5FD-762C-4A51-90F6-4FE68EE0B794}" srcId="{205E4696-CE36-40FB-8726-EC24909286A6}" destId="{150F7682-F0E3-4F9F-8F47-25756A893E4D}" srcOrd="2" destOrd="0" parTransId="{35740E08-D530-41C3-A782-057629030590}" sibTransId="{49CEA752-0403-4903-9FB1-91E1D105EF3F}"/>
    <dgm:cxn modelId="{653B71A0-659A-40FA-BA95-8E7DE6C7E4D0}" type="presParOf" srcId="{4E63D85C-3837-4D2B-B9A0-FCAAE26FC636}" destId="{ED551B06-B7DE-448B-B9EE-0C60CE3408D6}" srcOrd="0" destOrd="0" presId="urn:microsoft.com/office/officeart/2005/8/layout/vList6"/>
    <dgm:cxn modelId="{65C17DB2-B78E-4591-87A2-746DAFFEB8CA}" type="presParOf" srcId="{ED551B06-B7DE-448B-B9EE-0C60CE3408D6}" destId="{50818BBC-F477-4D9E-837A-21259D15C457}" srcOrd="0" destOrd="0" presId="urn:microsoft.com/office/officeart/2005/8/layout/vList6"/>
    <dgm:cxn modelId="{F6069A55-E4CF-4EF1-BC8E-E5AB60F38FBF}" type="presParOf" srcId="{ED551B06-B7DE-448B-B9EE-0C60CE3408D6}" destId="{3F539567-1F23-4E76-A758-5A862BB9EFFC}" srcOrd="1" destOrd="0" presId="urn:microsoft.com/office/officeart/2005/8/layout/vList6"/>
    <dgm:cxn modelId="{1CEE0626-4C6F-42A0-8273-D6E5282FF335}" type="presParOf" srcId="{4E63D85C-3837-4D2B-B9A0-FCAAE26FC636}" destId="{25541B67-E6BB-4A55-AB99-60DBC347093E}" srcOrd="1" destOrd="0" presId="urn:microsoft.com/office/officeart/2005/8/layout/vList6"/>
    <dgm:cxn modelId="{C9413ED9-09BA-47A2-9F2D-3300A7291310}" type="presParOf" srcId="{4E63D85C-3837-4D2B-B9A0-FCAAE26FC636}" destId="{670EE82C-C216-48D5-9379-19F889DB8888}" srcOrd="2" destOrd="0" presId="urn:microsoft.com/office/officeart/2005/8/layout/vList6"/>
    <dgm:cxn modelId="{E5DCE788-096F-4277-9DC0-6AF3948B36E8}" type="presParOf" srcId="{670EE82C-C216-48D5-9379-19F889DB8888}" destId="{09D89B46-01BD-4CE7-8FF2-34FB9ACC1234}" srcOrd="0" destOrd="0" presId="urn:microsoft.com/office/officeart/2005/8/layout/vList6"/>
    <dgm:cxn modelId="{2298B9BE-C6A9-4D81-BD21-C4B63ED025CF}" type="presParOf" srcId="{670EE82C-C216-48D5-9379-19F889DB8888}" destId="{B9BF2826-A93F-484E-809F-0952285A6A23}" srcOrd="1" destOrd="0" presId="urn:microsoft.com/office/officeart/2005/8/layout/vList6"/>
    <dgm:cxn modelId="{F97DE59A-E1B9-46D5-8A3D-E852F2114412}" type="presParOf" srcId="{4E63D85C-3837-4D2B-B9A0-FCAAE26FC636}" destId="{FC401293-0E6F-4BE0-9B3D-3779AF0E7BDB}" srcOrd="3" destOrd="0" presId="urn:microsoft.com/office/officeart/2005/8/layout/vList6"/>
    <dgm:cxn modelId="{3D1F3F1E-2533-4332-9999-1978FE9665B9}" type="presParOf" srcId="{4E63D85C-3837-4D2B-B9A0-FCAAE26FC636}" destId="{D2E9057A-71F2-433E-B7EA-B67155A45989}" srcOrd="4" destOrd="0" presId="urn:microsoft.com/office/officeart/2005/8/layout/vList6"/>
    <dgm:cxn modelId="{2F2CD6AE-23D0-4F4A-B342-C6745A506DF7}" type="presParOf" srcId="{D2E9057A-71F2-433E-B7EA-B67155A45989}" destId="{6809B6DE-738A-451F-AE53-B13DE41CAB84}" srcOrd="0" destOrd="0" presId="urn:microsoft.com/office/officeart/2005/8/layout/vList6"/>
    <dgm:cxn modelId="{AD51A3AA-E340-4822-AA3F-5BB953620F7F}" type="presParOf" srcId="{D2E9057A-71F2-433E-B7EA-B67155A45989}" destId="{7F5A4194-DD68-4720-A3F1-055B09A92190}" srcOrd="1" destOrd="0" presId="urn:microsoft.com/office/officeart/2005/8/layout/vList6"/>
    <dgm:cxn modelId="{A2D80D14-9C27-4269-87BB-D6090AC0DC41}" type="presParOf" srcId="{4E63D85C-3837-4D2B-B9A0-FCAAE26FC636}" destId="{43C1BDA5-A52C-484A-9B8A-2C5659823BEC}" srcOrd="5" destOrd="0" presId="urn:microsoft.com/office/officeart/2005/8/layout/vList6"/>
    <dgm:cxn modelId="{4362DE51-8917-4146-AC95-A9B18674E3A2}" type="presParOf" srcId="{4E63D85C-3837-4D2B-B9A0-FCAAE26FC636}" destId="{18881F29-BE38-41C9-9182-D08C73E20DEA}" srcOrd="6" destOrd="0" presId="urn:microsoft.com/office/officeart/2005/8/layout/vList6"/>
    <dgm:cxn modelId="{22069343-7706-413E-B3D1-0FEC46661D2D}" type="presParOf" srcId="{18881F29-BE38-41C9-9182-D08C73E20DEA}" destId="{BDD9785E-5988-4D9A-BEBF-25DE815D2930}" srcOrd="0" destOrd="0" presId="urn:microsoft.com/office/officeart/2005/8/layout/vList6"/>
    <dgm:cxn modelId="{2ECD8540-855A-4318-9D1E-73863AD26F21}" type="presParOf" srcId="{18881F29-BE38-41C9-9182-D08C73E20DEA}" destId="{413D0A37-9639-43F8-AAA7-6563C960F0FF}" srcOrd="1" destOrd="0" presId="urn:microsoft.com/office/officeart/2005/8/layout/vList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C25961-5EDF-4B25-B29F-E73BC44F0611}">
      <dsp:nvSpPr>
        <dsp:cNvPr id="0" name=""/>
        <dsp:cNvSpPr/>
      </dsp:nvSpPr>
      <dsp:spPr>
        <a:xfrm>
          <a:off x="24232" y="713142"/>
          <a:ext cx="8476602" cy="1234516"/>
        </a:xfrm>
        <a:prstGeom prst="rightArrow">
          <a:avLst>
            <a:gd name="adj1" fmla="val 50000"/>
            <a:gd name="adj2" fmla="val 5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91440" tIns="91440" rIns="254000" bIns="195979"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FF00"/>
              </a:solidFill>
              <a:latin typeface="標楷體" pitchFamily="65" charset="-120"/>
              <a:ea typeface="標楷體" pitchFamily="65" charset="-120"/>
            </a:rPr>
            <a:t>學生學習成就檢視</a:t>
          </a:r>
          <a:endParaRPr lang="zh-TW" altLang="en-US" sz="2400" b="1" kern="1200" dirty="0">
            <a:solidFill>
              <a:srgbClr val="FFFF00"/>
            </a:solidFill>
            <a:latin typeface="標楷體" pitchFamily="65" charset="-120"/>
            <a:ea typeface="標楷體" pitchFamily="65" charset="-120"/>
          </a:endParaRPr>
        </a:p>
      </dsp:txBody>
      <dsp:txXfrm>
        <a:off x="24232" y="713142"/>
        <a:ext cx="8476602" cy="1234516"/>
      </dsp:txXfrm>
    </dsp:sp>
    <dsp:sp modelId="{299B7A06-CDB5-4C89-B0BB-265B37CDB3D0}">
      <dsp:nvSpPr>
        <dsp:cNvPr id="0" name=""/>
        <dsp:cNvSpPr/>
      </dsp:nvSpPr>
      <dsp:spPr>
        <a:xfrm>
          <a:off x="24232" y="1665133"/>
          <a:ext cx="2610793" cy="237813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TW" altLang="zh-TW" sz="2400" b="1" kern="1200" dirty="0" smtClean="0">
              <a:solidFill>
                <a:srgbClr val="000099"/>
              </a:solidFill>
              <a:latin typeface="標楷體" pitchFamily="65" charset="-120"/>
              <a:ea typeface="標楷體" pitchFamily="65" charset="-120"/>
            </a:rPr>
            <a:t>讓</a:t>
          </a:r>
          <a:r>
            <a:rPr lang="zh-TW" altLang="zh-TW" sz="2400" b="1" u="sng"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學生</a:t>
          </a:r>
          <a:r>
            <a:rPr lang="zh-TW" altLang="zh-TW" sz="2400" b="1"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瞭解自我的學習情形</a:t>
          </a:r>
          <a:r>
            <a:rPr lang="zh-TW" altLang="zh-TW" sz="2400" b="1" kern="1200" dirty="0" smtClean="0">
              <a:solidFill>
                <a:srgbClr val="000099"/>
              </a:solidFill>
              <a:latin typeface="標楷體" pitchFamily="65" charset="-120"/>
              <a:ea typeface="標楷體" pitchFamily="65" charset="-120"/>
            </a:rPr>
            <a:t>，不必因和他人比較，產生分分計較的考試壓力</a:t>
          </a:r>
          <a:endParaRPr lang="zh-TW" altLang="en-US" sz="2400" kern="1200" dirty="0"/>
        </a:p>
      </dsp:txBody>
      <dsp:txXfrm>
        <a:off x="24232" y="1665133"/>
        <a:ext cx="2610793" cy="2378132"/>
      </dsp:txXfrm>
    </dsp:sp>
    <dsp:sp modelId="{8BA48EBC-1127-4348-A3E8-554A190E18BD}">
      <dsp:nvSpPr>
        <dsp:cNvPr id="0" name=""/>
        <dsp:cNvSpPr/>
      </dsp:nvSpPr>
      <dsp:spPr>
        <a:xfrm>
          <a:off x="2635025" y="1042497"/>
          <a:ext cx="5865809" cy="1692237"/>
        </a:xfrm>
        <a:prstGeom prst="rightArrow">
          <a:avLst>
            <a:gd name="adj1" fmla="val 50000"/>
            <a:gd name="adj2" fmla="val 5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91440" tIns="91440" rIns="254000" bIns="195979"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FF00"/>
              </a:solidFill>
              <a:latin typeface="標楷體" pitchFamily="65" charset="-120"/>
              <a:ea typeface="標楷體" pitchFamily="65" charset="-120"/>
            </a:rPr>
            <a:t>教師教學成效檢視</a:t>
          </a:r>
          <a:endParaRPr lang="zh-TW" altLang="en-US" sz="2400" b="1" kern="1200" dirty="0">
            <a:solidFill>
              <a:srgbClr val="FFFF00"/>
            </a:solidFill>
            <a:latin typeface="標楷體" pitchFamily="65" charset="-120"/>
            <a:ea typeface="標楷體" pitchFamily="65" charset="-120"/>
          </a:endParaRPr>
        </a:p>
      </dsp:txBody>
      <dsp:txXfrm>
        <a:off x="2635025" y="1042497"/>
        <a:ext cx="5865809" cy="1692237"/>
      </dsp:txXfrm>
    </dsp:sp>
    <dsp:sp modelId="{8824670E-D72E-4B28-9A71-2A70879B1BAC}">
      <dsp:nvSpPr>
        <dsp:cNvPr id="0" name=""/>
        <dsp:cNvSpPr/>
      </dsp:nvSpPr>
      <dsp:spPr>
        <a:xfrm>
          <a:off x="2635025" y="2259184"/>
          <a:ext cx="2610793" cy="237813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TW" altLang="zh-TW" sz="2400" b="1" kern="1200" dirty="0" smtClean="0">
              <a:solidFill>
                <a:srgbClr val="000099"/>
              </a:solidFill>
              <a:latin typeface="標楷體" pitchFamily="65" charset="-120"/>
              <a:ea typeface="標楷體" pitchFamily="65" charset="-120"/>
            </a:rPr>
            <a:t>檢驗</a:t>
          </a:r>
          <a:r>
            <a:rPr lang="zh-TW" altLang="en-US" sz="2400" b="1" u="sng"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國中</a:t>
          </a:r>
          <a:r>
            <a:rPr lang="zh-TW" altLang="zh-TW" sz="2400" b="1" u="sng"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教師教學</a:t>
          </a:r>
          <a:r>
            <a:rPr lang="zh-TW" altLang="zh-TW" sz="2400" b="1" kern="1200" dirty="0" smtClean="0">
              <a:solidFill>
                <a:srgbClr val="000099"/>
              </a:solidFill>
              <a:latin typeface="標楷體" pitchFamily="65" charset="-120"/>
              <a:ea typeface="標楷體" pitchFamily="65" charset="-120"/>
            </a:rPr>
            <a:t>與</a:t>
          </a:r>
          <a:r>
            <a:rPr lang="zh-TW" altLang="zh-TW" sz="2400" b="1" u="sng"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學校的辦學成效</a:t>
          </a:r>
          <a:r>
            <a:rPr lang="zh-TW" altLang="zh-TW" sz="2400" b="1" kern="1200" dirty="0" smtClean="0">
              <a:solidFill>
                <a:srgbClr val="000099"/>
              </a:solidFill>
              <a:latin typeface="標楷體" pitchFamily="65" charset="-120"/>
              <a:ea typeface="標楷體" pitchFamily="65" charset="-120"/>
            </a:rPr>
            <a:t>，維持我國的</a:t>
          </a:r>
          <a:r>
            <a:rPr lang="zh-TW" altLang="en-US" sz="2400" b="1" kern="1200" dirty="0" smtClean="0">
              <a:solidFill>
                <a:srgbClr val="000099"/>
              </a:solidFill>
              <a:latin typeface="標楷體" pitchFamily="65" charset="-120"/>
              <a:ea typeface="標楷體" pitchFamily="65" charset="-120"/>
            </a:rPr>
            <a:t>學生</a:t>
          </a:r>
          <a:r>
            <a:rPr lang="zh-TW" altLang="zh-TW" sz="2400" b="1" kern="1200"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學力水準</a:t>
          </a:r>
          <a:r>
            <a:rPr lang="zh-TW" altLang="en-US" sz="2400" b="1" kern="1200" dirty="0" smtClean="0">
              <a:solidFill>
                <a:srgbClr val="000099"/>
              </a:solidFill>
              <a:latin typeface="標楷體" pitchFamily="65" charset="-120"/>
              <a:ea typeface="標楷體" pitchFamily="65" charset="-120"/>
            </a:rPr>
            <a:t>。</a:t>
          </a:r>
          <a:endParaRPr lang="zh-TW" altLang="en-US" sz="2400" kern="1200" dirty="0"/>
        </a:p>
      </dsp:txBody>
      <dsp:txXfrm>
        <a:off x="2635025" y="2259184"/>
        <a:ext cx="2610793" cy="2378132"/>
      </dsp:txXfrm>
    </dsp:sp>
    <dsp:sp modelId="{64FEC514-E209-4DEA-A089-0BD21395DAA2}">
      <dsp:nvSpPr>
        <dsp:cNvPr id="0" name=""/>
        <dsp:cNvSpPr/>
      </dsp:nvSpPr>
      <dsp:spPr>
        <a:xfrm>
          <a:off x="5245119" y="1481353"/>
          <a:ext cx="3256415" cy="1761111"/>
        </a:xfrm>
        <a:prstGeom prst="rightArrow">
          <a:avLst>
            <a:gd name="adj1" fmla="val 50000"/>
            <a:gd name="adj2" fmla="val 5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91440" tIns="91440" rIns="254000" bIns="195979"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FF00"/>
              </a:solidFill>
              <a:latin typeface="標楷體" pitchFamily="65" charset="-120"/>
              <a:ea typeface="標楷體" pitchFamily="65" charset="-120"/>
            </a:rPr>
            <a:t>維持國中學生學力品質</a:t>
          </a:r>
          <a:endParaRPr lang="zh-TW" altLang="en-US" sz="2400" b="1" kern="1200" dirty="0">
            <a:solidFill>
              <a:srgbClr val="FFFF00"/>
            </a:solidFill>
            <a:latin typeface="標楷體" pitchFamily="65" charset="-120"/>
            <a:ea typeface="標楷體" pitchFamily="65" charset="-120"/>
          </a:endParaRPr>
        </a:p>
      </dsp:txBody>
      <dsp:txXfrm>
        <a:off x="5245119" y="1481353"/>
        <a:ext cx="3256415" cy="1761111"/>
      </dsp:txXfrm>
    </dsp:sp>
    <dsp:sp modelId="{D2DD42F0-4BFB-4993-B14B-C7108996C864}">
      <dsp:nvSpPr>
        <dsp:cNvPr id="0" name=""/>
        <dsp:cNvSpPr/>
      </dsp:nvSpPr>
      <dsp:spPr>
        <a:xfrm>
          <a:off x="5245819" y="2750737"/>
          <a:ext cx="2610793" cy="234332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TW" altLang="en-US" sz="2400" b="1" u="sng"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高中職、五專教師</a:t>
          </a:r>
          <a:r>
            <a:rPr lang="zh-TW" altLang="en-US" sz="2400" b="1" kern="1200" dirty="0" smtClean="0">
              <a:solidFill>
                <a:srgbClr val="000099"/>
              </a:solidFill>
              <a:latin typeface="標楷體" pitchFamily="65" charset="-120"/>
              <a:ea typeface="標楷體" pitchFamily="65" charset="-120"/>
            </a:rPr>
            <a:t>據以掌握</a:t>
          </a:r>
          <a:r>
            <a:rPr lang="zh-TW" altLang="en-US" sz="2400" b="1" u="sng"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學生學習起點行為</a:t>
          </a:r>
          <a:r>
            <a:rPr lang="zh-TW" altLang="en-US" sz="2400" b="1" kern="1200" dirty="0" smtClean="0">
              <a:solidFill>
                <a:srgbClr val="000099"/>
              </a:solidFill>
              <a:latin typeface="標楷體" pitchFamily="65" charset="-120"/>
              <a:ea typeface="標楷體" pitchFamily="65" charset="-120"/>
            </a:rPr>
            <a:t>，進行</a:t>
          </a:r>
          <a:r>
            <a:rPr lang="zh-TW" altLang="en-US" sz="2400" b="1" u="sng"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差異化教學</a:t>
          </a:r>
          <a:r>
            <a:rPr lang="zh-TW" altLang="en-US" sz="2400" b="1" kern="1200" dirty="0" smtClean="0">
              <a:solidFill>
                <a:srgbClr val="000099"/>
              </a:solidFill>
              <a:latin typeface="標楷體" pitchFamily="65" charset="-120"/>
              <a:ea typeface="標楷體" pitchFamily="65" charset="-120"/>
            </a:rPr>
            <a:t>與</a:t>
          </a:r>
          <a:r>
            <a:rPr lang="zh-TW" altLang="en-US" sz="2400" b="1" u="sng"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補救教學</a:t>
          </a:r>
          <a:r>
            <a:rPr lang="zh-TW" altLang="en-US" sz="2400" b="1" kern="1200" dirty="0" smtClean="0">
              <a:solidFill>
                <a:srgbClr val="000099"/>
              </a:solidFill>
              <a:latin typeface="標楷體" pitchFamily="65" charset="-120"/>
              <a:ea typeface="標楷體" pitchFamily="65" charset="-120"/>
            </a:rPr>
            <a:t>之規劃參考。</a:t>
          </a:r>
          <a:endParaRPr lang="zh-TW" altLang="en-US" sz="2400" b="1" kern="1200" dirty="0">
            <a:solidFill>
              <a:srgbClr val="000099"/>
            </a:solidFill>
            <a:latin typeface="標楷體" pitchFamily="65" charset="-120"/>
            <a:ea typeface="標楷體" pitchFamily="65" charset="-120"/>
          </a:endParaRPr>
        </a:p>
      </dsp:txBody>
      <dsp:txXfrm>
        <a:off x="5245819" y="2750737"/>
        <a:ext cx="2610793" cy="234332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48A82E-AB00-4DFB-8002-DA6488437830}">
      <dsp:nvSpPr>
        <dsp:cNvPr id="0" name=""/>
        <dsp:cNvSpPr/>
      </dsp:nvSpPr>
      <dsp:spPr>
        <a:xfrm>
          <a:off x="-5409750" y="-828372"/>
          <a:ext cx="6441470" cy="6441470"/>
        </a:xfrm>
        <a:prstGeom prst="blockArc">
          <a:avLst>
            <a:gd name="adj1" fmla="val 18900000"/>
            <a:gd name="adj2" fmla="val 2700000"/>
            <a:gd name="adj3" fmla="val 335"/>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7C32EE2-572F-4BE5-8A0C-937DB636B144}">
      <dsp:nvSpPr>
        <dsp:cNvPr id="0" name=""/>
        <dsp:cNvSpPr/>
      </dsp:nvSpPr>
      <dsp:spPr>
        <a:xfrm>
          <a:off x="451137" y="298949"/>
          <a:ext cx="6837452" cy="59828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4886"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smtClean="0">
              <a:latin typeface="微軟正黑體" pitchFamily="34" charset="-120"/>
              <a:ea typeface="微軟正黑體" pitchFamily="34" charset="-120"/>
            </a:rPr>
            <a:t>原就讀學區未設置適性群別或產業特殊類科</a:t>
          </a:r>
          <a:endParaRPr lang="zh-TW" altLang="en-US" sz="2300" b="1" kern="1200" dirty="0">
            <a:latin typeface="微軟正黑體" pitchFamily="34" charset="-120"/>
            <a:ea typeface="微軟正黑體" pitchFamily="34" charset="-120"/>
          </a:endParaRPr>
        </a:p>
      </dsp:txBody>
      <dsp:txXfrm>
        <a:off x="451137" y="298949"/>
        <a:ext cx="6837452" cy="598282"/>
      </dsp:txXfrm>
    </dsp:sp>
    <dsp:sp modelId="{F86C117C-AAE0-48D2-843F-93FA4FFFAFCD}">
      <dsp:nvSpPr>
        <dsp:cNvPr id="0" name=""/>
        <dsp:cNvSpPr/>
      </dsp:nvSpPr>
      <dsp:spPr>
        <a:xfrm>
          <a:off x="72006" y="229346"/>
          <a:ext cx="747852" cy="747852"/>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9EB7000-EEF1-41C1-A9AF-46DE3ABA9938}">
      <dsp:nvSpPr>
        <dsp:cNvPr id="0" name=""/>
        <dsp:cNvSpPr/>
      </dsp:nvSpPr>
      <dsp:spPr>
        <a:xfrm>
          <a:off x="879848" y="1196085"/>
          <a:ext cx="6408741" cy="59828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4886"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smtClean="0">
              <a:latin typeface="微軟正黑體" pitchFamily="34" charset="-120"/>
              <a:ea typeface="微軟正黑體" pitchFamily="34" charset="-120"/>
            </a:rPr>
            <a:t>因搬家遷徙至本區居住者</a:t>
          </a:r>
          <a:endParaRPr lang="zh-TW" altLang="en-US" sz="2300" b="1" kern="1200" dirty="0">
            <a:latin typeface="微軟正黑體" pitchFamily="34" charset="-120"/>
            <a:ea typeface="微軟正黑體" pitchFamily="34" charset="-120"/>
          </a:endParaRPr>
        </a:p>
      </dsp:txBody>
      <dsp:txXfrm>
        <a:off x="879848" y="1196085"/>
        <a:ext cx="6408741" cy="598282"/>
      </dsp:txXfrm>
    </dsp:sp>
    <dsp:sp modelId="{205BFE64-89B3-4879-8DA6-087207728515}">
      <dsp:nvSpPr>
        <dsp:cNvPr id="0" name=""/>
        <dsp:cNvSpPr/>
      </dsp:nvSpPr>
      <dsp:spPr>
        <a:xfrm>
          <a:off x="505922" y="1121300"/>
          <a:ext cx="747852" cy="747852"/>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4FF4302-3C06-4B82-AB1B-4AE28D155572}">
      <dsp:nvSpPr>
        <dsp:cNvPr id="0" name=""/>
        <dsp:cNvSpPr/>
      </dsp:nvSpPr>
      <dsp:spPr>
        <a:xfrm>
          <a:off x="1011428" y="2093221"/>
          <a:ext cx="6277161" cy="59828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4886"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smtClean="0">
              <a:latin typeface="微軟正黑體" pitchFamily="34" charset="-120"/>
              <a:ea typeface="微軟正黑體" pitchFamily="34" charset="-120"/>
            </a:rPr>
            <a:t>跨區學生申請返回本區戶籍所在地就讀</a:t>
          </a:r>
          <a:endParaRPr lang="zh-TW" altLang="en-US" sz="2300" b="1" kern="1200" dirty="0">
            <a:latin typeface="微軟正黑體" pitchFamily="34" charset="-120"/>
            <a:ea typeface="微軟正黑體" pitchFamily="34" charset="-120"/>
          </a:endParaRPr>
        </a:p>
      </dsp:txBody>
      <dsp:txXfrm>
        <a:off x="1011428" y="2093221"/>
        <a:ext cx="6277161" cy="598282"/>
      </dsp:txXfrm>
    </dsp:sp>
    <dsp:sp modelId="{5B008F7F-FB57-4E27-91DE-4C6153DD672E}">
      <dsp:nvSpPr>
        <dsp:cNvPr id="0" name=""/>
        <dsp:cNvSpPr/>
      </dsp:nvSpPr>
      <dsp:spPr>
        <a:xfrm>
          <a:off x="637502" y="2018436"/>
          <a:ext cx="747852" cy="74785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DB21CEF-4B40-4F7A-80A9-601EA1ECCBB0}">
      <dsp:nvSpPr>
        <dsp:cNvPr id="0" name=""/>
        <dsp:cNvSpPr/>
      </dsp:nvSpPr>
      <dsp:spPr>
        <a:xfrm>
          <a:off x="879848" y="2990357"/>
          <a:ext cx="6408741" cy="59828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4886"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smtClean="0">
              <a:latin typeface="微軟正黑體" pitchFamily="34" charset="-120"/>
              <a:ea typeface="微軟正黑體" pitchFamily="34" charset="-120"/>
            </a:rPr>
            <a:t>台商子女學校或海外返國就讀</a:t>
          </a:r>
          <a:endParaRPr lang="zh-TW" altLang="en-US" sz="2300" b="1" kern="1200" dirty="0">
            <a:latin typeface="微軟正黑體" pitchFamily="34" charset="-120"/>
            <a:ea typeface="微軟正黑體" pitchFamily="34" charset="-120"/>
          </a:endParaRPr>
        </a:p>
      </dsp:txBody>
      <dsp:txXfrm>
        <a:off x="879848" y="2990357"/>
        <a:ext cx="6408741" cy="598282"/>
      </dsp:txXfrm>
    </dsp:sp>
    <dsp:sp modelId="{5A4A8DDD-51A4-4AFB-8689-F8BDCA08A075}">
      <dsp:nvSpPr>
        <dsp:cNvPr id="0" name=""/>
        <dsp:cNvSpPr/>
      </dsp:nvSpPr>
      <dsp:spPr>
        <a:xfrm>
          <a:off x="505922" y="2915572"/>
          <a:ext cx="747852" cy="747852"/>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82CD61E-7CD0-4883-BE6D-7B88BD103B18}">
      <dsp:nvSpPr>
        <dsp:cNvPr id="0" name=""/>
        <dsp:cNvSpPr/>
      </dsp:nvSpPr>
      <dsp:spPr>
        <a:xfrm>
          <a:off x="451137" y="3887493"/>
          <a:ext cx="6837452" cy="59828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4886"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smtClean="0">
              <a:latin typeface="微軟正黑體" pitchFamily="34" charset="-120"/>
              <a:ea typeface="微軟正黑體" pitchFamily="34" charset="-120"/>
            </a:rPr>
            <a:t>其他特殊原因</a:t>
          </a:r>
          <a:endParaRPr lang="zh-TW" altLang="en-US" sz="2300" b="1" kern="1200" dirty="0">
            <a:latin typeface="微軟正黑體" pitchFamily="34" charset="-120"/>
            <a:ea typeface="微軟正黑體" pitchFamily="34" charset="-120"/>
          </a:endParaRPr>
        </a:p>
      </dsp:txBody>
      <dsp:txXfrm>
        <a:off x="451137" y="3887493"/>
        <a:ext cx="6837452" cy="598282"/>
      </dsp:txXfrm>
    </dsp:sp>
    <dsp:sp modelId="{E2F369BC-B8E5-43AC-98C5-00BD2BCA4FFB}">
      <dsp:nvSpPr>
        <dsp:cNvPr id="0" name=""/>
        <dsp:cNvSpPr/>
      </dsp:nvSpPr>
      <dsp:spPr>
        <a:xfrm>
          <a:off x="77211" y="3812708"/>
          <a:ext cx="747852" cy="747852"/>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0F0CF2-F7C9-4715-A649-B5EBA4586B74}">
      <dsp:nvSpPr>
        <dsp:cNvPr id="0" name=""/>
        <dsp:cNvSpPr/>
      </dsp:nvSpPr>
      <dsp:spPr>
        <a:xfrm>
          <a:off x="0" y="43407"/>
          <a:ext cx="4248472" cy="77057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75000"/>
            </a:lnSpc>
            <a:spcBef>
              <a:spcPct val="0"/>
            </a:spcBef>
            <a:spcAft>
              <a:spcPts val="0"/>
            </a:spcAft>
          </a:pPr>
          <a:r>
            <a:rPr lang="zh-TW" altLang="en-US" sz="2000" b="1" kern="1200" dirty="0" smtClean="0">
              <a:latin typeface="微軟正黑體" pitchFamily="34" charset="-120"/>
              <a:ea typeface="微軟正黑體" pitchFamily="34" charset="-120"/>
            </a:rPr>
            <a:t>一、進入</a:t>
          </a:r>
          <a:r>
            <a:rPr lang="zh-TW" altLang="en-US" sz="2000" b="1" kern="1200" dirty="0" smtClean="0">
              <a:solidFill>
                <a:srgbClr val="FFFF00"/>
              </a:solidFill>
              <a:latin typeface="微軟正黑體" pitchFamily="34" charset="-120"/>
              <a:ea typeface="微軟正黑體" pitchFamily="34" charset="-120"/>
            </a:rPr>
            <a:t>免試入學</a:t>
          </a:r>
          <a:r>
            <a:rPr lang="zh-TW" sz="2000" b="1" kern="1200" dirty="0" smtClean="0">
              <a:solidFill>
                <a:srgbClr val="FFFF00"/>
              </a:solidFill>
              <a:latin typeface="微軟正黑體" pitchFamily="34" charset="-120"/>
              <a:ea typeface="微軟正黑體" pitchFamily="34" charset="-120"/>
            </a:rPr>
            <a:t>資訊平台</a:t>
          </a:r>
          <a:endParaRPr lang="zh-TW" altLang="en-US" sz="2000" b="1" kern="1200" dirty="0">
            <a:solidFill>
              <a:srgbClr val="FFFF00"/>
            </a:solidFill>
            <a:latin typeface="微軟正黑體" pitchFamily="34" charset="-120"/>
            <a:ea typeface="微軟正黑體" pitchFamily="34" charset="-120"/>
          </a:endParaRPr>
        </a:p>
      </dsp:txBody>
      <dsp:txXfrm>
        <a:off x="0" y="43407"/>
        <a:ext cx="4248472" cy="770572"/>
      </dsp:txXfrm>
    </dsp:sp>
    <dsp:sp modelId="{94372483-7177-43C0-BF99-82560AE20F47}">
      <dsp:nvSpPr>
        <dsp:cNvPr id="0" name=""/>
        <dsp:cNvSpPr/>
      </dsp:nvSpPr>
      <dsp:spPr>
        <a:xfrm rot="5400000">
          <a:off x="1979753" y="833244"/>
          <a:ext cx="288964" cy="346757"/>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75000"/>
            </a:lnSpc>
            <a:spcBef>
              <a:spcPct val="0"/>
            </a:spcBef>
            <a:spcAft>
              <a:spcPts val="0"/>
            </a:spcAft>
          </a:pPr>
          <a:endParaRPr lang="zh-TW" altLang="en-US" sz="2000" b="1" kern="1200">
            <a:latin typeface="微軟正黑體" pitchFamily="34" charset="-120"/>
            <a:ea typeface="微軟正黑體" pitchFamily="34" charset="-120"/>
          </a:endParaRPr>
        </a:p>
      </dsp:txBody>
      <dsp:txXfrm rot="5400000">
        <a:off x="1979753" y="833244"/>
        <a:ext cx="288964" cy="346757"/>
      </dsp:txXfrm>
    </dsp:sp>
    <dsp:sp modelId="{7EE6A867-2857-4402-AB47-BA0B105F9C2E}">
      <dsp:nvSpPr>
        <dsp:cNvPr id="0" name=""/>
        <dsp:cNvSpPr/>
      </dsp:nvSpPr>
      <dsp:spPr>
        <a:xfrm>
          <a:off x="0" y="1199266"/>
          <a:ext cx="4248472" cy="770572"/>
        </a:xfrm>
        <a:prstGeom prst="roundRect">
          <a:avLst>
            <a:gd name="adj" fmla="val 10000"/>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75000"/>
            </a:lnSpc>
            <a:spcBef>
              <a:spcPct val="0"/>
            </a:spcBef>
            <a:spcAft>
              <a:spcPts val="0"/>
            </a:spcAft>
          </a:pPr>
          <a:r>
            <a:rPr lang="zh-TW" altLang="en-US" sz="2000" b="1" kern="1200" dirty="0" smtClean="0">
              <a:latin typeface="微軟正黑體" pitchFamily="34" charset="-120"/>
              <a:ea typeface="微軟正黑體" pitchFamily="34" charset="-120"/>
            </a:rPr>
            <a:t>二、點選</a:t>
          </a:r>
          <a:r>
            <a:rPr lang="zh-TW" altLang="en-US" sz="2000" b="1" kern="1200" dirty="0" smtClean="0">
              <a:solidFill>
                <a:srgbClr val="FFFF00"/>
              </a:solidFill>
              <a:latin typeface="微軟正黑體" pitchFamily="34" charset="-120"/>
              <a:ea typeface="微軟正黑體" pitchFamily="34" charset="-120"/>
            </a:rPr>
            <a:t>變更就學區</a:t>
          </a:r>
          <a:endParaRPr lang="zh-TW" altLang="en-US" sz="2000" b="1" kern="1200" dirty="0">
            <a:solidFill>
              <a:srgbClr val="FFFF00"/>
            </a:solidFill>
            <a:latin typeface="微軟正黑體" pitchFamily="34" charset="-120"/>
            <a:ea typeface="微軟正黑體" pitchFamily="34" charset="-120"/>
          </a:endParaRPr>
        </a:p>
      </dsp:txBody>
      <dsp:txXfrm>
        <a:off x="0" y="1199266"/>
        <a:ext cx="4248472" cy="770572"/>
      </dsp:txXfrm>
    </dsp:sp>
    <dsp:sp modelId="{D494690B-D544-4BFA-B42B-D33B6B8D7F60}">
      <dsp:nvSpPr>
        <dsp:cNvPr id="0" name=""/>
        <dsp:cNvSpPr/>
      </dsp:nvSpPr>
      <dsp:spPr>
        <a:xfrm rot="5400000">
          <a:off x="1979753" y="1989103"/>
          <a:ext cx="288964" cy="346757"/>
        </a:xfrm>
        <a:prstGeom prst="rightArrow">
          <a:avLst>
            <a:gd name="adj1" fmla="val 60000"/>
            <a:gd name="adj2" fmla="val 50000"/>
          </a:avLst>
        </a:prstGeom>
        <a:solidFill>
          <a:schemeClr val="accent4">
            <a:hueOff val="-1488257"/>
            <a:satOff val="8966"/>
            <a:lumOff val="71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75000"/>
            </a:lnSpc>
            <a:spcBef>
              <a:spcPct val="0"/>
            </a:spcBef>
            <a:spcAft>
              <a:spcPts val="0"/>
            </a:spcAft>
          </a:pPr>
          <a:endParaRPr lang="zh-TW" altLang="en-US" sz="2000" b="1" kern="1200">
            <a:latin typeface="微軟正黑體" pitchFamily="34" charset="-120"/>
            <a:ea typeface="微軟正黑體" pitchFamily="34" charset="-120"/>
          </a:endParaRPr>
        </a:p>
      </dsp:txBody>
      <dsp:txXfrm rot="5400000">
        <a:off x="1979753" y="1989103"/>
        <a:ext cx="288964" cy="346757"/>
      </dsp:txXfrm>
    </dsp:sp>
    <dsp:sp modelId="{B034C1C6-7DF2-463C-9B68-FD62C95B7EE7}">
      <dsp:nvSpPr>
        <dsp:cNvPr id="0" name=""/>
        <dsp:cNvSpPr/>
      </dsp:nvSpPr>
      <dsp:spPr>
        <a:xfrm>
          <a:off x="0" y="2355125"/>
          <a:ext cx="4248472" cy="770572"/>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39750" lvl="0" indent="-539750" algn="l" defTabSz="889000">
            <a:lnSpc>
              <a:spcPct val="75000"/>
            </a:lnSpc>
            <a:spcBef>
              <a:spcPct val="0"/>
            </a:spcBef>
            <a:spcAft>
              <a:spcPts val="0"/>
            </a:spcAft>
          </a:pPr>
          <a:r>
            <a:rPr lang="zh-TW" altLang="en-US" sz="2000" b="1" kern="1200" dirty="0" smtClean="0">
              <a:latin typeface="微軟正黑體" pitchFamily="34" charset="-120"/>
              <a:ea typeface="微軟正黑體" pitchFamily="34" charset="-120"/>
            </a:rPr>
            <a:t>三、</a:t>
          </a:r>
          <a:r>
            <a:rPr lang="zh-TW" sz="2000" b="1" kern="1200" dirty="0" smtClean="0">
              <a:latin typeface="微軟正黑體" pitchFamily="34" charset="-120"/>
              <a:ea typeface="微軟正黑體" pitchFamily="34" charset="-120"/>
            </a:rPr>
            <a:t>閱讀個人資料授權宣告，並勾選</a:t>
          </a:r>
          <a:r>
            <a:rPr lang="zh-TW" sz="2000" b="1" u="wavy" kern="1200" dirty="0" smtClean="0">
              <a:solidFill>
                <a:srgbClr val="FFFF00"/>
              </a:solidFill>
              <a:latin typeface="微軟正黑體" pitchFamily="34" charset="-120"/>
              <a:ea typeface="微軟正黑體" pitchFamily="34" charset="-120"/>
            </a:rPr>
            <a:t>我已閱讀，並同意授權</a:t>
          </a:r>
          <a:r>
            <a:rPr lang="zh-TW" sz="2000" b="1" kern="1200" dirty="0" smtClean="0">
              <a:latin typeface="微軟正黑體" pitchFamily="34" charset="-120"/>
              <a:ea typeface="微軟正黑體" pitchFamily="34" charset="-120"/>
            </a:rPr>
            <a:t>選項</a:t>
          </a:r>
          <a:endParaRPr lang="zh-TW" altLang="en-US" sz="2000" b="1" kern="1200" dirty="0">
            <a:latin typeface="微軟正黑體" pitchFamily="34" charset="-120"/>
            <a:ea typeface="微軟正黑體" pitchFamily="34" charset="-120"/>
          </a:endParaRPr>
        </a:p>
      </dsp:txBody>
      <dsp:txXfrm>
        <a:off x="0" y="2355125"/>
        <a:ext cx="4248472" cy="770572"/>
      </dsp:txXfrm>
    </dsp:sp>
    <dsp:sp modelId="{D9FDFAA5-4B68-4C47-A5E4-0FB5CC5F22EC}">
      <dsp:nvSpPr>
        <dsp:cNvPr id="0" name=""/>
        <dsp:cNvSpPr/>
      </dsp:nvSpPr>
      <dsp:spPr>
        <a:xfrm rot="5400000">
          <a:off x="1979753" y="3144962"/>
          <a:ext cx="288964" cy="346757"/>
        </a:xfrm>
        <a:prstGeom prst="rightArrow">
          <a:avLst>
            <a:gd name="adj1" fmla="val 60000"/>
            <a:gd name="adj2" fmla="val 50000"/>
          </a:avLst>
        </a:prstGeom>
        <a:solidFill>
          <a:schemeClr val="accent4">
            <a:hueOff val="-2976513"/>
            <a:satOff val="17933"/>
            <a:lumOff val="143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75000"/>
            </a:lnSpc>
            <a:spcBef>
              <a:spcPct val="0"/>
            </a:spcBef>
            <a:spcAft>
              <a:spcPts val="0"/>
            </a:spcAft>
          </a:pPr>
          <a:endParaRPr lang="zh-TW" altLang="en-US" sz="2000" b="1" kern="1200">
            <a:latin typeface="微軟正黑體" pitchFamily="34" charset="-120"/>
            <a:ea typeface="微軟正黑體" pitchFamily="34" charset="-120"/>
          </a:endParaRPr>
        </a:p>
      </dsp:txBody>
      <dsp:txXfrm rot="5400000">
        <a:off x="1979753" y="3144962"/>
        <a:ext cx="288964" cy="346757"/>
      </dsp:txXfrm>
    </dsp:sp>
    <dsp:sp modelId="{3743BC11-AFF0-4A3A-B18F-05E12EE3678B}">
      <dsp:nvSpPr>
        <dsp:cNvPr id="0" name=""/>
        <dsp:cNvSpPr/>
      </dsp:nvSpPr>
      <dsp:spPr>
        <a:xfrm>
          <a:off x="0" y="3510984"/>
          <a:ext cx="4248472" cy="770572"/>
        </a:xfrm>
        <a:prstGeom prst="roundRect">
          <a:avLst>
            <a:gd name="adj" fmla="val 10000"/>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452438" lvl="0" indent="-452438" algn="l" defTabSz="889000">
            <a:lnSpc>
              <a:spcPct val="90000"/>
            </a:lnSpc>
            <a:spcBef>
              <a:spcPct val="0"/>
            </a:spcBef>
            <a:spcAft>
              <a:spcPct val="35000"/>
            </a:spcAft>
          </a:pPr>
          <a:r>
            <a:rPr lang="zh-TW" altLang="en-US" sz="2000" b="1" kern="1200" dirty="0" smtClean="0">
              <a:latin typeface="微軟正黑體" pitchFamily="34" charset="-120"/>
              <a:ea typeface="微軟正黑體" pitchFamily="34" charset="-120"/>
            </a:rPr>
            <a:t>四、</a:t>
          </a:r>
          <a:r>
            <a:rPr lang="zh-TW" sz="2000" b="1" kern="1200" dirty="0" smtClean="0">
              <a:latin typeface="微軟正黑體" pitchFamily="34" charset="-120"/>
              <a:ea typeface="微軟正黑體" pitchFamily="34" charset="-120"/>
            </a:rPr>
            <a:t>輸入</a:t>
          </a:r>
          <a:r>
            <a:rPr lang="zh-TW" sz="2000" b="1" kern="1200" dirty="0" smtClean="0">
              <a:solidFill>
                <a:srgbClr val="FFFF00"/>
              </a:solidFill>
              <a:latin typeface="微軟正黑體" pitchFamily="34" charset="-120"/>
              <a:ea typeface="微軟正黑體" pitchFamily="34" charset="-120"/>
            </a:rPr>
            <a:t>帳號</a:t>
          </a:r>
          <a:r>
            <a:rPr lang="en-US" sz="1600" b="1" kern="1200" dirty="0" smtClean="0">
              <a:solidFill>
                <a:srgbClr val="FFFF00"/>
              </a:solidFill>
              <a:latin typeface="微軟正黑體" pitchFamily="34" charset="-120"/>
              <a:ea typeface="微軟正黑體" pitchFamily="34" charset="-120"/>
            </a:rPr>
            <a:t>(</a:t>
          </a:r>
          <a:r>
            <a:rPr lang="zh-TW" sz="1600" b="1" kern="1200" dirty="0" smtClean="0">
              <a:solidFill>
                <a:srgbClr val="FFFF00"/>
              </a:solidFill>
              <a:latin typeface="微軟正黑體" pitchFamily="34" charset="-120"/>
              <a:ea typeface="微軟正黑體" pitchFamily="34" charset="-120"/>
            </a:rPr>
            <a:t>國中教育會考准考證號碼</a:t>
          </a:r>
          <a:r>
            <a:rPr lang="en-US" sz="1600" b="1" kern="1200" dirty="0" smtClean="0">
              <a:solidFill>
                <a:srgbClr val="FFFF00"/>
              </a:solidFill>
              <a:latin typeface="微軟正黑體" pitchFamily="34" charset="-120"/>
              <a:ea typeface="微軟正黑體" pitchFamily="34" charset="-120"/>
            </a:rPr>
            <a:t>)</a:t>
          </a:r>
          <a:r>
            <a:rPr lang="zh-TW" sz="2000" b="1" kern="1200" dirty="0" smtClean="0">
              <a:latin typeface="微軟正黑體" pitchFamily="34" charset="-120"/>
              <a:ea typeface="微軟正黑體" pitchFamily="34" charset="-120"/>
            </a:rPr>
            <a:t>及</a:t>
          </a:r>
          <a:r>
            <a:rPr lang="zh-TW" sz="2000" b="1" kern="1200" dirty="0" smtClean="0">
              <a:solidFill>
                <a:srgbClr val="FFFF00"/>
              </a:solidFill>
              <a:latin typeface="微軟正黑體" pitchFamily="34" charset="-120"/>
              <a:ea typeface="微軟正黑體" pitchFamily="34" charset="-120"/>
            </a:rPr>
            <a:t>密碼</a:t>
          </a:r>
          <a:r>
            <a:rPr lang="en-US" sz="1600" b="1" kern="1200" dirty="0" smtClean="0">
              <a:solidFill>
                <a:srgbClr val="FFFF00"/>
              </a:solidFill>
              <a:latin typeface="微軟正黑體" pitchFamily="34" charset="-120"/>
              <a:ea typeface="微軟正黑體" pitchFamily="34" charset="-120"/>
            </a:rPr>
            <a:t>(</a:t>
          </a:r>
          <a:r>
            <a:rPr lang="zh-TW" sz="1600" b="1" kern="1200" dirty="0" smtClean="0">
              <a:solidFill>
                <a:srgbClr val="FFFF00"/>
              </a:solidFill>
              <a:latin typeface="微軟正黑體" pitchFamily="34" charset="-120"/>
              <a:ea typeface="微軟正黑體" pitchFamily="34" charset="-120"/>
            </a:rPr>
            <a:t>預設為出生年月日共</a:t>
          </a:r>
          <a:r>
            <a:rPr lang="en-US" sz="1600" b="1" kern="1200" dirty="0" smtClean="0">
              <a:solidFill>
                <a:srgbClr val="FFFF00"/>
              </a:solidFill>
              <a:latin typeface="微軟正黑體" pitchFamily="34" charset="-120"/>
              <a:ea typeface="微軟正黑體" pitchFamily="34" charset="-120"/>
            </a:rPr>
            <a:t>6</a:t>
          </a:r>
          <a:r>
            <a:rPr lang="zh-TW" sz="1600" b="1" kern="1200" dirty="0" smtClean="0">
              <a:solidFill>
                <a:srgbClr val="FFFF00"/>
              </a:solidFill>
              <a:latin typeface="微軟正黑體" pitchFamily="34" charset="-120"/>
              <a:ea typeface="微軟正黑體" pitchFamily="34" charset="-120"/>
            </a:rPr>
            <a:t>碼</a:t>
          </a:r>
          <a:r>
            <a:rPr lang="en-US" sz="1600" b="1" kern="1200" dirty="0" smtClean="0">
              <a:solidFill>
                <a:srgbClr val="FFFF00"/>
              </a:solidFill>
              <a:latin typeface="微軟正黑體" pitchFamily="34" charset="-120"/>
              <a:ea typeface="微軟正黑體" pitchFamily="34" charset="-120"/>
            </a:rPr>
            <a:t>)</a:t>
          </a:r>
          <a:r>
            <a:rPr lang="zh-TW" sz="2000" b="1" kern="1200" dirty="0" smtClean="0">
              <a:latin typeface="微軟正黑體" pitchFamily="34" charset="-120"/>
              <a:ea typeface="微軟正黑體" pitchFamily="34" charset="-120"/>
            </a:rPr>
            <a:t>登錄</a:t>
          </a:r>
          <a:endParaRPr lang="zh-TW" altLang="en-US" sz="2000" b="1" kern="1200" dirty="0">
            <a:latin typeface="微軟正黑體" pitchFamily="34" charset="-120"/>
            <a:ea typeface="微軟正黑體" pitchFamily="34" charset="-120"/>
          </a:endParaRPr>
        </a:p>
      </dsp:txBody>
      <dsp:txXfrm>
        <a:off x="0" y="3510984"/>
        <a:ext cx="4248472" cy="770572"/>
      </dsp:txXfrm>
    </dsp:sp>
    <dsp:sp modelId="{E6CA3294-8BF0-4D27-97C1-991E18460532}">
      <dsp:nvSpPr>
        <dsp:cNvPr id="0" name=""/>
        <dsp:cNvSpPr/>
      </dsp:nvSpPr>
      <dsp:spPr>
        <a:xfrm rot="5400000">
          <a:off x="1994795" y="4280765"/>
          <a:ext cx="258880" cy="346757"/>
        </a:xfrm>
        <a:prstGeom prst="rightArrow">
          <a:avLst>
            <a:gd name="adj1" fmla="val 60000"/>
            <a:gd name="adj2" fmla="val 50000"/>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b="1" kern="1200">
            <a:latin typeface="微軟正黑體" pitchFamily="34" charset="-120"/>
            <a:ea typeface="微軟正黑體" pitchFamily="34" charset="-120"/>
          </a:endParaRPr>
        </a:p>
      </dsp:txBody>
      <dsp:txXfrm rot="5400000">
        <a:off x="1994795" y="4280765"/>
        <a:ext cx="258880" cy="346757"/>
      </dsp:txXfrm>
    </dsp:sp>
    <dsp:sp modelId="{2868515F-6C95-4847-AB09-092DAFFCC335}">
      <dsp:nvSpPr>
        <dsp:cNvPr id="0" name=""/>
        <dsp:cNvSpPr/>
      </dsp:nvSpPr>
      <dsp:spPr>
        <a:xfrm>
          <a:off x="0" y="4626731"/>
          <a:ext cx="4248472" cy="770572"/>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39750" lvl="0" indent="-539750" algn="l" defTabSz="889000">
            <a:lnSpc>
              <a:spcPct val="90000"/>
            </a:lnSpc>
            <a:spcBef>
              <a:spcPct val="0"/>
            </a:spcBef>
            <a:spcAft>
              <a:spcPct val="35000"/>
            </a:spcAft>
          </a:pPr>
          <a:r>
            <a:rPr lang="zh-TW" altLang="en-US" sz="2000" b="1" kern="1200" dirty="0" smtClean="0">
              <a:latin typeface="微軟正黑體" pitchFamily="34" charset="-120"/>
              <a:ea typeface="微軟正黑體" pitchFamily="34" charset="-120"/>
            </a:rPr>
            <a:t>五、</a:t>
          </a:r>
          <a:r>
            <a:rPr lang="zh-TW" sz="2000" b="1" kern="1200" dirty="0" smtClean="0">
              <a:latin typeface="微軟正黑體" pitchFamily="34" charset="-120"/>
              <a:ea typeface="微軟正黑體" pitchFamily="34" charset="-120"/>
            </a:rPr>
            <a:t>未參加國中會考者</a:t>
          </a:r>
          <a:r>
            <a:rPr lang="zh-TW" altLang="en-US" sz="2000" b="1" kern="1200" dirty="0" smtClean="0">
              <a:latin typeface="微軟正黑體" pitchFamily="34" charset="-120"/>
              <a:ea typeface="微軟正黑體" pitchFamily="34" charset="-120"/>
            </a:rPr>
            <a:t>請以</a:t>
          </a:r>
          <a:r>
            <a:rPr lang="zh-TW" sz="2000" b="1" kern="1200" dirty="0" smtClean="0">
              <a:solidFill>
                <a:srgbClr val="FFFF00"/>
              </a:solidFill>
              <a:latin typeface="微軟正黑體" pitchFamily="34" charset="-120"/>
              <a:ea typeface="微軟正黑體" pitchFamily="34" charset="-120"/>
            </a:rPr>
            <a:t>身分證</a:t>
          </a:r>
          <a:r>
            <a:rPr lang="zh-TW" altLang="en-US" sz="2000" b="1" kern="1200" dirty="0" smtClean="0">
              <a:solidFill>
                <a:srgbClr val="FFFF00"/>
              </a:solidFill>
              <a:latin typeface="微軟正黑體" pitchFamily="34" charset="-120"/>
              <a:ea typeface="微軟正黑體" pitchFamily="34" charset="-120"/>
            </a:rPr>
            <a:t>統一編號</a:t>
          </a:r>
          <a:r>
            <a:rPr lang="zh-TW" sz="2000" b="1" kern="1200" dirty="0" smtClean="0">
              <a:latin typeface="微軟正黑體" pitchFamily="34" charset="-120"/>
              <a:ea typeface="微軟正黑體" pitchFamily="34" charset="-120"/>
            </a:rPr>
            <a:t>進行</a:t>
          </a:r>
          <a:r>
            <a:rPr lang="zh-TW" sz="2000" b="1" kern="1200" dirty="0" smtClean="0">
              <a:solidFill>
                <a:srgbClr val="FFFF00"/>
              </a:solidFill>
              <a:latin typeface="微軟正黑體" pitchFamily="34" charset="-120"/>
              <a:ea typeface="微軟正黑體" pitchFamily="34" charset="-120"/>
            </a:rPr>
            <a:t>註冊</a:t>
          </a:r>
          <a:endParaRPr lang="zh-TW" altLang="en-US" sz="2000" b="1" kern="1200" dirty="0">
            <a:solidFill>
              <a:srgbClr val="FFFF00"/>
            </a:solidFill>
            <a:latin typeface="微軟正黑體" pitchFamily="34" charset="-120"/>
            <a:ea typeface="微軟正黑體" pitchFamily="34" charset="-120"/>
          </a:endParaRPr>
        </a:p>
      </dsp:txBody>
      <dsp:txXfrm>
        <a:off x="0" y="4626731"/>
        <a:ext cx="4248472" cy="77057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0F0CF2-F7C9-4715-A649-B5EBA4586B74}">
      <dsp:nvSpPr>
        <dsp:cNvPr id="0" name=""/>
        <dsp:cNvSpPr/>
      </dsp:nvSpPr>
      <dsp:spPr>
        <a:xfrm>
          <a:off x="0" y="43407"/>
          <a:ext cx="4248472" cy="77057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75000"/>
            </a:lnSpc>
            <a:spcBef>
              <a:spcPct val="0"/>
            </a:spcBef>
            <a:spcAft>
              <a:spcPts val="0"/>
            </a:spcAft>
          </a:pPr>
          <a:r>
            <a:rPr lang="zh-TW" altLang="en-US" sz="2000" b="1" kern="1200" dirty="0" smtClean="0">
              <a:latin typeface="微軟正黑體" pitchFamily="34" charset="-120"/>
              <a:ea typeface="微軟正黑體" pitchFamily="34" charset="-120"/>
            </a:rPr>
            <a:t>六、</a:t>
          </a:r>
          <a:r>
            <a:rPr lang="zh-TW" sz="2000" b="1" kern="1200" dirty="0" smtClean="0">
              <a:latin typeface="微軟正黑體" pitchFamily="34" charset="-120"/>
              <a:ea typeface="微軟正黑體" pitchFamily="34" charset="-120"/>
            </a:rPr>
            <a:t>選取</a:t>
          </a:r>
          <a:r>
            <a:rPr lang="zh-TW" sz="2000" b="1" u="wavy" kern="1200" dirty="0" smtClean="0">
              <a:solidFill>
                <a:srgbClr val="FFFF00"/>
              </a:solidFill>
              <a:latin typeface="微軟正黑體" pitchFamily="34" charset="-120"/>
              <a:ea typeface="微軟正黑體" pitchFamily="34" charset="-120"/>
            </a:rPr>
            <a:t>欲參加之就學區</a:t>
          </a:r>
          <a:endParaRPr lang="zh-TW" altLang="en-US" sz="2000" b="1" kern="1200" dirty="0">
            <a:solidFill>
              <a:srgbClr val="FFFF00"/>
            </a:solidFill>
            <a:latin typeface="微軟正黑體" pitchFamily="34" charset="-120"/>
            <a:ea typeface="微軟正黑體" pitchFamily="34" charset="-120"/>
          </a:endParaRPr>
        </a:p>
      </dsp:txBody>
      <dsp:txXfrm>
        <a:off x="0" y="43407"/>
        <a:ext cx="4248472" cy="770572"/>
      </dsp:txXfrm>
    </dsp:sp>
    <dsp:sp modelId="{94372483-7177-43C0-BF99-82560AE20F47}">
      <dsp:nvSpPr>
        <dsp:cNvPr id="0" name=""/>
        <dsp:cNvSpPr/>
      </dsp:nvSpPr>
      <dsp:spPr>
        <a:xfrm rot="5400000">
          <a:off x="1979753" y="833244"/>
          <a:ext cx="288964" cy="346757"/>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75000"/>
            </a:lnSpc>
            <a:spcBef>
              <a:spcPct val="0"/>
            </a:spcBef>
            <a:spcAft>
              <a:spcPts val="0"/>
            </a:spcAft>
          </a:pPr>
          <a:endParaRPr lang="zh-TW" altLang="en-US" sz="2000" b="1" kern="1200">
            <a:latin typeface="微軟正黑體" pitchFamily="34" charset="-120"/>
            <a:ea typeface="微軟正黑體" pitchFamily="34" charset="-120"/>
          </a:endParaRPr>
        </a:p>
      </dsp:txBody>
      <dsp:txXfrm rot="5400000">
        <a:off x="1979753" y="833244"/>
        <a:ext cx="288964" cy="346757"/>
      </dsp:txXfrm>
    </dsp:sp>
    <dsp:sp modelId="{7EE6A867-2857-4402-AB47-BA0B105F9C2E}">
      <dsp:nvSpPr>
        <dsp:cNvPr id="0" name=""/>
        <dsp:cNvSpPr/>
      </dsp:nvSpPr>
      <dsp:spPr>
        <a:xfrm>
          <a:off x="0" y="1199266"/>
          <a:ext cx="4248472" cy="77057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75000"/>
            </a:lnSpc>
            <a:spcBef>
              <a:spcPct val="0"/>
            </a:spcBef>
            <a:spcAft>
              <a:spcPts val="0"/>
            </a:spcAft>
          </a:pPr>
          <a:r>
            <a:rPr lang="zh-TW" altLang="en-US" sz="2000" b="1" kern="1200" dirty="0" smtClean="0">
              <a:latin typeface="微軟正黑體" pitchFamily="34" charset="-120"/>
              <a:ea typeface="微軟正黑體" pitchFamily="34" charset="-120"/>
            </a:rPr>
            <a:t>七、</a:t>
          </a:r>
          <a:r>
            <a:rPr lang="zh-TW" sz="2000" b="1" kern="1200" dirty="0" smtClean="0">
              <a:latin typeface="微軟正黑體" pitchFamily="34" charset="-120"/>
              <a:ea typeface="微軟正黑體" pitchFamily="34" charset="-120"/>
            </a:rPr>
            <a:t>選取</a:t>
          </a:r>
          <a:r>
            <a:rPr lang="zh-TW" sz="2000" b="1" u="wavy" kern="1200" dirty="0" smtClean="0">
              <a:solidFill>
                <a:srgbClr val="FFFF00"/>
              </a:solidFill>
              <a:latin typeface="微軟正黑體" pitchFamily="34" charset="-120"/>
              <a:ea typeface="微軟正黑體" pitchFamily="34" charset="-120"/>
            </a:rPr>
            <a:t>申請原因</a:t>
          </a:r>
          <a:endParaRPr lang="zh-TW" altLang="en-US" sz="2000" b="1" kern="1200" dirty="0">
            <a:solidFill>
              <a:srgbClr val="FFFF00"/>
            </a:solidFill>
            <a:latin typeface="微軟正黑體" pitchFamily="34" charset="-120"/>
            <a:ea typeface="微軟正黑體" pitchFamily="34" charset="-120"/>
          </a:endParaRPr>
        </a:p>
      </dsp:txBody>
      <dsp:txXfrm>
        <a:off x="0" y="1199266"/>
        <a:ext cx="4248472" cy="770572"/>
      </dsp:txXfrm>
    </dsp:sp>
    <dsp:sp modelId="{D494690B-D544-4BFA-B42B-D33B6B8D7F60}">
      <dsp:nvSpPr>
        <dsp:cNvPr id="0" name=""/>
        <dsp:cNvSpPr/>
      </dsp:nvSpPr>
      <dsp:spPr>
        <a:xfrm rot="5400000">
          <a:off x="1979753" y="1989103"/>
          <a:ext cx="288964" cy="346757"/>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75000"/>
            </a:lnSpc>
            <a:spcBef>
              <a:spcPct val="0"/>
            </a:spcBef>
            <a:spcAft>
              <a:spcPts val="0"/>
            </a:spcAft>
          </a:pPr>
          <a:endParaRPr lang="zh-TW" altLang="en-US" sz="2000" b="1" kern="1200">
            <a:latin typeface="微軟正黑體" pitchFamily="34" charset="-120"/>
            <a:ea typeface="微軟正黑體" pitchFamily="34" charset="-120"/>
          </a:endParaRPr>
        </a:p>
      </dsp:txBody>
      <dsp:txXfrm rot="5400000">
        <a:off x="1979753" y="1989103"/>
        <a:ext cx="288964" cy="346757"/>
      </dsp:txXfrm>
    </dsp:sp>
    <dsp:sp modelId="{B034C1C6-7DF2-463C-9B68-FD62C95B7EE7}">
      <dsp:nvSpPr>
        <dsp:cNvPr id="0" name=""/>
        <dsp:cNvSpPr/>
      </dsp:nvSpPr>
      <dsp:spPr>
        <a:xfrm>
          <a:off x="0" y="2355125"/>
          <a:ext cx="4248472" cy="77057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75000"/>
            </a:lnSpc>
            <a:spcBef>
              <a:spcPct val="0"/>
            </a:spcBef>
            <a:spcAft>
              <a:spcPts val="0"/>
            </a:spcAft>
          </a:pPr>
          <a:r>
            <a:rPr lang="zh-TW" altLang="en-US" sz="2000" b="1" kern="1200" dirty="0" smtClean="0">
              <a:latin typeface="微軟正黑體" pitchFamily="34" charset="-120"/>
              <a:ea typeface="微軟正黑體" pitchFamily="34" charset="-120"/>
            </a:rPr>
            <a:t>八、</a:t>
          </a:r>
          <a:r>
            <a:rPr lang="zh-TW" sz="2000" b="1" kern="1200" dirty="0" smtClean="0">
              <a:latin typeface="微軟正黑體" pitchFamily="34" charset="-120"/>
              <a:ea typeface="微軟正黑體" pitchFamily="34" charset="-120"/>
            </a:rPr>
            <a:t>確認</a:t>
          </a:r>
          <a:r>
            <a:rPr lang="zh-TW" sz="2000" b="1" kern="1200" dirty="0" smtClean="0">
              <a:solidFill>
                <a:srgbClr val="FFFF00"/>
              </a:solidFill>
              <a:latin typeface="微軟正黑體" pitchFamily="34" charset="-120"/>
              <a:ea typeface="微軟正黑體" pitchFamily="34" charset="-120"/>
            </a:rPr>
            <a:t>儲存後列印申請書</a:t>
          </a:r>
          <a:endParaRPr lang="zh-TW" altLang="en-US" sz="2000" b="1" kern="1200" dirty="0">
            <a:solidFill>
              <a:srgbClr val="FFFF00"/>
            </a:solidFill>
            <a:latin typeface="微軟正黑體" pitchFamily="34" charset="-120"/>
            <a:ea typeface="微軟正黑體" pitchFamily="34" charset="-120"/>
          </a:endParaRPr>
        </a:p>
      </dsp:txBody>
      <dsp:txXfrm>
        <a:off x="0" y="2355125"/>
        <a:ext cx="4248472" cy="770572"/>
      </dsp:txXfrm>
    </dsp:sp>
    <dsp:sp modelId="{D9FDFAA5-4B68-4C47-A5E4-0FB5CC5F22EC}">
      <dsp:nvSpPr>
        <dsp:cNvPr id="0" name=""/>
        <dsp:cNvSpPr/>
      </dsp:nvSpPr>
      <dsp:spPr>
        <a:xfrm rot="5400000">
          <a:off x="1979753" y="3144962"/>
          <a:ext cx="288964" cy="346757"/>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75000"/>
            </a:lnSpc>
            <a:spcBef>
              <a:spcPct val="0"/>
            </a:spcBef>
            <a:spcAft>
              <a:spcPts val="0"/>
            </a:spcAft>
          </a:pPr>
          <a:endParaRPr lang="zh-TW" altLang="en-US" sz="2000" b="1" kern="1200">
            <a:latin typeface="微軟正黑體" pitchFamily="34" charset="-120"/>
            <a:ea typeface="微軟正黑體" pitchFamily="34" charset="-120"/>
          </a:endParaRPr>
        </a:p>
      </dsp:txBody>
      <dsp:txXfrm rot="5400000">
        <a:off x="1979753" y="3144962"/>
        <a:ext cx="288964" cy="346757"/>
      </dsp:txXfrm>
    </dsp:sp>
    <dsp:sp modelId="{3743BC11-AFF0-4A3A-B18F-05E12EE3678B}">
      <dsp:nvSpPr>
        <dsp:cNvPr id="0" name=""/>
        <dsp:cNvSpPr/>
      </dsp:nvSpPr>
      <dsp:spPr>
        <a:xfrm>
          <a:off x="0" y="3510984"/>
          <a:ext cx="4248472" cy="77057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39750" lvl="0" indent="-539750" algn="l" defTabSz="889000">
            <a:lnSpc>
              <a:spcPct val="90000"/>
            </a:lnSpc>
            <a:spcBef>
              <a:spcPct val="0"/>
            </a:spcBef>
            <a:spcAft>
              <a:spcPct val="35000"/>
            </a:spcAft>
          </a:pPr>
          <a:r>
            <a:rPr lang="zh-TW" altLang="en-US" sz="2000" b="1" kern="1200" dirty="0" smtClean="0">
              <a:latin typeface="微軟正黑體" pitchFamily="34" charset="-120"/>
              <a:ea typeface="微軟正黑體" pitchFamily="34" charset="-120"/>
            </a:rPr>
            <a:t>九、</a:t>
          </a:r>
          <a:r>
            <a:rPr lang="zh-TW" sz="2000" b="1" kern="1200" dirty="0" smtClean="0">
              <a:solidFill>
                <a:srgbClr val="FFFF00"/>
              </a:solidFill>
              <a:latin typeface="微軟正黑體" pitchFamily="34" charset="-120"/>
              <a:ea typeface="微軟正黑體" pitchFamily="34" charset="-120"/>
            </a:rPr>
            <a:t>申請人</a:t>
          </a:r>
          <a:r>
            <a:rPr lang="zh-TW" altLang="en-US" sz="2000" b="1" kern="1200" dirty="0" smtClean="0">
              <a:solidFill>
                <a:srgbClr val="FFFF00"/>
              </a:solidFill>
              <a:latin typeface="微軟正黑體" pitchFamily="34" charset="-120"/>
              <a:ea typeface="微軟正黑體" pitchFamily="34" charset="-120"/>
            </a:rPr>
            <a:t>、</a:t>
          </a:r>
          <a:r>
            <a:rPr lang="zh-TW" sz="2000" b="1" kern="1200" dirty="0" smtClean="0">
              <a:solidFill>
                <a:srgbClr val="FFFF00"/>
              </a:solidFill>
              <a:latin typeface="微軟正黑體" pitchFamily="34" charset="-120"/>
              <a:ea typeface="微軟正黑體" pitchFamily="34" charset="-120"/>
            </a:rPr>
            <a:t>學生父母</a:t>
          </a:r>
          <a:r>
            <a:rPr lang="en-US" sz="2000" b="1" kern="1200" dirty="0" smtClean="0">
              <a:solidFill>
                <a:srgbClr val="FFFF00"/>
              </a:solidFill>
              <a:latin typeface="微軟正黑體" pitchFamily="34" charset="-120"/>
              <a:ea typeface="微軟正黑體" pitchFamily="34" charset="-120"/>
            </a:rPr>
            <a:t>(</a:t>
          </a:r>
          <a:r>
            <a:rPr lang="zh-TW" sz="2000" b="1" kern="1200" dirty="0" smtClean="0">
              <a:solidFill>
                <a:srgbClr val="FFFF00"/>
              </a:solidFill>
              <a:latin typeface="微軟正黑體" pitchFamily="34" charset="-120"/>
              <a:ea typeface="微軟正黑體" pitchFamily="34" charset="-120"/>
            </a:rPr>
            <a:t>監護人</a:t>
          </a:r>
          <a:r>
            <a:rPr lang="en-US" sz="2000" b="1" kern="1200" dirty="0" smtClean="0">
              <a:solidFill>
                <a:srgbClr val="FFFF00"/>
              </a:solidFill>
              <a:latin typeface="微軟正黑體" pitchFamily="34" charset="-120"/>
              <a:ea typeface="微軟正黑體" pitchFamily="34" charset="-120"/>
            </a:rPr>
            <a:t>)</a:t>
          </a:r>
          <a:r>
            <a:rPr lang="zh-TW" sz="2000" b="1" kern="1200" dirty="0" smtClean="0">
              <a:solidFill>
                <a:srgbClr val="FFFF00"/>
              </a:solidFill>
              <a:latin typeface="微軟正黑體" pitchFamily="34" charset="-120"/>
              <a:ea typeface="微軟正黑體" pitchFamily="34" charset="-120"/>
            </a:rPr>
            <a:t>簽章</a:t>
          </a:r>
          <a:endParaRPr lang="zh-TW" altLang="en-US" sz="2000" b="1" kern="1200" dirty="0">
            <a:solidFill>
              <a:srgbClr val="FFFF00"/>
            </a:solidFill>
            <a:latin typeface="微軟正黑體" pitchFamily="34" charset="-120"/>
            <a:ea typeface="微軟正黑體" pitchFamily="34" charset="-120"/>
          </a:endParaRPr>
        </a:p>
      </dsp:txBody>
      <dsp:txXfrm>
        <a:off x="0" y="3510984"/>
        <a:ext cx="4248472" cy="770572"/>
      </dsp:txXfrm>
    </dsp:sp>
    <dsp:sp modelId="{E6CA3294-8BF0-4D27-97C1-991E18460532}">
      <dsp:nvSpPr>
        <dsp:cNvPr id="0" name=""/>
        <dsp:cNvSpPr/>
      </dsp:nvSpPr>
      <dsp:spPr>
        <a:xfrm rot="5400000">
          <a:off x="1994795" y="4280765"/>
          <a:ext cx="258880" cy="346757"/>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b="1" kern="1200">
            <a:latin typeface="微軟正黑體" pitchFamily="34" charset="-120"/>
            <a:ea typeface="微軟正黑體" pitchFamily="34" charset="-120"/>
          </a:endParaRPr>
        </a:p>
      </dsp:txBody>
      <dsp:txXfrm rot="5400000">
        <a:off x="1994795" y="4280765"/>
        <a:ext cx="258880" cy="346757"/>
      </dsp:txXfrm>
    </dsp:sp>
    <dsp:sp modelId="{2868515F-6C95-4847-AB09-092DAFFCC335}">
      <dsp:nvSpPr>
        <dsp:cNvPr id="0" name=""/>
        <dsp:cNvSpPr/>
      </dsp:nvSpPr>
      <dsp:spPr>
        <a:xfrm>
          <a:off x="0" y="4626731"/>
          <a:ext cx="4248472" cy="77057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39750" lvl="0" indent="-539750" algn="l" defTabSz="889000">
            <a:lnSpc>
              <a:spcPct val="90000"/>
            </a:lnSpc>
            <a:spcBef>
              <a:spcPct val="0"/>
            </a:spcBef>
            <a:spcAft>
              <a:spcPts val="0"/>
            </a:spcAft>
          </a:pPr>
          <a:r>
            <a:rPr lang="zh-TW" altLang="en-US" sz="2000" b="1" kern="1200" dirty="0" smtClean="0">
              <a:latin typeface="微軟正黑體" pitchFamily="34" charset="-120"/>
              <a:ea typeface="微軟正黑體" pitchFamily="34" charset="-120"/>
            </a:rPr>
            <a:t>十、</a:t>
          </a:r>
          <a:r>
            <a:rPr lang="zh-TW" sz="2000" b="1" kern="1200" dirty="0" smtClean="0">
              <a:latin typeface="微軟正黑體" pitchFamily="34" charset="-120"/>
              <a:ea typeface="微軟正黑體" pitchFamily="34" charset="-120"/>
            </a:rPr>
            <a:t>備妥</a:t>
          </a:r>
          <a:r>
            <a:rPr lang="zh-TW" sz="2000" b="1" kern="1200" dirty="0" smtClean="0">
              <a:solidFill>
                <a:srgbClr val="FFFF00"/>
              </a:solidFill>
              <a:latin typeface="微軟正黑體" pitchFamily="34" charset="-120"/>
              <a:ea typeface="微軟正黑體" pitchFamily="34" charset="-120"/>
            </a:rPr>
            <a:t>證明文件與申請書</a:t>
          </a:r>
          <a:r>
            <a:rPr lang="zh-TW" altLang="en-US" sz="2000" b="1" kern="1200" dirty="0" smtClean="0">
              <a:latin typeface="微軟正黑體" pitchFamily="34" charset="-120"/>
              <a:ea typeface="微軟正黑體" pitchFamily="34" charset="-120"/>
            </a:rPr>
            <a:t>，</a:t>
          </a:r>
          <a:endParaRPr lang="en-US" altLang="zh-TW" sz="2000" b="1" kern="1200" dirty="0" smtClean="0">
            <a:latin typeface="微軟正黑體" pitchFamily="34" charset="-120"/>
            <a:ea typeface="微軟正黑體" pitchFamily="34" charset="-120"/>
          </a:endParaRPr>
        </a:p>
        <a:p>
          <a:pPr marL="539750" lvl="0" indent="0" algn="l" defTabSz="889000">
            <a:lnSpc>
              <a:spcPct val="90000"/>
            </a:lnSpc>
            <a:spcBef>
              <a:spcPct val="0"/>
            </a:spcBef>
            <a:spcAft>
              <a:spcPts val="0"/>
            </a:spcAft>
          </a:pPr>
          <a:r>
            <a:rPr lang="zh-TW" sz="2000" b="1" kern="1200" dirty="0" smtClean="0">
              <a:latin typeface="微軟正黑體" pitchFamily="34" charset="-120"/>
              <a:ea typeface="微軟正黑體" pitchFamily="34" charset="-120"/>
            </a:rPr>
            <a:t>送</a:t>
          </a:r>
          <a:r>
            <a:rPr lang="zh-TW" sz="2000" b="1" kern="1200" dirty="0" smtClean="0">
              <a:solidFill>
                <a:srgbClr val="FFFF00"/>
              </a:solidFill>
              <a:latin typeface="微軟正黑體" pitchFamily="34" charset="-120"/>
              <a:ea typeface="微軟正黑體" pitchFamily="34" charset="-120"/>
            </a:rPr>
            <a:t>國中教務處</a:t>
          </a:r>
          <a:r>
            <a:rPr lang="zh-TW" sz="2000" b="1" kern="1200" dirty="0" smtClean="0">
              <a:latin typeface="微軟正黑體" pitchFamily="34" charset="-120"/>
              <a:ea typeface="微軟正黑體" pitchFamily="34" charset="-120"/>
            </a:rPr>
            <a:t>提出申請</a:t>
          </a:r>
          <a:endParaRPr lang="zh-TW" altLang="en-US" sz="2000" b="1" kern="1200" dirty="0">
            <a:latin typeface="微軟正黑體" pitchFamily="34" charset="-120"/>
            <a:ea typeface="微軟正黑體" pitchFamily="34" charset="-120"/>
          </a:endParaRPr>
        </a:p>
      </dsp:txBody>
      <dsp:txXfrm>
        <a:off x="0" y="4626731"/>
        <a:ext cx="4248472" cy="77057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539567-1F23-4E76-A758-5A862BB9EFFC}">
      <dsp:nvSpPr>
        <dsp:cNvPr id="0" name=""/>
        <dsp:cNvSpPr/>
      </dsp:nvSpPr>
      <dsp:spPr>
        <a:xfrm>
          <a:off x="2408017" y="66200"/>
          <a:ext cx="1611278" cy="1097498"/>
        </a:xfrm>
        <a:prstGeom prst="rightArrow">
          <a:avLst>
            <a:gd name="adj1" fmla="val 75000"/>
            <a:gd name="adj2" fmla="val 50000"/>
          </a:avLst>
        </a:prstGeom>
        <a:solidFill>
          <a:srgbClr val="B1FFFF">
            <a:alpha val="90000"/>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ctr" defTabSz="1066800">
            <a:lnSpc>
              <a:spcPct val="90000"/>
            </a:lnSpc>
            <a:spcBef>
              <a:spcPct val="0"/>
            </a:spcBef>
            <a:spcAft>
              <a:spcPct val="15000"/>
            </a:spcAft>
            <a:buChar char="••"/>
          </a:pPr>
          <a:r>
            <a:rPr lang="en-US" altLang="zh-TW" sz="2400" kern="1200" dirty="0" smtClean="0">
              <a:solidFill>
                <a:schemeClr val="tx1"/>
              </a:solidFill>
            </a:rPr>
            <a:t>20</a:t>
          </a:r>
          <a:r>
            <a:rPr lang="zh-TW" altLang="en-US" sz="2400" kern="1200" dirty="0" smtClean="0">
              <a:solidFill>
                <a:schemeClr val="tx1"/>
              </a:solidFill>
            </a:rPr>
            <a:t>分</a:t>
          </a:r>
          <a:endParaRPr lang="zh-TW" altLang="en-US" sz="2400" b="1" u="sng" kern="1200" dirty="0">
            <a:solidFill>
              <a:schemeClr val="tx1"/>
            </a:solidFill>
          </a:endParaRPr>
        </a:p>
      </dsp:txBody>
      <dsp:txXfrm>
        <a:off x="2408017" y="66200"/>
        <a:ext cx="1611278" cy="1097498"/>
      </dsp:txXfrm>
    </dsp:sp>
    <dsp:sp modelId="{50818BBC-F477-4D9E-837A-21259D15C457}">
      <dsp:nvSpPr>
        <dsp:cNvPr id="0" name=""/>
        <dsp:cNvSpPr/>
      </dsp:nvSpPr>
      <dsp:spPr>
        <a:xfrm>
          <a:off x="1047" y="3735"/>
          <a:ext cx="2406970" cy="1222427"/>
        </a:xfrm>
        <a:prstGeom prst="roundRect">
          <a:avLst/>
        </a:prstGeom>
        <a:solidFill>
          <a:srgbClr val="000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適性輔導</a:t>
          </a:r>
          <a:endParaRPr lang="zh-TW" altLang="en-US" sz="3600" b="1" kern="1200"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sp:txBody>
      <dsp:txXfrm>
        <a:off x="1047" y="3735"/>
        <a:ext cx="2406970" cy="1222427"/>
      </dsp:txXfrm>
    </dsp:sp>
    <dsp:sp modelId="{B9BF2826-A93F-484E-809F-0952285A6A23}">
      <dsp:nvSpPr>
        <dsp:cNvPr id="0" name=""/>
        <dsp:cNvSpPr/>
      </dsp:nvSpPr>
      <dsp:spPr>
        <a:xfrm>
          <a:off x="2399910" y="1398171"/>
          <a:ext cx="1619535" cy="1720081"/>
        </a:xfrm>
        <a:prstGeom prst="rightArrow">
          <a:avLst>
            <a:gd name="adj1" fmla="val 75000"/>
            <a:gd name="adj2" fmla="val 50000"/>
          </a:avLst>
        </a:prstGeom>
        <a:solidFill>
          <a:srgbClr val="B1FFFF">
            <a:alpha val="90000"/>
          </a:srgbClr>
        </a:solidFill>
        <a:ln w="25400" cap="flat" cmpd="sng" algn="ctr">
          <a:solidFill>
            <a:srgbClr val="0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b="1" u="sng" kern="1200" dirty="0" smtClean="0">
              <a:solidFill>
                <a:schemeClr val="tx1"/>
              </a:solidFill>
            </a:rPr>
            <a:t>至多採計</a:t>
          </a:r>
          <a:r>
            <a:rPr lang="en-US" altLang="zh-TW" sz="2400" b="1" u="sng" kern="1200" dirty="0" smtClean="0">
              <a:solidFill>
                <a:schemeClr val="tx1"/>
              </a:solidFill>
            </a:rPr>
            <a:t>47</a:t>
          </a:r>
          <a:r>
            <a:rPr lang="zh-TW" altLang="en-US" sz="2400" b="1" u="sng" kern="1200" dirty="0" smtClean="0">
              <a:solidFill>
                <a:schemeClr val="tx1"/>
              </a:solidFill>
            </a:rPr>
            <a:t>分</a:t>
          </a:r>
          <a:endParaRPr lang="zh-TW" altLang="en-US" sz="2400" b="1" u="sng" kern="1200" dirty="0">
            <a:solidFill>
              <a:schemeClr val="tx1"/>
            </a:solidFill>
          </a:endParaRPr>
        </a:p>
      </dsp:txBody>
      <dsp:txXfrm>
        <a:off x="2399910" y="1398171"/>
        <a:ext cx="1619535" cy="1720081"/>
      </dsp:txXfrm>
    </dsp:sp>
    <dsp:sp modelId="{09D89B46-01BD-4CE7-8FF2-34FB9ACC1234}">
      <dsp:nvSpPr>
        <dsp:cNvPr id="0" name=""/>
        <dsp:cNvSpPr/>
      </dsp:nvSpPr>
      <dsp:spPr>
        <a:xfrm>
          <a:off x="0" y="1397776"/>
          <a:ext cx="2399013" cy="1670268"/>
        </a:xfrm>
        <a:prstGeom prst="roundRect">
          <a:avLst/>
        </a:prstGeom>
        <a:solidFill>
          <a:srgbClr val="000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多元學習</a:t>
          </a:r>
          <a:endParaRPr lang="zh-TW" altLang="en-US" sz="3600" b="1" kern="1200"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sp:txBody>
      <dsp:txXfrm>
        <a:off x="0" y="1397776"/>
        <a:ext cx="2399013" cy="1670268"/>
      </dsp:txXfrm>
    </dsp:sp>
    <dsp:sp modelId="{7F5A4194-DD68-4720-A3F1-055B09A92190}">
      <dsp:nvSpPr>
        <dsp:cNvPr id="0" name=""/>
        <dsp:cNvSpPr/>
      </dsp:nvSpPr>
      <dsp:spPr>
        <a:xfrm>
          <a:off x="1860677" y="3781800"/>
          <a:ext cx="1618500" cy="148099"/>
        </a:xfrm>
        <a:prstGeom prst="rightArrow">
          <a:avLst>
            <a:gd name="adj1" fmla="val 75000"/>
            <a:gd name="adj2" fmla="val 50000"/>
          </a:avLst>
        </a:prstGeom>
        <a:solidFill>
          <a:srgbClr val="B1FFFF">
            <a:alpha val="90000"/>
          </a:srgbClr>
        </a:solidFill>
        <a:ln w="25400" cap="flat" cmpd="sng" algn="ctr">
          <a:solidFill>
            <a:srgbClr val="000000">
              <a:alpha val="90000"/>
            </a:srgbClr>
          </a:solidFill>
          <a:prstDash val="solid"/>
        </a:ln>
        <a:effectLst/>
      </dsp:spPr>
      <dsp:style>
        <a:lnRef idx="2">
          <a:scrgbClr r="0" g="0" b="0"/>
        </a:lnRef>
        <a:fillRef idx="1">
          <a:scrgbClr r="0" g="0" b="0"/>
        </a:fillRef>
        <a:effectRef idx="0">
          <a:scrgbClr r="0" g="0" b="0"/>
        </a:effectRef>
        <a:fontRef idx="minor"/>
      </dsp:style>
    </dsp:sp>
    <dsp:sp modelId="{6809B6DE-738A-451F-AE53-B13DE41CAB84}">
      <dsp:nvSpPr>
        <dsp:cNvPr id="0" name=""/>
        <dsp:cNvSpPr/>
      </dsp:nvSpPr>
      <dsp:spPr>
        <a:xfrm>
          <a:off x="0" y="3304968"/>
          <a:ext cx="2396105" cy="1045173"/>
        </a:xfrm>
        <a:prstGeom prst="roundRect">
          <a:avLst/>
        </a:prstGeom>
        <a:solidFill>
          <a:srgbClr val="000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扶助弱勢</a:t>
          </a:r>
          <a:endParaRPr lang="zh-TW" altLang="en-US" sz="3600" b="1" kern="1200"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sp:txBody>
      <dsp:txXfrm>
        <a:off x="0" y="3304968"/>
        <a:ext cx="2396105" cy="1045173"/>
      </dsp:txXfrm>
    </dsp:sp>
    <dsp:sp modelId="{413D0A37-9639-43F8-AAA7-6563C960F0FF}">
      <dsp:nvSpPr>
        <dsp:cNvPr id="0" name=""/>
        <dsp:cNvSpPr/>
      </dsp:nvSpPr>
      <dsp:spPr>
        <a:xfrm>
          <a:off x="2295192" y="4578723"/>
          <a:ext cx="1618500" cy="931682"/>
        </a:xfrm>
        <a:prstGeom prst="rightArrow">
          <a:avLst>
            <a:gd name="adj1" fmla="val 75000"/>
            <a:gd name="adj2" fmla="val 50000"/>
          </a:avLst>
        </a:prstGeom>
        <a:solidFill>
          <a:srgbClr val="B1FFFF">
            <a:alpha val="90000"/>
          </a:srgbClr>
        </a:solidFill>
        <a:ln w="25400" cap="flat" cmpd="sng" algn="ctr">
          <a:solidFill>
            <a:srgbClr val="0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600" tIns="15240" rIns="0" bIns="15240" numCol="1" spcCol="1270" anchor="ctr" anchorCtr="0">
          <a:noAutofit/>
        </a:bodyPr>
        <a:lstStyle/>
        <a:p>
          <a:pPr marL="0" lvl="1" indent="0" algn="r" defTabSz="1066800">
            <a:lnSpc>
              <a:spcPct val="90000"/>
            </a:lnSpc>
            <a:spcBef>
              <a:spcPct val="0"/>
            </a:spcBef>
            <a:spcAft>
              <a:spcPct val="15000"/>
            </a:spcAft>
            <a:buChar char="••"/>
          </a:pPr>
          <a:r>
            <a:rPr lang="en-US" altLang="zh-TW" sz="2400" kern="1200" dirty="0" smtClean="0">
              <a:solidFill>
                <a:schemeClr val="tx1"/>
              </a:solidFill>
              <a:latin typeface="+mn-lt"/>
            </a:rPr>
            <a:t>30</a:t>
          </a:r>
          <a:r>
            <a:rPr lang="zh-TW" altLang="en-US" sz="2400" kern="1200" dirty="0" smtClean="0">
              <a:solidFill>
                <a:schemeClr val="tx1"/>
              </a:solidFill>
              <a:latin typeface="+mn-lt"/>
            </a:rPr>
            <a:t>分</a:t>
          </a:r>
          <a:endParaRPr lang="zh-TW" altLang="en-US" sz="2400" kern="1200" dirty="0">
            <a:solidFill>
              <a:schemeClr val="tx1"/>
            </a:solidFill>
            <a:latin typeface="+mn-lt"/>
          </a:endParaRPr>
        </a:p>
      </dsp:txBody>
      <dsp:txXfrm>
        <a:off x="2295192" y="4578723"/>
        <a:ext cx="1618500" cy="931682"/>
      </dsp:txXfrm>
    </dsp:sp>
    <dsp:sp modelId="{BDD9785E-5988-4D9A-BEBF-25DE815D2930}">
      <dsp:nvSpPr>
        <dsp:cNvPr id="0" name=""/>
        <dsp:cNvSpPr/>
      </dsp:nvSpPr>
      <dsp:spPr>
        <a:xfrm>
          <a:off x="20485" y="4511178"/>
          <a:ext cx="2396105" cy="1045173"/>
        </a:xfrm>
        <a:prstGeom prst="roundRect">
          <a:avLst/>
        </a:prstGeom>
        <a:solidFill>
          <a:srgbClr val="000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TW" altLang="en-US" sz="3600" b="1" kern="1200"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教育會考</a:t>
          </a:r>
          <a:endParaRPr lang="zh-TW" altLang="en-US" sz="3600" b="1" kern="1200"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sp:txBody>
      <dsp:txXfrm>
        <a:off x="20485" y="4511178"/>
        <a:ext cx="2396105" cy="104517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541" tIns="45770" rIns="91541" bIns="4577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54450" y="0"/>
            <a:ext cx="2949575" cy="496888"/>
          </a:xfrm>
          <a:prstGeom prst="rect">
            <a:avLst/>
          </a:prstGeom>
        </p:spPr>
        <p:txBody>
          <a:bodyPr vert="horz" wrap="square" lIns="91541" tIns="45770" rIns="91541" bIns="45770" numCol="1" anchor="t" anchorCtr="0" compatLnSpc="1">
            <a:prstTxWarp prst="textNoShape">
              <a:avLst/>
            </a:prstTxWarp>
          </a:bodyPr>
          <a:lstStyle>
            <a:lvl1pPr algn="r">
              <a:defRPr kumimoji="0" sz="1200">
                <a:ea typeface="新細明體" pitchFamily="18" charset="-120"/>
              </a:defRPr>
            </a:lvl1pPr>
          </a:lstStyle>
          <a:p>
            <a:pPr>
              <a:defRPr/>
            </a:pPr>
            <a:fld id="{6F7F1D5F-17BA-4292-AC1F-B623029C4D5E}" type="datetimeFigureOut">
              <a:rPr lang="zh-TW" altLang="en-US"/>
              <a:pPr>
                <a:defRPr/>
              </a:pPr>
              <a:t>2017/2/15</a:t>
            </a:fld>
            <a:endParaRPr lang="zh-TW" altLang="en-US"/>
          </a:p>
        </p:txBody>
      </p:sp>
      <p:sp>
        <p:nvSpPr>
          <p:cNvPr id="4" name="頁尾版面配置區 3"/>
          <p:cNvSpPr>
            <a:spLocks noGrp="1"/>
          </p:cNvSpPr>
          <p:nvPr>
            <p:ph type="ftr" sz="quarter" idx="2"/>
          </p:nvPr>
        </p:nvSpPr>
        <p:spPr>
          <a:xfrm>
            <a:off x="0" y="9440863"/>
            <a:ext cx="2949575" cy="496887"/>
          </a:xfrm>
          <a:prstGeom prst="rect">
            <a:avLst/>
          </a:prstGeom>
        </p:spPr>
        <p:txBody>
          <a:bodyPr vert="horz" lIns="91541" tIns="45770" rIns="91541" bIns="4577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54450" y="9440863"/>
            <a:ext cx="2949575" cy="496887"/>
          </a:xfrm>
          <a:prstGeom prst="rect">
            <a:avLst/>
          </a:prstGeom>
        </p:spPr>
        <p:txBody>
          <a:bodyPr vert="horz" wrap="square" lIns="91541" tIns="45770" rIns="91541" bIns="45770" numCol="1" anchor="b" anchorCtr="0" compatLnSpc="1">
            <a:prstTxWarp prst="textNoShape">
              <a:avLst/>
            </a:prstTxWarp>
          </a:bodyPr>
          <a:lstStyle>
            <a:lvl1pPr algn="r">
              <a:defRPr kumimoji="0" sz="1200">
                <a:ea typeface="新細明體" pitchFamily="18" charset="-120"/>
              </a:defRPr>
            </a:lvl1pPr>
          </a:lstStyle>
          <a:p>
            <a:pPr>
              <a:defRPr/>
            </a:pPr>
            <a:fld id="{1307BE23-1DEA-45F4-86E7-80D9D4B0D211}" type="slidenum">
              <a:rPr lang="zh-TW" altLang="en-US"/>
              <a:pPr>
                <a:defRPr/>
              </a:pPr>
              <a:t>‹#›</a:t>
            </a:fld>
            <a:endParaRPr lang="zh-TW" altLang="en-US"/>
          </a:p>
        </p:txBody>
      </p:sp>
    </p:spTree>
    <p:extLst>
      <p:ext uri="{BB962C8B-B14F-4D97-AF65-F5344CB8AC3E}">
        <p14:creationId xmlns="" xmlns:p14="http://schemas.microsoft.com/office/powerpoint/2010/main" val="519680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541" tIns="45770" rIns="91541" bIns="4577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4450" y="0"/>
            <a:ext cx="2949575" cy="496888"/>
          </a:xfrm>
          <a:prstGeom prst="rect">
            <a:avLst/>
          </a:prstGeom>
        </p:spPr>
        <p:txBody>
          <a:bodyPr vert="horz" wrap="square" lIns="91541" tIns="45770" rIns="91541" bIns="45770" numCol="1" anchor="t" anchorCtr="0" compatLnSpc="1">
            <a:prstTxWarp prst="textNoShape">
              <a:avLst/>
            </a:prstTxWarp>
          </a:bodyPr>
          <a:lstStyle>
            <a:lvl1pPr algn="r">
              <a:defRPr kumimoji="0" sz="1200">
                <a:ea typeface="新細明體" pitchFamily="18" charset="-120"/>
              </a:defRPr>
            </a:lvl1pPr>
          </a:lstStyle>
          <a:p>
            <a:pPr>
              <a:defRPr/>
            </a:pPr>
            <a:fld id="{F9B21E8A-C098-4BBF-BEFC-CB3A255B9A08}" type="datetimeFigureOut">
              <a:rPr lang="zh-TW" altLang="en-US"/>
              <a:pPr>
                <a:defRPr/>
              </a:pPr>
              <a:t>2017/2/15</a:t>
            </a:fld>
            <a:endParaRPr lang="zh-TW" altLang="en-US"/>
          </a:p>
        </p:txBody>
      </p:sp>
      <p:sp>
        <p:nvSpPr>
          <p:cNvPr id="4" name="投影片圖像版面配置區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1541" tIns="45770" rIns="91541" bIns="45770" rtlCol="0" anchor="ctr"/>
          <a:lstStyle/>
          <a:p>
            <a:pPr lvl="0"/>
            <a:endParaRPr lang="zh-TW" altLang="en-US" noProof="0"/>
          </a:p>
        </p:txBody>
      </p:sp>
      <p:sp>
        <p:nvSpPr>
          <p:cNvPr id="5" name="備忘稿版面配置區 4"/>
          <p:cNvSpPr>
            <a:spLocks noGrp="1"/>
          </p:cNvSpPr>
          <p:nvPr>
            <p:ph type="body" sz="quarter" idx="3"/>
          </p:nvPr>
        </p:nvSpPr>
        <p:spPr>
          <a:xfrm>
            <a:off x="681038" y="4721225"/>
            <a:ext cx="5445125" cy="4471988"/>
          </a:xfrm>
          <a:prstGeom prst="rect">
            <a:avLst/>
          </a:prstGeom>
        </p:spPr>
        <p:txBody>
          <a:bodyPr vert="horz" lIns="91541" tIns="45770" rIns="91541" bIns="4577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40863"/>
            <a:ext cx="2949575" cy="496887"/>
          </a:xfrm>
          <a:prstGeom prst="rect">
            <a:avLst/>
          </a:prstGeom>
        </p:spPr>
        <p:txBody>
          <a:bodyPr vert="horz" lIns="91541" tIns="45770" rIns="91541" bIns="4577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4450" y="9440863"/>
            <a:ext cx="2949575" cy="496887"/>
          </a:xfrm>
          <a:prstGeom prst="rect">
            <a:avLst/>
          </a:prstGeom>
        </p:spPr>
        <p:txBody>
          <a:bodyPr vert="horz" wrap="square" lIns="91541" tIns="45770" rIns="91541" bIns="45770" numCol="1" anchor="b" anchorCtr="0" compatLnSpc="1">
            <a:prstTxWarp prst="textNoShape">
              <a:avLst/>
            </a:prstTxWarp>
          </a:bodyPr>
          <a:lstStyle>
            <a:lvl1pPr algn="r">
              <a:defRPr kumimoji="0" sz="1200">
                <a:ea typeface="新細明體" pitchFamily="18" charset="-120"/>
              </a:defRPr>
            </a:lvl1pPr>
          </a:lstStyle>
          <a:p>
            <a:pPr>
              <a:defRPr/>
            </a:pPr>
            <a:fld id="{9D615BDC-0653-4FCA-B179-72E9309ADB32}" type="slidenum">
              <a:rPr lang="zh-TW" altLang="en-US"/>
              <a:pPr>
                <a:defRPr/>
              </a:pPr>
              <a:t>‹#›</a:t>
            </a:fld>
            <a:endParaRPr lang="zh-TW" altLang="en-US"/>
          </a:p>
        </p:txBody>
      </p:sp>
    </p:spTree>
    <p:extLst>
      <p:ext uri="{BB962C8B-B14F-4D97-AF65-F5344CB8AC3E}">
        <p14:creationId xmlns="" xmlns:p14="http://schemas.microsoft.com/office/powerpoint/2010/main" val="3371957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修訂說明：</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多元入學改適性入學是因為目前教育部已經使用適性入學來統合所有入學管道。</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優先免試為部分區域免試入學設定給該區國中保障名額使用，本區學生即使跨就學區亦無法參加，因此去除。竹苗區簡章第</a:t>
            </a:r>
            <a:r>
              <a:rPr lang="en-US" altLang="zh-TW" dirty="0" smtClean="0"/>
              <a:t>12~17</a:t>
            </a:r>
            <a:r>
              <a:rPr lang="zh-TW" altLang="en-US" dirty="0" smtClean="0"/>
              <a:t>頁。</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smtClean="0">
                <a:latin typeface="標楷體" pitchFamily="65" charset="-120"/>
                <a:ea typeface="標楷體" pitchFamily="65" charset="-120"/>
              </a:rPr>
              <a:t>宜蘭區專長生為宜蘭縣國中畢業生才能報名，</a:t>
            </a:r>
            <a:r>
              <a:rPr lang="zh-TW" altLang="en-US" dirty="0" smtClean="0"/>
              <a:t>本區學生即使跨就學區亦無法參加，因此去除。 宜蘭區簡章第</a:t>
            </a:r>
            <a:r>
              <a:rPr lang="en-US" altLang="zh-TW" dirty="0" smtClean="0"/>
              <a:t>5</a:t>
            </a:r>
            <a:r>
              <a:rPr lang="zh-TW" altLang="en-US" dirty="0" smtClean="0"/>
              <a:t>頁。</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b="1" kern="1200" dirty="0" smtClean="0">
                <a:solidFill>
                  <a:srgbClr val="0000FF"/>
                </a:solidFill>
                <a:latin typeface="標楷體" pitchFamily="65" charset="-120"/>
                <a:ea typeface="標楷體" pitchFamily="65" charset="-120"/>
                <a:cs typeface="+mn-cs"/>
              </a:rPr>
              <a:t>進修學校非應屆獨招：非應屆畢業生管道，改列其他。</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smtClean="0">
                <a:latin typeface="標楷體" pitchFamily="65" charset="-120"/>
                <a:ea typeface="標楷體" pitchFamily="65" charset="-120"/>
              </a:rPr>
              <a:t>基北區產特、、原住民藝能班</a:t>
            </a:r>
            <a:r>
              <a:rPr lang="zh-TW" altLang="en-US" dirty="0" smtClean="0"/>
              <a:t>：單獨向招生學校報名。</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smtClean="0">
                <a:latin typeface="標楷體" pitchFamily="65" charset="-120"/>
                <a:ea typeface="標楷體" pitchFamily="65" charset="-120"/>
              </a:rPr>
              <a:t>專業群科學校特色招生：加考術科</a:t>
            </a:r>
            <a:endParaRPr lang="en-US" altLang="zh-TW" sz="1200" dirty="0" smtClean="0">
              <a:latin typeface="標楷體" pitchFamily="65" charset="-120"/>
              <a:ea typeface="標楷體" pitchFamily="65"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smtClean="0">
                <a:latin typeface="標楷體" pitchFamily="65" charset="-120"/>
                <a:ea typeface="標楷體" pitchFamily="65" charset="-120"/>
              </a:rPr>
              <a:t>園區生獨招</a:t>
            </a:r>
            <a:r>
              <a:rPr lang="zh-TW" altLang="en-US" dirty="0" smtClean="0"/>
              <a:t>、</a:t>
            </a:r>
            <a:r>
              <a:rPr lang="zh-TW" altLang="en-US" sz="1200" dirty="0" smtClean="0">
                <a:latin typeface="標楷體" pitchFamily="65" charset="-120"/>
                <a:ea typeface="標楷體" pitchFamily="65" charset="-120"/>
              </a:rPr>
              <a:t>屏東區離島生：有家長工作地或居住地限制，</a:t>
            </a:r>
            <a:r>
              <a:rPr lang="zh-TW" altLang="en-US" dirty="0" smtClean="0"/>
              <a:t>本區學生即使跨就學區亦無法參加，因此去除。 </a:t>
            </a:r>
            <a:endParaRPr lang="en-US" altLang="zh-TW" sz="1200" dirty="0" smtClean="0">
              <a:latin typeface="標楷體" pitchFamily="65" charset="-120"/>
              <a:ea typeface="標楷體" pitchFamily="65"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技術型及單科型</a:t>
            </a:r>
            <a:r>
              <a:rPr lang="zh-TW" altLang="en-US" sz="1200" dirty="0" smtClean="0">
                <a:latin typeface="標楷體" pitchFamily="65" charset="-120"/>
                <a:ea typeface="標楷體" pitchFamily="65" charset="-120"/>
              </a:rPr>
              <a:t>、實驗班、台商子弟專案：不清楚故刪除</a:t>
            </a:r>
          </a:p>
        </p:txBody>
      </p:sp>
      <p:sp>
        <p:nvSpPr>
          <p:cNvPr id="4" name="投影片編號版面配置區 3"/>
          <p:cNvSpPr>
            <a:spLocks noGrp="1"/>
          </p:cNvSpPr>
          <p:nvPr>
            <p:ph type="sldNum" sz="quarter" idx="10"/>
          </p:nvPr>
        </p:nvSpPr>
        <p:spPr/>
        <p:txBody>
          <a:bodyPr/>
          <a:lstStyle/>
          <a:p>
            <a:pPr>
              <a:defRPr/>
            </a:pPr>
            <a:fld id="{9D615BDC-0653-4FCA-B179-72E9309ADB32}" type="slidenum">
              <a:rPr lang="zh-TW" altLang="en-US" smtClean="0"/>
              <a:pPr>
                <a:defRPr/>
              </a:pPr>
              <a:t>5</a:t>
            </a:fld>
            <a:endParaRPr lang="zh-TW" altLang="en-US"/>
          </a:p>
        </p:txBody>
      </p:sp>
    </p:spTree>
    <p:extLst>
      <p:ext uri="{BB962C8B-B14F-4D97-AF65-F5344CB8AC3E}">
        <p14:creationId xmlns="" xmlns:p14="http://schemas.microsoft.com/office/powerpoint/2010/main" val="850933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0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02403" name="投影片編號版面配置區 3"/>
          <p:cNvSpPr>
            <a:spLocks noGrp="1"/>
          </p:cNvSpPr>
          <p:nvPr>
            <p:ph type="sldNum" sz="quarter" idx="5"/>
          </p:nvPr>
        </p:nvSpPr>
        <p:spPr bwMode="auto">
          <a:noFill/>
          <a:ln>
            <a:miter lim="800000"/>
            <a:headEnd/>
            <a:tailEnd/>
          </a:ln>
        </p:spPr>
        <p:txBody>
          <a:bodyPr/>
          <a:lstStyle/>
          <a:p>
            <a:fld id="{60A7C6F5-860D-40CC-9399-3D07ED3DE696}" type="slidenum">
              <a:rPr lang="zh-TW" altLang="en-US" smtClean="0">
                <a:ea typeface="新細明體" charset="-120"/>
              </a:rPr>
              <a:pPr/>
              <a:t>36</a:t>
            </a:fld>
            <a:endParaRPr lang="en-US" altLang="zh-TW" smtClean="0">
              <a:ea typeface="新細明體" charset="-120"/>
            </a:endParaRPr>
          </a:p>
        </p:txBody>
      </p:sp>
    </p:spTree>
    <p:extLst>
      <p:ext uri="{BB962C8B-B14F-4D97-AF65-F5344CB8AC3E}">
        <p14:creationId xmlns="" xmlns:p14="http://schemas.microsoft.com/office/powerpoint/2010/main" val="2068011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編號版面配置區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81777">
              <a:spcBef>
                <a:spcPct val="30000"/>
              </a:spcBef>
              <a:defRPr sz="1200">
                <a:solidFill>
                  <a:schemeClr val="tx1"/>
                </a:solidFill>
                <a:latin typeface="Calibri" pitchFamily="34" charset="0"/>
                <a:ea typeface="新細明體" pitchFamily="18" charset="-120"/>
              </a:defRPr>
            </a:lvl1pPr>
            <a:lvl2pPr marL="717690" indent="-276035" defTabSz="881777">
              <a:spcBef>
                <a:spcPct val="30000"/>
              </a:spcBef>
              <a:defRPr sz="1200">
                <a:solidFill>
                  <a:schemeClr val="tx1"/>
                </a:solidFill>
                <a:latin typeface="Calibri" pitchFamily="34" charset="0"/>
                <a:ea typeface="新細明體" pitchFamily="18" charset="-120"/>
              </a:defRPr>
            </a:lvl2pPr>
            <a:lvl3pPr marL="1104138" indent="-220828" defTabSz="881777">
              <a:spcBef>
                <a:spcPct val="30000"/>
              </a:spcBef>
              <a:defRPr sz="1200">
                <a:solidFill>
                  <a:schemeClr val="tx1"/>
                </a:solidFill>
                <a:latin typeface="Calibri" pitchFamily="34" charset="0"/>
                <a:ea typeface="新細明體" pitchFamily="18" charset="-120"/>
              </a:defRPr>
            </a:lvl3pPr>
            <a:lvl4pPr marL="1545793" indent="-220828" defTabSz="881777">
              <a:spcBef>
                <a:spcPct val="30000"/>
              </a:spcBef>
              <a:defRPr sz="1200">
                <a:solidFill>
                  <a:schemeClr val="tx1"/>
                </a:solidFill>
                <a:latin typeface="Calibri" pitchFamily="34" charset="0"/>
                <a:ea typeface="新細明體" pitchFamily="18" charset="-120"/>
              </a:defRPr>
            </a:lvl4pPr>
            <a:lvl5pPr marL="1987448" indent="-220828" defTabSz="881777">
              <a:spcBef>
                <a:spcPct val="30000"/>
              </a:spcBef>
              <a:defRPr sz="1200">
                <a:solidFill>
                  <a:schemeClr val="tx1"/>
                </a:solidFill>
                <a:latin typeface="Calibri" pitchFamily="34" charset="0"/>
                <a:ea typeface="新細明體" pitchFamily="18" charset="-120"/>
              </a:defRPr>
            </a:lvl5pPr>
            <a:lvl6pPr marL="2429104" indent="-220828" defTabSz="881777"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870759" indent="-220828" defTabSz="881777"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312414" indent="-220828" defTabSz="881777"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754069" indent="-220828" defTabSz="881777"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6090E3AD-C03A-48F2-ABCF-E21212566258}" type="slidenum">
              <a:rPr lang="zh-TW" altLang="en-US">
                <a:latin typeface="Arial" pitchFamily="34" charset="0"/>
              </a:rPr>
              <a:pPr eaLnBrk="1" hangingPunct="1">
                <a:spcBef>
                  <a:spcPct val="0"/>
                </a:spcBef>
              </a:pPr>
              <a:t>37</a:t>
            </a:fld>
            <a:endParaRPr lang="en-US" altLang="zh-TW">
              <a:latin typeface="Arial" pitchFamily="34" charset="0"/>
            </a:endParaRPr>
          </a:p>
        </p:txBody>
      </p:sp>
      <p:sp>
        <p:nvSpPr>
          <p:cNvPr id="45059" name="投影片圖像版面配置區 1"/>
          <p:cNvSpPr>
            <a:spLocks noGrp="1" noRot="1" noChangeAspect="1" noTextEdit="1"/>
          </p:cNvSpPr>
          <p:nvPr>
            <p:ph type="sldImg"/>
          </p:nvPr>
        </p:nvSpPr>
        <p:spPr>
          <a:ln/>
        </p:spPr>
      </p:sp>
      <p:sp>
        <p:nvSpPr>
          <p:cNvPr id="45060" name="備忘稿版面配置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ndParaRPr>
          </a:p>
        </p:txBody>
      </p:sp>
      <p:sp>
        <p:nvSpPr>
          <p:cNvPr id="45061" name="投影片編號版面配置區 3"/>
          <p:cNvSpPr txBox="1">
            <a:spLocks noGrp="1"/>
          </p:cNvSpPr>
          <p:nvPr/>
        </p:nvSpPr>
        <p:spPr bwMode="auto">
          <a:xfrm>
            <a:off x="3854790" y="9439828"/>
            <a:ext cx="2949302" cy="497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537" tIns="45768" rIns="91537" bIns="45768" anchor="b"/>
          <a:lstStyle>
            <a:lvl1pPr defTabSz="911225">
              <a:spcBef>
                <a:spcPct val="30000"/>
              </a:spcBef>
              <a:defRPr sz="1200">
                <a:solidFill>
                  <a:schemeClr val="tx1"/>
                </a:solidFill>
                <a:latin typeface="Calibri" pitchFamily="34" charset="0"/>
                <a:ea typeface="新細明體" pitchFamily="18" charset="-120"/>
              </a:defRPr>
            </a:lvl1pPr>
            <a:lvl2pPr marL="742950" indent="-285750" defTabSz="911225">
              <a:spcBef>
                <a:spcPct val="30000"/>
              </a:spcBef>
              <a:defRPr sz="1200">
                <a:solidFill>
                  <a:schemeClr val="tx1"/>
                </a:solidFill>
                <a:latin typeface="Calibri" pitchFamily="34" charset="0"/>
                <a:ea typeface="新細明體" pitchFamily="18" charset="-120"/>
              </a:defRPr>
            </a:lvl2pPr>
            <a:lvl3pPr marL="1143000" indent="-228600" defTabSz="911225">
              <a:spcBef>
                <a:spcPct val="30000"/>
              </a:spcBef>
              <a:defRPr sz="1200">
                <a:solidFill>
                  <a:schemeClr val="tx1"/>
                </a:solidFill>
                <a:latin typeface="Calibri" pitchFamily="34" charset="0"/>
                <a:ea typeface="新細明體" pitchFamily="18" charset="-120"/>
              </a:defRPr>
            </a:lvl3pPr>
            <a:lvl4pPr marL="1600200" indent="-228600" defTabSz="911225">
              <a:spcBef>
                <a:spcPct val="30000"/>
              </a:spcBef>
              <a:defRPr sz="1200">
                <a:solidFill>
                  <a:schemeClr val="tx1"/>
                </a:solidFill>
                <a:latin typeface="Calibri" pitchFamily="34" charset="0"/>
                <a:ea typeface="新細明體" pitchFamily="18" charset="-120"/>
              </a:defRPr>
            </a:lvl4pPr>
            <a:lvl5pPr marL="2057400" indent="-228600" defTabSz="911225">
              <a:spcBef>
                <a:spcPct val="30000"/>
              </a:spcBef>
              <a:defRPr sz="1200">
                <a:solidFill>
                  <a:schemeClr val="tx1"/>
                </a:solidFill>
                <a:latin typeface="Calibri" pitchFamily="34" charset="0"/>
                <a:ea typeface="新細明體" pitchFamily="18" charset="-120"/>
              </a:defRPr>
            </a:lvl5pPr>
            <a:lvl6pPr marL="2514600" indent="-228600" defTabSz="911225"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1225"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1225"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1225"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F0B3929E-30D4-4630-B7E4-37387577EC7F}" type="slidenum">
              <a:rPr lang="en-US" altLang="zh-TW">
                <a:latin typeface="Arial" pitchFamily="34" charset="0"/>
              </a:rPr>
              <a:pPr algn="r" eaLnBrk="1" hangingPunct="1">
                <a:spcBef>
                  <a:spcPct val="0"/>
                </a:spcBef>
              </a:pPr>
              <a:t>37</a:t>
            </a:fld>
            <a:endParaRPr lang="en-US" altLang="zh-TW">
              <a:latin typeface="Arial" pitchFamily="34" charset="0"/>
            </a:endParaRPr>
          </a:p>
        </p:txBody>
      </p:sp>
    </p:spTree>
    <p:extLst>
      <p:ext uri="{BB962C8B-B14F-4D97-AF65-F5344CB8AC3E}">
        <p14:creationId xmlns="" xmlns:p14="http://schemas.microsoft.com/office/powerpoint/2010/main" val="3534579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a:ln/>
        </p:spPr>
      </p:sp>
      <p:sp>
        <p:nvSpPr>
          <p:cNvPr id="47107" name="備忘稿版面配置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zh-TW" altLang="en-US" smtClean="0"/>
              <a:t>提供桃園區書面資料（</a:t>
            </a:r>
            <a:r>
              <a:rPr lang="en-US" altLang="zh-TW" smtClean="0"/>
              <a:t>excel</a:t>
            </a:r>
            <a:r>
              <a:rPr lang="zh-TW" altLang="en-US" smtClean="0"/>
              <a:t>檔）</a:t>
            </a:r>
          </a:p>
        </p:txBody>
      </p:sp>
      <p:sp>
        <p:nvSpPr>
          <p:cNvPr id="47108" name="投影片編號版面配置區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3981">
              <a:spcBef>
                <a:spcPct val="30000"/>
              </a:spcBef>
              <a:defRPr sz="1200">
                <a:solidFill>
                  <a:schemeClr val="tx1"/>
                </a:solidFill>
                <a:latin typeface="Calibri" pitchFamily="34" charset="0"/>
                <a:ea typeface="新細明體" pitchFamily="18" charset="-120"/>
              </a:defRPr>
            </a:lvl1pPr>
            <a:lvl2pPr marL="717690" indent="-276035" defTabSz="913981">
              <a:spcBef>
                <a:spcPct val="30000"/>
              </a:spcBef>
              <a:defRPr sz="1200">
                <a:solidFill>
                  <a:schemeClr val="tx1"/>
                </a:solidFill>
                <a:latin typeface="Calibri" pitchFamily="34" charset="0"/>
                <a:ea typeface="新細明體" pitchFamily="18" charset="-120"/>
              </a:defRPr>
            </a:lvl2pPr>
            <a:lvl3pPr marL="1104138" indent="-220828" defTabSz="913981">
              <a:spcBef>
                <a:spcPct val="30000"/>
              </a:spcBef>
              <a:defRPr sz="1200">
                <a:solidFill>
                  <a:schemeClr val="tx1"/>
                </a:solidFill>
                <a:latin typeface="Calibri" pitchFamily="34" charset="0"/>
                <a:ea typeface="新細明體" pitchFamily="18" charset="-120"/>
              </a:defRPr>
            </a:lvl3pPr>
            <a:lvl4pPr marL="1545793" indent="-220828" defTabSz="913981">
              <a:spcBef>
                <a:spcPct val="30000"/>
              </a:spcBef>
              <a:defRPr sz="1200">
                <a:solidFill>
                  <a:schemeClr val="tx1"/>
                </a:solidFill>
                <a:latin typeface="Calibri" pitchFamily="34" charset="0"/>
                <a:ea typeface="新細明體" pitchFamily="18" charset="-120"/>
              </a:defRPr>
            </a:lvl4pPr>
            <a:lvl5pPr marL="1987448" indent="-220828" defTabSz="913981">
              <a:spcBef>
                <a:spcPct val="30000"/>
              </a:spcBef>
              <a:defRPr sz="1200">
                <a:solidFill>
                  <a:schemeClr val="tx1"/>
                </a:solidFill>
                <a:latin typeface="Calibri" pitchFamily="34" charset="0"/>
                <a:ea typeface="新細明體" pitchFamily="18" charset="-120"/>
              </a:defRPr>
            </a:lvl5pPr>
            <a:lvl6pPr marL="2429104" indent="-220828" defTabSz="913981"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870759" indent="-220828" defTabSz="913981"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312414" indent="-220828" defTabSz="913981"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754069" indent="-220828" defTabSz="913981"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AB5127A-9308-4920-AD8F-F16D06DF9052}" type="slidenum">
              <a:rPr lang="zh-TW" altLang="en-US">
                <a:latin typeface="Arial" pitchFamily="34" charset="0"/>
              </a:rPr>
              <a:pPr eaLnBrk="1" hangingPunct="1">
                <a:spcBef>
                  <a:spcPct val="0"/>
                </a:spcBef>
              </a:pPr>
              <a:t>38</a:t>
            </a:fld>
            <a:endParaRPr lang="en-US" altLang="zh-TW">
              <a:latin typeface="Arial" pitchFamily="34" charset="0"/>
            </a:endParaRPr>
          </a:p>
        </p:txBody>
      </p:sp>
    </p:spTree>
    <p:extLst>
      <p:ext uri="{BB962C8B-B14F-4D97-AF65-F5344CB8AC3E}">
        <p14:creationId xmlns="" xmlns:p14="http://schemas.microsoft.com/office/powerpoint/2010/main" val="577535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4995" name="投影片編號版面配置區 3"/>
          <p:cNvSpPr>
            <a:spLocks noGrp="1"/>
          </p:cNvSpPr>
          <p:nvPr>
            <p:ph type="sldNum" sz="quarter" idx="5"/>
          </p:nvPr>
        </p:nvSpPr>
        <p:spPr bwMode="auto">
          <a:noFill/>
          <a:ln>
            <a:miter lim="800000"/>
            <a:headEnd/>
            <a:tailEnd/>
          </a:ln>
        </p:spPr>
        <p:txBody>
          <a:bodyPr/>
          <a:lstStyle/>
          <a:p>
            <a:fld id="{6545CF6F-6AC7-4CBC-B9D5-64AF35CEF38D}" type="slidenum">
              <a:rPr lang="zh-TW" altLang="en-US" smtClean="0">
                <a:ea typeface="新細明體" charset="-120"/>
              </a:rPr>
              <a:pPr/>
              <a:t>42</a:t>
            </a:fld>
            <a:endParaRPr lang="en-US" altLang="zh-TW" smtClean="0">
              <a:ea typeface="新細明體" charset="-120"/>
            </a:endParaRPr>
          </a:p>
        </p:txBody>
      </p:sp>
    </p:spTree>
    <p:extLst>
      <p:ext uri="{BB962C8B-B14F-4D97-AF65-F5344CB8AC3E}">
        <p14:creationId xmlns="" xmlns:p14="http://schemas.microsoft.com/office/powerpoint/2010/main" val="2574792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957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09571" name="投影片編號版面配置區 3"/>
          <p:cNvSpPr>
            <a:spLocks noGrp="1"/>
          </p:cNvSpPr>
          <p:nvPr>
            <p:ph type="sldNum" sz="quarter" idx="5"/>
          </p:nvPr>
        </p:nvSpPr>
        <p:spPr bwMode="auto">
          <a:noFill/>
          <a:ln>
            <a:miter lim="800000"/>
            <a:headEnd/>
            <a:tailEnd/>
          </a:ln>
        </p:spPr>
        <p:txBody>
          <a:bodyPr/>
          <a:lstStyle/>
          <a:p>
            <a:fld id="{12E5F610-45FC-4706-AFE4-096701C2F265}" type="slidenum">
              <a:rPr lang="zh-TW" altLang="en-US" smtClean="0">
                <a:ea typeface="新細明體" charset="-120"/>
              </a:rPr>
              <a:pPr/>
              <a:t>44</a:t>
            </a:fld>
            <a:endParaRPr lang="en-US" altLang="zh-TW" smtClean="0">
              <a:ea typeface="新細明體" charset="-120"/>
            </a:endParaRPr>
          </a:p>
        </p:txBody>
      </p:sp>
    </p:spTree>
    <p:extLst>
      <p:ext uri="{BB962C8B-B14F-4D97-AF65-F5344CB8AC3E}">
        <p14:creationId xmlns="" xmlns:p14="http://schemas.microsoft.com/office/powerpoint/2010/main" val="4053060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547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05475" name="投影片編號版面配置區 3"/>
          <p:cNvSpPr>
            <a:spLocks noGrp="1"/>
          </p:cNvSpPr>
          <p:nvPr>
            <p:ph type="sldNum" sz="quarter" idx="5"/>
          </p:nvPr>
        </p:nvSpPr>
        <p:spPr bwMode="auto">
          <a:noFill/>
          <a:ln>
            <a:miter lim="800000"/>
            <a:headEnd/>
            <a:tailEnd/>
          </a:ln>
        </p:spPr>
        <p:txBody>
          <a:bodyPr/>
          <a:lstStyle/>
          <a:p>
            <a:fld id="{9F5DDF9D-EBE5-4D0F-A466-586C523A8BE2}" type="slidenum">
              <a:rPr lang="zh-TW" altLang="en-US" smtClean="0">
                <a:ea typeface="新細明體" charset="-120"/>
              </a:rPr>
              <a:pPr/>
              <a:t>48</a:t>
            </a:fld>
            <a:endParaRPr lang="en-US" altLang="zh-TW" smtClean="0">
              <a:ea typeface="新細明體" charset="-120"/>
            </a:endParaRPr>
          </a:p>
        </p:txBody>
      </p:sp>
    </p:spTree>
    <p:extLst>
      <p:ext uri="{BB962C8B-B14F-4D97-AF65-F5344CB8AC3E}">
        <p14:creationId xmlns="" xmlns:p14="http://schemas.microsoft.com/office/powerpoint/2010/main" val="2628259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752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07523" name="投影片編號版面配置區 3"/>
          <p:cNvSpPr>
            <a:spLocks noGrp="1"/>
          </p:cNvSpPr>
          <p:nvPr>
            <p:ph type="sldNum" sz="quarter" idx="5"/>
          </p:nvPr>
        </p:nvSpPr>
        <p:spPr bwMode="auto">
          <a:noFill/>
          <a:ln>
            <a:miter lim="800000"/>
            <a:headEnd/>
            <a:tailEnd/>
          </a:ln>
        </p:spPr>
        <p:txBody>
          <a:bodyPr/>
          <a:lstStyle/>
          <a:p>
            <a:fld id="{8A7094E7-6D7D-474C-BBFA-510489FA250D}" type="slidenum">
              <a:rPr lang="zh-TW" altLang="en-US" smtClean="0">
                <a:ea typeface="新細明體" charset="-120"/>
              </a:rPr>
              <a:pPr/>
              <a:t>49</a:t>
            </a:fld>
            <a:endParaRPr lang="en-US" altLang="zh-TW" smtClean="0">
              <a:ea typeface="新細明體" charset="-120"/>
            </a:endParaRPr>
          </a:p>
        </p:txBody>
      </p:sp>
    </p:spTree>
    <p:extLst>
      <p:ext uri="{BB962C8B-B14F-4D97-AF65-F5344CB8AC3E}">
        <p14:creationId xmlns="" xmlns:p14="http://schemas.microsoft.com/office/powerpoint/2010/main" val="307326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58723" name="備忘稿版面配置區 2"/>
          <p:cNvSpPr>
            <a:spLocks noGrp="1"/>
          </p:cNvSpPr>
          <p:nvPr>
            <p:ph type="body" idx="1"/>
          </p:nvPr>
        </p:nvSpPr>
        <p:spPr bwMode="auto">
          <a:extLst/>
        </p:spPr>
        <p:txBody>
          <a:bodyPr wrap="square" numCol="1" anchor="t" anchorCtr="0" compatLnSpc="1">
            <a:prstTxWarp prst="textNoShape">
              <a:avLst/>
            </a:prstTxWarp>
          </a:bodyPr>
          <a:lstStyle/>
          <a:p>
            <a:pPr>
              <a:defRPr/>
            </a:pPr>
            <a:r>
              <a:rPr lang="zh-TW" altLang="en-US" b="1" dirty="0" smtClean="0">
                <a:effectLst>
                  <a:outerShdw blurRad="38100" dist="38100" dir="2700000" algn="tl">
                    <a:srgbClr val="C0C0C0"/>
                  </a:outerShdw>
                </a:effectLst>
              </a:rPr>
              <a:t>花蓮高工</a:t>
            </a:r>
            <a:r>
              <a:rPr lang="en-US" altLang="zh-TW" b="1" dirty="0" smtClean="0">
                <a:effectLst>
                  <a:outerShdw blurRad="38100" dist="38100" dir="2700000" algn="tl">
                    <a:srgbClr val="C0C0C0"/>
                  </a:outerShdw>
                </a:effectLst>
              </a:rPr>
              <a:t>(</a:t>
            </a:r>
            <a:r>
              <a:rPr lang="zh-TW" altLang="en-US" b="1" dirty="0" smtClean="0">
                <a:effectLst>
                  <a:outerShdw blurRad="38100" dist="38100" dir="2700000" algn="tl">
                    <a:srgbClr val="C0C0C0"/>
                  </a:outerShdw>
                </a:effectLst>
              </a:rPr>
              <a:t>汽車修護科</a:t>
            </a:r>
            <a:r>
              <a:rPr lang="en-US" altLang="zh-TW" b="1" dirty="0" smtClean="0">
                <a:effectLst>
                  <a:outerShdw blurRad="38100" dist="38100" dir="2700000" algn="tl">
                    <a:srgbClr val="C0C0C0"/>
                  </a:outerShdw>
                </a:effectLst>
              </a:rPr>
              <a:t>【</a:t>
            </a:r>
            <a:r>
              <a:rPr lang="zh-TW" altLang="en-US" b="1" dirty="0" smtClean="0">
                <a:effectLst>
                  <a:outerShdw blurRad="38100" dist="38100" dir="2700000" algn="tl">
                    <a:srgbClr val="C0C0C0"/>
                  </a:outerShdw>
                </a:effectLst>
              </a:rPr>
              <a:t>夜</a:t>
            </a:r>
            <a:r>
              <a:rPr lang="en-US" altLang="zh-TW" b="1" dirty="0" smtClean="0">
                <a:effectLst>
                  <a:outerShdw blurRad="38100" dist="38100" dir="2700000" algn="tl">
                    <a:srgbClr val="C0C0C0"/>
                  </a:outerShdw>
                </a:effectLst>
              </a:rPr>
              <a:t>】)</a:t>
            </a:r>
            <a:r>
              <a:rPr lang="zh-TW" altLang="en-US" b="1" dirty="0" smtClean="0">
                <a:effectLst>
                  <a:outerShdw blurRad="38100" dist="38100" dir="2700000" algn="tl">
                    <a:srgbClr val="C0C0C0"/>
                  </a:outerShdw>
                </a:effectLst>
              </a:rPr>
              <a:t>、花蓮高商</a:t>
            </a:r>
            <a:r>
              <a:rPr lang="en-US" altLang="zh-TW" b="1" dirty="0" smtClean="0">
                <a:effectLst>
                  <a:outerShdw blurRad="38100" dist="38100" dir="2700000" algn="tl">
                    <a:srgbClr val="C0C0C0"/>
                  </a:outerShdw>
                </a:effectLst>
              </a:rPr>
              <a:t>(</a:t>
            </a:r>
            <a:r>
              <a:rPr lang="zh-TW" altLang="en-US" b="1" dirty="0" smtClean="0">
                <a:effectLst>
                  <a:outerShdw blurRad="38100" dist="38100" dir="2700000" algn="tl">
                    <a:srgbClr val="C0C0C0"/>
                  </a:outerShdw>
                </a:effectLst>
              </a:rPr>
              <a:t>文書處理科</a:t>
            </a:r>
            <a:r>
              <a:rPr lang="en-US" altLang="zh-TW" b="1" dirty="0" smtClean="0">
                <a:effectLst>
                  <a:outerShdw blurRad="38100" dist="38100" dir="2700000" algn="tl">
                    <a:srgbClr val="C0C0C0"/>
                  </a:outerShdw>
                </a:effectLst>
              </a:rPr>
              <a:t>【</a:t>
            </a:r>
            <a:r>
              <a:rPr lang="zh-TW" altLang="en-US" b="1" dirty="0" smtClean="0">
                <a:effectLst>
                  <a:outerShdw blurRad="38100" dist="38100" dir="2700000" algn="tl">
                    <a:srgbClr val="C0C0C0"/>
                  </a:outerShdw>
                </a:effectLst>
              </a:rPr>
              <a:t>夜</a:t>
            </a:r>
            <a:r>
              <a:rPr lang="en-US" altLang="zh-TW" b="1" dirty="0" smtClean="0">
                <a:effectLst>
                  <a:outerShdw blurRad="38100" dist="38100" dir="2700000" algn="tl">
                    <a:srgbClr val="C0C0C0"/>
                  </a:outerShdw>
                </a:effectLst>
              </a:rPr>
              <a:t>】</a:t>
            </a:r>
            <a:r>
              <a:rPr lang="zh-TW" altLang="en-US" b="1" dirty="0" smtClean="0">
                <a:effectLst>
                  <a:outerShdw blurRad="38100" dist="38100" dir="2700000" algn="tl">
                    <a:srgbClr val="C0C0C0"/>
                  </a:outerShdw>
                </a:effectLst>
              </a:rPr>
              <a:t>、銷售事務科</a:t>
            </a:r>
            <a:r>
              <a:rPr lang="en-US" altLang="zh-TW" b="1" dirty="0" smtClean="0">
                <a:effectLst>
                  <a:outerShdw blurRad="38100" dist="38100" dir="2700000" algn="tl">
                    <a:srgbClr val="C0C0C0"/>
                  </a:outerShdw>
                </a:effectLst>
              </a:rPr>
              <a:t>【</a:t>
            </a:r>
            <a:r>
              <a:rPr lang="zh-TW" altLang="en-US" b="1" dirty="0" smtClean="0">
                <a:effectLst>
                  <a:outerShdw blurRad="38100" dist="38100" dir="2700000" algn="tl">
                    <a:srgbClr val="C0C0C0"/>
                  </a:outerShdw>
                </a:effectLst>
              </a:rPr>
              <a:t>夜</a:t>
            </a:r>
            <a:r>
              <a:rPr lang="en-US" altLang="zh-TW" b="1" dirty="0" smtClean="0">
                <a:effectLst>
                  <a:outerShdw blurRad="38100" dist="38100" dir="2700000" algn="tl">
                    <a:srgbClr val="C0C0C0"/>
                  </a:outerShdw>
                </a:effectLst>
              </a:rPr>
              <a:t>】) </a:t>
            </a:r>
            <a:endParaRPr lang="zh-TW" altLang="en-US" dirty="0" smtClean="0"/>
          </a:p>
        </p:txBody>
      </p:sp>
      <p:sp>
        <p:nvSpPr>
          <p:cNvPr id="136195" name="投影片編號版面配置區 3"/>
          <p:cNvSpPr>
            <a:spLocks noGrp="1"/>
          </p:cNvSpPr>
          <p:nvPr>
            <p:ph type="sldNum" sz="quarter" idx="5"/>
          </p:nvPr>
        </p:nvSpPr>
        <p:spPr bwMode="auto">
          <a:noFill/>
          <a:ln>
            <a:miter lim="800000"/>
            <a:headEnd/>
            <a:tailEnd/>
          </a:ln>
        </p:spPr>
        <p:txBody>
          <a:bodyPr/>
          <a:lstStyle/>
          <a:p>
            <a:fld id="{69BF6A72-AD2D-4C9F-B227-182B6EB0491E}" type="slidenum">
              <a:rPr lang="zh-TW" altLang="en-US" smtClean="0">
                <a:ea typeface="新細明體" charset="-120"/>
              </a:rPr>
              <a:pPr/>
              <a:t>50</a:t>
            </a:fld>
            <a:endParaRPr lang="en-US" altLang="zh-TW" smtClean="0">
              <a:ea typeface="新細明體" charset="-120"/>
            </a:endParaRPr>
          </a:p>
        </p:txBody>
      </p:sp>
    </p:spTree>
    <p:extLst>
      <p:ext uri="{BB962C8B-B14F-4D97-AF65-F5344CB8AC3E}">
        <p14:creationId xmlns="" xmlns:p14="http://schemas.microsoft.com/office/powerpoint/2010/main" val="1867429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161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11619" name="投影片編號版面配置區 3"/>
          <p:cNvSpPr>
            <a:spLocks noGrp="1"/>
          </p:cNvSpPr>
          <p:nvPr>
            <p:ph type="sldNum" sz="quarter" idx="5"/>
          </p:nvPr>
        </p:nvSpPr>
        <p:spPr bwMode="auto">
          <a:noFill/>
          <a:ln>
            <a:miter lim="800000"/>
            <a:headEnd/>
            <a:tailEnd/>
          </a:ln>
        </p:spPr>
        <p:txBody>
          <a:bodyPr/>
          <a:lstStyle/>
          <a:p>
            <a:fld id="{18DC16E0-500D-49D7-8FFC-D8B9E6AFF1AF}" type="slidenum">
              <a:rPr lang="zh-TW" altLang="en-US" smtClean="0">
                <a:ea typeface="新細明體" charset="-120"/>
              </a:rPr>
              <a:pPr/>
              <a:t>53</a:t>
            </a:fld>
            <a:endParaRPr lang="en-US" altLang="zh-TW" smtClean="0">
              <a:ea typeface="新細明體" charset="-120"/>
            </a:endParaRPr>
          </a:p>
        </p:txBody>
      </p:sp>
    </p:spTree>
    <p:extLst>
      <p:ext uri="{BB962C8B-B14F-4D97-AF65-F5344CB8AC3E}">
        <p14:creationId xmlns="" xmlns:p14="http://schemas.microsoft.com/office/powerpoint/2010/main" val="2212719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366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13667" name="投影片編號版面配置區 3"/>
          <p:cNvSpPr>
            <a:spLocks noGrp="1"/>
          </p:cNvSpPr>
          <p:nvPr>
            <p:ph type="sldNum" sz="quarter" idx="5"/>
          </p:nvPr>
        </p:nvSpPr>
        <p:spPr bwMode="auto">
          <a:noFill/>
          <a:ln>
            <a:miter lim="800000"/>
            <a:headEnd/>
            <a:tailEnd/>
          </a:ln>
        </p:spPr>
        <p:txBody>
          <a:bodyPr/>
          <a:lstStyle/>
          <a:p>
            <a:fld id="{2D12DD2E-B2FC-48FB-912C-7B07ADB5EC50}" type="slidenum">
              <a:rPr lang="zh-TW" altLang="en-US" smtClean="0">
                <a:ea typeface="新細明體" charset="-120"/>
              </a:rPr>
              <a:pPr/>
              <a:t>56</a:t>
            </a:fld>
            <a:endParaRPr lang="en-US" altLang="zh-TW" smtClean="0">
              <a:ea typeface="新細明體" charset="-120"/>
            </a:endParaRPr>
          </a:p>
        </p:txBody>
      </p:sp>
    </p:spTree>
    <p:extLst>
      <p:ext uri="{BB962C8B-B14F-4D97-AF65-F5344CB8AC3E}">
        <p14:creationId xmlns="" xmlns:p14="http://schemas.microsoft.com/office/powerpoint/2010/main" val="323756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smtClean="0">
                <a:latin typeface="標楷體" pitchFamily="65" charset="-120"/>
                <a:ea typeface="標楷體" pitchFamily="65" charset="-120"/>
              </a:rPr>
              <a:t>專業群科學校特色招生：目前定名如此。</a:t>
            </a:r>
            <a:endParaRPr lang="zh-TW" altLang="en-US" dirty="0"/>
          </a:p>
        </p:txBody>
      </p:sp>
      <p:sp>
        <p:nvSpPr>
          <p:cNvPr id="4" name="投影片編號版面配置區 3"/>
          <p:cNvSpPr>
            <a:spLocks noGrp="1"/>
          </p:cNvSpPr>
          <p:nvPr>
            <p:ph type="sldNum" sz="quarter" idx="10"/>
          </p:nvPr>
        </p:nvSpPr>
        <p:spPr/>
        <p:txBody>
          <a:bodyPr/>
          <a:lstStyle/>
          <a:p>
            <a:pPr>
              <a:defRPr/>
            </a:pPr>
            <a:fld id="{9D615BDC-0653-4FCA-B179-72E9309ADB32}" type="slidenum">
              <a:rPr lang="zh-TW" altLang="en-US" smtClean="0"/>
              <a:pPr>
                <a:defRPr/>
              </a:pPr>
              <a:t>6</a:t>
            </a:fld>
            <a:endParaRPr lang="zh-TW" altLang="en-US"/>
          </a:p>
        </p:txBody>
      </p:sp>
    </p:spTree>
    <p:extLst>
      <p:ext uri="{BB962C8B-B14F-4D97-AF65-F5344CB8AC3E}">
        <p14:creationId xmlns="" xmlns:p14="http://schemas.microsoft.com/office/powerpoint/2010/main" val="1585583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336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43363" name="投影片編號版面配置區 3"/>
          <p:cNvSpPr>
            <a:spLocks noGrp="1"/>
          </p:cNvSpPr>
          <p:nvPr>
            <p:ph type="sldNum" sz="quarter" idx="5"/>
          </p:nvPr>
        </p:nvSpPr>
        <p:spPr bwMode="auto">
          <a:noFill/>
          <a:ln>
            <a:miter lim="800000"/>
            <a:headEnd/>
            <a:tailEnd/>
          </a:ln>
        </p:spPr>
        <p:txBody>
          <a:bodyPr/>
          <a:lstStyle/>
          <a:p>
            <a:fld id="{4BDCCBE0-F07E-400D-B5F1-C27404FAA204}" type="slidenum">
              <a:rPr lang="zh-TW" altLang="en-US" smtClean="0">
                <a:ea typeface="新細明體" charset="-120"/>
              </a:rPr>
              <a:pPr/>
              <a:t>57</a:t>
            </a:fld>
            <a:endParaRPr lang="en-US" altLang="zh-TW" smtClean="0">
              <a:ea typeface="新細明體" charset="-120"/>
            </a:endParaRPr>
          </a:p>
        </p:txBody>
      </p:sp>
    </p:spTree>
    <p:extLst>
      <p:ext uri="{BB962C8B-B14F-4D97-AF65-F5344CB8AC3E}">
        <p14:creationId xmlns="" xmlns:p14="http://schemas.microsoft.com/office/powerpoint/2010/main" val="587890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a:ln/>
        </p:spPr>
      </p:sp>
      <p:sp>
        <p:nvSpPr>
          <p:cNvPr id="30723" name="備忘稿版面配置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TW" altLang="en-US" smtClean="0"/>
              <a:t>引導家長若孩子的性向、興趣明確，可多給予支持與協助。若不明確，可配合學校課程與活動，多跟孩子討論或多給予試探的機會。</a:t>
            </a:r>
          </a:p>
        </p:txBody>
      </p:sp>
      <p:sp>
        <p:nvSpPr>
          <p:cNvPr id="30724" name="投影片編號版面配置區 3"/>
          <p:cNvSpPr txBox="1">
            <a:spLocks noGrp="1"/>
          </p:cNvSpPr>
          <p:nvPr/>
        </p:nvSpPr>
        <p:spPr bwMode="auto">
          <a:xfrm>
            <a:off x="3854790" y="9439828"/>
            <a:ext cx="2949302" cy="497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529" tIns="45765" rIns="91529" bIns="45765" anchor="b"/>
          <a:lstStyle>
            <a:lvl1pPr defTabSz="912813">
              <a:spcBef>
                <a:spcPct val="30000"/>
              </a:spcBef>
              <a:defRPr sz="1200">
                <a:solidFill>
                  <a:schemeClr val="tx1"/>
                </a:solidFill>
                <a:latin typeface="Calibri" pitchFamily="34" charset="0"/>
                <a:ea typeface="新細明體" pitchFamily="18" charset="-120"/>
              </a:defRPr>
            </a:lvl1pPr>
            <a:lvl2pPr marL="742950" indent="-285750" defTabSz="912813">
              <a:spcBef>
                <a:spcPct val="30000"/>
              </a:spcBef>
              <a:defRPr sz="1200">
                <a:solidFill>
                  <a:schemeClr val="tx1"/>
                </a:solidFill>
                <a:latin typeface="Calibri" pitchFamily="34" charset="0"/>
                <a:ea typeface="新細明體" pitchFamily="18" charset="-120"/>
              </a:defRPr>
            </a:lvl2pPr>
            <a:lvl3pPr marL="1143000" indent="-228600" defTabSz="912813">
              <a:spcBef>
                <a:spcPct val="30000"/>
              </a:spcBef>
              <a:defRPr sz="1200">
                <a:solidFill>
                  <a:schemeClr val="tx1"/>
                </a:solidFill>
                <a:latin typeface="Calibri" pitchFamily="34" charset="0"/>
                <a:ea typeface="新細明體" pitchFamily="18" charset="-120"/>
              </a:defRPr>
            </a:lvl3pPr>
            <a:lvl4pPr marL="1600200" indent="-228600" defTabSz="912813">
              <a:spcBef>
                <a:spcPct val="30000"/>
              </a:spcBef>
              <a:defRPr sz="1200">
                <a:solidFill>
                  <a:schemeClr val="tx1"/>
                </a:solidFill>
                <a:latin typeface="Calibri" pitchFamily="34" charset="0"/>
                <a:ea typeface="新細明體" pitchFamily="18" charset="-120"/>
              </a:defRPr>
            </a:lvl4pPr>
            <a:lvl5pPr marL="2057400" indent="-228600" defTabSz="912813">
              <a:spcBef>
                <a:spcPct val="30000"/>
              </a:spcBef>
              <a:defRPr sz="1200">
                <a:solidFill>
                  <a:schemeClr val="tx1"/>
                </a:solidFill>
                <a:latin typeface="Calibri" pitchFamily="34" charset="0"/>
                <a:ea typeface="新細明體" pitchFamily="18" charset="-120"/>
              </a:defRPr>
            </a:lvl5pPr>
            <a:lvl6pPr marL="25146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a:spcBef>
                <a:spcPct val="0"/>
              </a:spcBef>
            </a:pPr>
            <a:fld id="{33532F4A-8988-4513-AB7A-67FF92BF0B5A}" type="slidenum">
              <a:rPr lang="zh-TW" altLang="en-US">
                <a:latin typeface="Arial" pitchFamily="34" charset="0"/>
              </a:rPr>
              <a:pPr algn="r">
                <a:spcBef>
                  <a:spcPct val="0"/>
                </a:spcBef>
              </a:pPr>
              <a:t>63</a:t>
            </a:fld>
            <a:endParaRPr lang="en-US" altLang="zh-TW">
              <a:latin typeface="Arial" pitchFamily="34" charset="0"/>
            </a:endParaRPr>
          </a:p>
        </p:txBody>
      </p:sp>
    </p:spTree>
    <p:extLst>
      <p:ext uri="{BB962C8B-B14F-4D97-AF65-F5344CB8AC3E}">
        <p14:creationId xmlns="" xmlns:p14="http://schemas.microsoft.com/office/powerpoint/2010/main" val="1167848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a:ln/>
        </p:spPr>
      </p:sp>
      <p:sp>
        <p:nvSpPr>
          <p:cNvPr id="32771" name="備忘稿版面配置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TW" altLang="en-US" smtClean="0"/>
              <a:t>引導家長若孩子的性向、興趣明確，可多給予支持與協助。若不明確，可配合學校課程與活動，多跟孩子討論或多給予試探的機會。</a:t>
            </a:r>
          </a:p>
        </p:txBody>
      </p:sp>
      <p:sp>
        <p:nvSpPr>
          <p:cNvPr id="32772" name="投影片編號版面配置區 3"/>
          <p:cNvSpPr txBox="1">
            <a:spLocks noGrp="1"/>
          </p:cNvSpPr>
          <p:nvPr/>
        </p:nvSpPr>
        <p:spPr bwMode="auto">
          <a:xfrm>
            <a:off x="3854790" y="9439828"/>
            <a:ext cx="2949302" cy="497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529" tIns="45765" rIns="91529" bIns="45765" anchor="b"/>
          <a:lstStyle>
            <a:lvl1pPr defTabSz="912813">
              <a:spcBef>
                <a:spcPct val="30000"/>
              </a:spcBef>
              <a:defRPr sz="1200">
                <a:solidFill>
                  <a:schemeClr val="tx1"/>
                </a:solidFill>
                <a:latin typeface="Calibri" pitchFamily="34" charset="0"/>
                <a:ea typeface="新細明體" pitchFamily="18" charset="-120"/>
              </a:defRPr>
            </a:lvl1pPr>
            <a:lvl2pPr marL="742950" indent="-285750" defTabSz="912813">
              <a:spcBef>
                <a:spcPct val="30000"/>
              </a:spcBef>
              <a:defRPr sz="1200">
                <a:solidFill>
                  <a:schemeClr val="tx1"/>
                </a:solidFill>
                <a:latin typeface="Calibri" pitchFamily="34" charset="0"/>
                <a:ea typeface="新細明體" pitchFamily="18" charset="-120"/>
              </a:defRPr>
            </a:lvl2pPr>
            <a:lvl3pPr marL="1143000" indent="-228600" defTabSz="912813">
              <a:spcBef>
                <a:spcPct val="30000"/>
              </a:spcBef>
              <a:defRPr sz="1200">
                <a:solidFill>
                  <a:schemeClr val="tx1"/>
                </a:solidFill>
                <a:latin typeface="Calibri" pitchFamily="34" charset="0"/>
                <a:ea typeface="新細明體" pitchFamily="18" charset="-120"/>
              </a:defRPr>
            </a:lvl3pPr>
            <a:lvl4pPr marL="1600200" indent="-228600" defTabSz="912813">
              <a:spcBef>
                <a:spcPct val="30000"/>
              </a:spcBef>
              <a:defRPr sz="1200">
                <a:solidFill>
                  <a:schemeClr val="tx1"/>
                </a:solidFill>
                <a:latin typeface="Calibri" pitchFamily="34" charset="0"/>
                <a:ea typeface="新細明體" pitchFamily="18" charset="-120"/>
              </a:defRPr>
            </a:lvl4pPr>
            <a:lvl5pPr marL="2057400" indent="-228600" defTabSz="912813">
              <a:spcBef>
                <a:spcPct val="30000"/>
              </a:spcBef>
              <a:defRPr sz="1200">
                <a:solidFill>
                  <a:schemeClr val="tx1"/>
                </a:solidFill>
                <a:latin typeface="Calibri" pitchFamily="34" charset="0"/>
                <a:ea typeface="新細明體" pitchFamily="18" charset="-120"/>
              </a:defRPr>
            </a:lvl5pPr>
            <a:lvl6pPr marL="25146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a:spcBef>
                <a:spcPct val="0"/>
              </a:spcBef>
            </a:pPr>
            <a:fld id="{746CBF59-8156-42B6-9728-CC07555C155B}" type="slidenum">
              <a:rPr lang="zh-TW" altLang="en-US">
                <a:latin typeface="Arial" pitchFamily="34" charset="0"/>
              </a:rPr>
              <a:pPr algn="r">
                <a:spcBef>
                  <a:spcPct val="0"/>
                </a:spcBef>
              </a:pPr>
              <a:t>64</a:t>
            </a:fld>
            <a:endParaRPr lang="en-US" altLang="zh-TW">
              <a:latin typeface="Arial" pitchFamily="34" charset="0"/>
            </a:endParaRPr>
          </a:p>
        </p:txBody>
      </p:sp>
    </p:spTree>
    <p:extLst>
      <p:ext uri="{BB962C8B-B14F-4D97-AF65-F5344CB8AC3E}">
        <p14:creationId xmlns="" xmlns:p14="http://schemas.microsoft.com/office/powerpoint/2010/main" val="69942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TW" altLang="en-US" smtClean="0"/>
              <a:t>引導家長若孩子的性向、興趣明確，可多給予支持與協助。若不明確，可配合學校課程與活動，多跟孩子討論或多給予試探的機會。</a:t>
            </a:r>
          </a:p>
        </p:txBody>
      </p:sp>
      <p:sp>
        <p:nvSpPr>
          <p:cNvPr id="34820" name="投影片編號版面配置區 3"/>
          <p:cNvSpPr txBox="1">
            <a:spLocks noGrp="1"/>
          </p:cNvSpPr>
          <p:nvPr/>
        </p:nvSpPr>
        <p:spPr bwMode="auto">
          <a:xfrm>
            <a:off x="3854790" y="9439828"/>
            <a:ext cx="2949302" cy="497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529" tIns="45765" rIns="91529" bIns="45765" anchor="b"/>
          <a:lstStyle>
            <a:lvl1pPr defTabSz="912813">
              <a:spcBef>
                <a:spcPct val="30000"/>
              </a:spcBef>
              <a:defRPr sz="1200">
                <a:solidFill>
                  <a:schemeClr val="tx1"/>
                </a:solidFill>
                <a:latin typeface="Calibri" pitchFamily="34" charset="0"/>
                <a:ea typeface="新細明體" pitchFamily="18" charset="-120"/>
              </a:defRPr>
            </a:lvl1pPr>
            <a:lvl2pPr marL="742950" indent="-285750" defTabSz="912813">
              <a:spcBef>
                <a:spcPct val="30000"/>
              </a:spcBef>
              <a:defRPr sz="1200">
                <a:solidFill>
                  <a:schemeClr val="tx1"/>
                </a:solidFill>
                <a:latin typeface="Calibri" pitchFamily="34" charset="0"/>
                <a:ea typeface="新細明體" pitchFamily="18" charset="-120"/>
              </a:defRPr>
            </a:lvl2pPr>
            <a:lvl3pPr marL="1143000" indent="-228600" defTabSz="912813">
              <a:spcBef>
                <a:spcPct val="30000"/>
              </a:spcBef>
              <a:defRPr sz="1200">
                <a:solidFill>
                  <a:schemeClr val="tx1"/>
                </a:solidFill>
                <a:latin typeface="Calibri" pitchFamily="34" charset="0"/>
                <a:ea typeface="新細明體" pitchFamily="18" charset="-120"/>
              </a:defRPr>
            </a:lvl3pPr>
            <a:lvl4pPr marL="1600200" indent="-228600" defTabSz="912813">
              <a:spcBef>
                <a:spcPct val="30000"/>
              </a:spcBef>
              <a:defRPr sz="1200">
                <a:solidFill>
                  <a:schemeClr val="tx1"/>
                </a:solidFill>
                <a:latin typeface="Calibri" pitchFamily="34" charset="0"/>
                <a:ea typeface="新細明體" pitchFamily="18" charset="-120"/>
              </a:defRPr>
            </a:lvl4pPr>
            <a:lvl5pPr marL="2057400" indent="-228600" defTabSz="912813">
              <a:spcBef>
                <a:spcPct val="30000"/>
              </a:spcBef>
              <a:defRPr sz="1200">
                <a:solidFill>
                  <a:schemeClr val="tx1"/>
                </a:solidFill>
                <a:latin typeface="Calibri" pitchFamily="34" charset="0"/>
                <a:ea typeface="新細明體" pitchFamily="18" charset="-120"/>
              </a:defRPr>
            </a:lvl5pPr>
            <a:lvl6pPr marL="25146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a:spcBef>
                <a:spcPct val="0"/>
              </a:spcBef>
            </a:pPr>
            <a:fld id="{BD7208EF-80C8-4DB4-B4E4-DDC007F83995}" type="slidenum">
              <a:rPr lang="zh-TW" altLang="en-US">
                <a:latin typeface="Arial" pitchFamily="34" charset="0"/>
              </a:rPr>
              <a:pPr algn="r">
                <a:spcBef>
                  <a:spcPct val="0"/>
                </a:spcBef>
              </a:pPr>
              <a:t>65</a:t>
            </a:fld>
            <a:endParaRPr lang="en-US" altLang="zh-TW">
              <a:latin typeface="Arial" pitchFamily="34" charset="0"/>
            </a:endParaRPr>
          </a:p>
        </p:txBody>
      </p:sp>
    </p:spTree>
    <p:extLst>
      <p:ext uri="{BB962C8B-B14F-4D97-AF65-F5344CB8AC3E}">
        <p14:creationId xmlns="" xmlns:p14="http://schemas.microsoft.com/office/powerpoint/2010/main" val="2517004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a:xfrm>
            <a:off x="920750" y="744538"/>
            <a:ext cx="4967288" cy="3727450"/>
          </a:xfrm>
          <a:ln/>
        </p:spPr>
      </p:sp>
      <p:sp>
        <p:nvSpPr>
          <p:cNvPr id="36867" name="備忘稿版面配置區 2"/>
          <p:cNvSpPr>
            <a:spLocks noGrp="1"/>
          </p:cNvSpPr>
          <p:nvPr>
            <p:ph type="body" idx="1"/>
          </p:nvPr>
        </p:nvSpPr>
        <p:spPr>
          <a:xfrm>
            <a:off x="678735" y="4720685"/>
            <a:ext cx="5448143" cy="44740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TW" altLang="en-US" smtClean="0"/>
              <a:t>引導家長若孩子的性向、興趣明確，可多給予支持與協助。若不明確，可配合學校課程與活動，多跟孩子討論或多給予試探的機會。</a:t>
            </a:r>
          </a:p>
        </p:txBody>
      </p:sp>
      <p:sp>
        <p:nvSpPr>
          <p:cNvPr id="36868" name="投影片編號版面配置區 3"/>
          <p:cNvSpPr txBox="1">
            <a:spLocks noGrp="1"/>
          </p:cNvSpPr>
          <p:nvPr/>
        </p:nvSpPr>
        <p:spPr bwMode="auto">
          <a:xfrm>
            <a:off x="3854790" y="9439828"/>
            <a:ext cx="2949302" cy="496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529" tIns="45765" rIns="91529" bIns="45765" anchor="b"/>
          <a:lstStyle>
            <a:lvl1pPr defTabSz="912813">
              <a:spcBef>
                <a:spcPct val="30000"/>
              </a:spcBef>
              <a:defRPr sz="1200">
                <a:solidFill>
                  <a:schemeClr val="tx1"/>
                </a:solidFill>
                <a:latin typeface="Calibri" pitchFamily="34" charset="0"/>
                <a:ea typeface="新細明體" pitchFamily="18" charset="-120"/>
              </a:defRPr>
            </a:lvl1pPr>
            <a:lvl2pPr marL="742950" indent="-285750" defTabSz="912813">
              <a:spcBef>
                <a:spcPct val="30000"/>
              </a:spcBef>
              <a:defRPr sz="1200">
                <a:solidFill>
                  <a:schemeClr val="tx1"/>
                </a:solidFill>
                <a:latin typeface="Calibri" pitchFamily="34" charset="0"/>
                <a:ea typeface="新細明體" pitchFamily="18" charset="-120"/>
              </a:defRPr>
            </a:lvl2pPr>
            <a:lvl3pPr marL="1143000" indent="-228600" defTabSz="912813">
              <a:spcBef>
                <a:spcPct val="30000"/>
              </a:spcBef>
              <a:defRPr sz="1200">
                <a:solidFill>
                  <a:schemeClr val="tx1"/>
                </a:solidFill>
                <a:latin typeface="Calibri" pitchFamily="34" charset="0"/>
                <a:ea typeface="新細明體" pitchFamily="18" charset="-120"/>
              </a:defRPr>
            </a:lvl3pPr>
            <a:lvl4pPr marL="1600200" indent="-228600" defTabSz="912813">
              <a:spcBef>
                <a:spcPct val="30000"/>
              </a:spcBef>
              <a:defRPr sz="1200">
                <a:solidFill>
                  <a:schemeClr val="tx1"/>
                </a:solidFill>
                <a:latin typeface="Calibri" pitchFamily="34" charset="0"/>
                <a:ea typeface="新細明體" pitchFamily="18" charset="-120"/>
              </a:defRPr>
            </a:lvl4pPr>
            <a:lvl5pPr marL="2057400" indent="-228600" defTabSz="912813">
              <a:spcBef>
                <a:spcPct val="30000"/>
              </a:spcBef>
              <a:defRPr sz="1200">
                <a:solidFill>
                  <a:schemeClr val="tx1"/>
                </a:solidFill>
                <a:latin typeface="Calibri" pitchFamily="34" charset="0"/>
                <a:ea typeface="新細明體" pitchFamily="18" charset="-120"/>
              </a:defRPr>
            </a:lvl5pPr>
            <a:lvl6pPr marL="25146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a:spcBef>
                <a:spcPct val="0"/>
              </a:spcBef>
            </a:pPr>
            <a:fld id="{643B753F-05CE-483D-A92D-C43DD4B3218A}" type="slidenum">
              <a:rPr lang="zh-TW" altLang="en-US">
                <a:latin typeface="Arial" pitchFamily="34" charset="0"/>
              </a:rPr>
              <a:pPr algn="r">
                <a:spcBef>
                  <a:spcPct val="0"/>
                </a:spcBef>
              </a:pPr>
              <a:t>66</a:t>
            </a:fld>
            <a:endParaRPr lang="en-US" altLang="zh-TW">
              <a:latin typeface="Arial" pitchFamily="34" charset="0"/>
            </a:endParaRPr>
          </a:p>
        </p:txBody>
      </p:sp>
    </p:spTree>
    <p:extLst>
      <p:ext uri="{BB962C8B-B14F-4D97-AF65-F5344CB8AC3E}">
        <p14:creationId xmlns="" xmlns:p14="http://schemas.microsoft.com/office/powerpoint/2010/main" val="2269491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a:xfrm>
            <a:off x="920750" y="744538"/>
            <a:ext cx="4967288" cy="3727450"/>
          </a:xfrm>
          <a:ln/>
        </p:spPr>
      </p:sp>
      <p:sp>
        <p:nvSpPr>
          <p:cNvPr id="38915" name="備忘稿版面配置區 2"/>
          <p:cNvSpPr>
            <a:spLocks noGrp="1"/>
          </p:cNvSpPr>
          <p:nvPr>
            <p:ph type="body" idx="1"/>
          </p:nvPr>
        </p:nvSpPr>
        <p:spPr>
          <a:xfrm>
            <a:off x="678735" y="4720685"/>
            <a:ext cx="5448143" cy="44740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TW" altLang="en-US" smtClean="0"/>
              <a:t>引導家長若孩子的性向、興趣明確，可多給予支持與協助。若不明確，可配合學校課程與活動，多跟孩子討論或多給予試探的機會。</a:t>
            </a:r>
          </a:p>
        </p:txBody>
      </p:sp>
      <p:sp>
        <p:nvSpPr>
          <p:cNvPr id="38916" name="投影片編號版面配置區 3"/>
          <p:cNvSpPr txBox="1">
            <a:spLocks noGrp="1"/>
          </p:cNvSpPr>
          <p:nvPr/>
        </p:nvSpPr>
        <p:spPr bwMode="auto">
          <a:xfrm>
            <a:off x="3854790" y="9439828"/>
            <a:ext cx="2949302" cy="496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529" tIns="45765" rIns="91529" bIns="45765" anchor="b"/>
          <a:lstStyle>
            <a:lvl1pPr defTabSz="912813">
              <a:spcBef>
                <a:spcPct val="30000"/>
              </a:spcBef>
              <a:defRPr sz="1200">
                <a:solidFill>
                  <a:schemeClr val="tx1"/>
                </a:solidFill>
                <a:latin typeface="Calibri" pitchFamily="34" charset="0"/>
                <a:ea typeface="新細明體" pitchFamily="18" charset="-120"/>
              </a:defRPr>
            </a:lvl1pPr>
            <a:lvl2pPr marL="742950" indent="-285750" defTabSz="912813">
              <a:spcBef>
                <a:spcPct val="30000"/>
              </a:spcBef>
              <a:defRPr sz="1200">
                <a:solidFill>
                  <a:schemeClr val="tx1"/>
                </a:solidFill>
                <a:latin typeface="Calibri" pitchFamily="34" charset="0"/>
                <a:ea typeface="新細明體" pitchFamily="18" charset="-120"/>
              </a:defRPr>
            </a:lvl2pPr>
            <a:lvl3pPr marL="1143000" indent="-228600" defTabSz="912813">
              <a:spcBef>
                <a:spcPct val="30000"/>
              </a:spcBef>
              <a:defRPr sz="1200">
                <a:solidFill>
                  <a:schemeClr val="tx1"/>
                </a:solidFill>
                <a:latin typeface="Calibri" pitchFamily="34" charset="0"/>
                <a:ea typeface="新細明體" pitchFamily="18" charset="-120"/>
              </a:defRPr>
            </a:lvl3pPr>
            <a:lvl4pPr marL="1600200" indent="-228600" defTabSz="912813">
              <a:spcBef>
                <a:spcPct val="30000"/>
              </a:spcBef>
              <a:defRPr sz="1200">
                <a:solidFill>
                  <a:schemeClr val="tx1"/>
                </a:solidFill>
                <a:latin typeface="Calibri" pitchFamily="34" charset="0"/>
                <a:ea typeface="新細明體" pitchFamily="18" charset="-120"/>
              </a:defRPr>
            </a:lvl4pPr>
            <a:lvl5pPr marL="2057400" indent="-228600" defTabSz="912813">
              <a:spcBef>
                <a:spcPct val="30000"/>
              </a:spcBef>
              <a:defRPr sz="1200">
                <a:solidFill>
                  <a:schemeClr val="tx1"/>
                </a:solidFill>
                <a:latin typeface="Calibri" pitchFamily="34" charset="0"/>
                <a:ea typeface="新細明體" pitchFamily="18" charset="-120"/>
              </a:defRPr>
            </a:lvl5pPr>
            <a:lvl6pPr marL="25146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a:spcBef>
                <a:spcPct val="0"/>
              </a:spcBef>
            </a:pPr>
            <a:fld id="{94B8BF44-4D89-4C5C-9FE9-78E5CBEF39D3}" type="slidenum">
              <a:rPr lang="zh-TW" altLang="en-US">
                <a:latin typeface="Arial" pitchFamily="34" charset="0"/>
              </a:rPr>
              <a:pPr algn="r">
                <a:spcBef>
                  <a:spcPct val="0"/>
                </a:spcBef>
              </a:pPr>
              <a:t>67</a:t>
            </a:fld>
            <a:endParaRPr lang="en-US" altLang="zh-TW">
              <a:latin typeface="Arial" pitchFamily="34" charset="0"/>
            </a:endParaRPr>
          </a:p>
        </p:txBody>
      </p:sp>
    </p:spTree>
    <p:extLst>
      <p:ext uri="{BB962C8B-B14F-4D97-AF65-F5344CB8AC3E}">
        <p14:creationId xmlns="" xmlns:p14="http://schemas.microsoft.com/office/powerpoint/2010/main" val="2733298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zh-TW" altLang="en-US" smtClean="0"/>
          </a:p>
        </p:txBody>
      </p:sp>
      <p:sp>
        <p:nvSpPr>
          <p:cNvPr id="40964" name="投影片編號版面配置區 3"/>
          <p:cNvSpPr txBox="1">
            <a:spLocks noGrp="1"/>
          </p:cNvSpPr>
          <p:nvPr/>
        </p:nvSpPr>
        <p:spPr bwMode="auto">
          <a:xfrm>
            <a:off x="3854790" y="9439828"/>
            <a:ext cx="2949302" cy="497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529" tIns="45765" rIns="91529" bIns="45765" anchor="b"/>
          <a:lstStyle>
            <a:lvl1pPr defTabSz="912813">
              <a:spcBef>
                <a:spcPct val="30000"/>
              </a:spcBef>
              <a:defRPr sz="1200">
                <a:solidFill>
                  <a:schemeClr val="tx1"/>
                </a:solidFill>
                <a:latin typeface="Calibri" pitchFamily="34" charset="0"/>
                <a:ea typeface="新細明體" pitchFamily="18" charset="-120"/>
              </a:defRPr>
            </a:lvl1pPr>
            <a:lvl2pPr marL="742950" indent="-285750" defTabSz="912813">
              <a:spcBef>
                <a:spcPct val="30000"/>
              </a:spcBef>
              <a:defRPr sz="1200">
                <a:solidFill>
                  <a:schemeClr val="tx1"/>
                </a:solidFill>
                <a:latin typeface="Calibri" pitchFamily="34" charset="0"/>
                <a:ea typeface="新細明體" pitchFamily="18" charset="-120"/>
              </a:defRPr>
            </a:lvl2pPr>
            <a:lvl3pPr marL="1143000" indent="-228600" defTabSz="912813">
              <a:spcBef>
                <a:spcPct val="30000"/>
              </a:spcBef>
              <a:defRPr sz="1200">
                <a:solidFill>
                  <a:schemeClr val="tx1"/>
                </a:solidFill>
                <a:latin typeface="Calibri" pitchFamily="34" charset="0"/>
                <a:ea typeface="新細明體" pitchFamily="18" charset="-120"/>
              </a:defRPr>
            </a:lvl3pPr>
            <a:lvl4pPr marL="1600200" indent="-228600" defTabSz="912813">
              <a:spcBef>
                <a:spcPct val="30000"/>
              </a:spcBef>
              <a:defRPr sz="1200">
                <a:solidFill>
                  <a:schemeClr val="tx1"/>
                </a:solidFill>
                <a:latin typeface="Calibri" pitchFamily="34" charset="0"/>
                <a:ea typeface="新細明體" pitchFamily="18" charset="-120"/>
              </a:defRPr>
            </a:lvl4pPr>
            <a:lvl5pPr marL="2057400" indent="-228600" defTabSz="912813">
              <a:spcBef>
                <a:spcPct val="30000"/>
              </a:spcBef>
              <a:defRPr sz="1200">
                <a:solidFill>
                  <a:schemeClr val="tx1"/>
                </a:solidFill>
                <a:latin typeface="Calibri" pitchFamily="34" charset="0"/>
                <a:ea typeface="新細明體" pitchFamily="18" charset="-120"/>
              </a:defRPr>
            </a:lvl5pPr>
            <a:lvl6pPr marL="25146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2813"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a:spcBef>
                <a:spcPct val="0"/>
              </a:spcBef>
            </a:pPr>
            <a:fld id="{CF2315CB-CBAE-4A00-AEF1-99BCCF1DD02C}" type="slidenum">
              <a:rPr lang="zh-TW" altLang="en-US">
                <a:latin typeface="Arial" pitchFamily="34" charset="0"/>
              </a:rPr>
              <a:pPr algn="r">
                <a:spcBef>
                  <a:spcPct val="0"/>
                </a:spcBef>
              </a:pPr>
              <a:t>68</a:t>
            </a:fld>
            <a:endParaRPr lang="en-US" altLang="zh-TW">
              <a:latin typeface="Arial" pitchFamily="34" charset="0"/>
            </a:endParaRPr>
          </a:p>
        </p:txBody>
      </p:sp>
    </p:spTree>
    <p:extLst>
      <p:ext uri="{BB962C8B-B14F-4D97-AF65-F5344CB8AC3E}">
        <p14:creationId xmlns="" xmlns:p14="http://schemas.microsoft.com/office/powerpoint/2010/main" val="3809971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968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99683" name="投影片編號版面配置區 3"/>
          <p:cNvSpPr>
            <a:spLocks noGrp="1"/>
          </p:cNvSpPr>
          <p:nvPr>
            <p:ph type="sldNum" sz="quarter" idx="5"/>
          </p:nvPr>
        </p:nvSpPr>
        <p:spPr bwMode="auto">
          <a:noFill/>
          <a:ln>
            <a:miter lim="800000"/>
            <a:headEnd/>
            <a:tailEnd/>
          </a:ln>
        </p:spPr>
        <p:txBody>
          <a:bodyPr/>
          <a:lstStyle/>
          <a:p>
            <a:fld id="{18636406-6DD8-4C5F-8BC8-513C91A1EADA}" type="slidenum">
              <a:rPr lang="zh-TW" altLang="en-US" smtClean="0">
                <a:ea typeface="新細明體" charset="-120"/>
              </a:rPr>
              <a:pPr/>
              <a:t>69</a:t>
            </a:fld>
            <a:endParaRPr lang="en-US" altLang="zh-TW" smtClean="0">
              <a:ea typeface="新細明體" charset="-120"/>
            </a:endParaRPr>
          </a:p>
        </p:txBody>
      </p:sp>
    </p:spTree>
    <p:extLst>
      <p:ext uri="{BB962C8B-B14F-4D97-AF65-F5344CB8AC3E}">
        <p14:creationId xmlns="" xmlns:p14="http://schemas.microsoft.com/office/powerpoint/2010/main" val="4057987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TextEdit="1"/>
          </p:cNvSpPr>
          <p:nvPr>
            <p:ph type="sldImg"/>
          </p:nvPr>
        </p:nvSpPr>
        <p:spPr>
          <a:xfrm>
            <a:off x="919163" y="744538"/>
            <a:ext cx="4967287" cy="3727450"/>
          </a:xfrm>
          <a:ln/>
        </p:spPr>
      </p:sp>
      <p:sp>
        <p:nvSpPr>
          <p:cNvPr id="125955" name="備忘稿版面配置區 2"/>
          <p:cNvSpPr>
            <a:spLocks noGrp="1"/>
          </p:cNvSpPr>
          <p:nvPr>
            <p:ph type="body" idx="1"/>
          </p:nvPr>
        </p:nvSpPr>
        <p:spPr>
          <a:xfrm>
            <a:off x="680258" y="4720685"/>
            <a:ext cx="5445099" cy="44740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331" tIns="44166" rIns="88331" bIns="44166"/>
          <a:lstStyle/>
          <a:p>
            <a:pPr>
              <a:spcBef>
                <a:spcPct val="0"/>
              </a:spcBef>
            </a:pPr>
            <a:endParaRPr lang="en-US" altLang="zh-TW" smtClean="0"/>
          </a:p>
          <a:p>
            <a:pPr>
              <a:spcBef>
                <a:spcPct val="0"/>
              </a:spcBef>
            </a:pPr>
            <a:endParaRPr lang="en-US" altLang="zh-TW" smtClean="0"/>
          </a:p>
        </p:txBody>
      </p:sp>
      <p:sp>
        <p:nvSpPr>
          <p:cNvPr id="125956" name="投影片編號版面配置區 3"/>
          <p:cNvSpPr txBox="1">
            <a:spLocks noGrp="1"/>
          </p:cNvSpPr>
          <p:nvPr/>
        </p:nvSpPr>
        <p:spPr bwMode="auto">
          <a:xfrm>
            <a:off x="3854790" y="9439828"/>
            <a:ext cx="2949302" cy="496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331" tIns="44166" rIns="88331" bIns="44166" anchor="b"/>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lgn="r" eaLnBrk="1" hangingPunct="1">
              <a:spcBef>
                <a:spcPct val="0"/>
              </a:spcBef>
            </a:pPr>
            <a:fld id="{E91ECD67-26B7-4E0B-9FFA-40806C98A4F6}" type="slidenum">
              <a:rPr kumimoji="0" lang="zh-TW" altLang="en-US"/>
              <a:pPr algn="r" eaLnBrk="1" hangingPunct="1">
                <a:spcBef>
                  <a:spcPct val="0"/>
                </a:spcBef>
              </a:pPr>
              <a:t>70</a:t>
            </a:fld>
            <a:endParaRPr kumimoji="0" lang="en-US" altLang="zh-TW"/>
          </a:p>
        </p:txBody>
      </p:sp>
    </p:spTree>
    <p:extLst>
      <p:ext uri="{BB962C8B-B14F-4D97-AF65-F5344CB8AC3E}">
        <p14:creationId xmlns="" xmlns:p14="http://schemas.microsoft.com/office/powerpoint/2010/main" val="1050805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3537" name="Shape 624"/>
          <p:cNvSpPr>
            <a:spLocks noGrp="1" noRot="1" noChangeAspect="1" noTextEdit="1"/>
          </p:cNvSpPr>
          <p:nvPr>
            <p:ph type="sldImg" idx="2"/>
          </p:nvPr>
        </p:nvSpPr>
        <p:spPr bwMode="auto">
          <a:xfrm>
            <a:off x="920750" y="747713"/>
            <a:ext cx="4965700" cy="372586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p:spPr>
      </p:sp>
      <p:sp>
        <p:nvSpPr>
          <p:cNvPr id="193538" name="Shape 625"/>
          <p:cNvSpPr>
            <a:spLocks noGrp="1"/>
          </p:cNvSpPr>
          <p:nvPr>
            <p:ph type="body" idx="1"/>
          </p:nvPr>
        </p:nvSpPr>
        <p:spPr bwMode="auto">
          <a:xfrm>
            <a:off x="679450" y="4721225"/>
            <a:ext cx="5446713" cy="4470400"/>
          </a:xfrm>
          <a:noFill/>
        </p:spPr>
        <p:txBody>
          <a:bodyPr wrap="square" lIns="91543" tIns="45771" rIns="91543" bIns="45771" numCol="1" anchor="t" anchorCtr="0" compatLnSpc="1">
            <a:prstTxWarp prst="textNoShape">
              <a:avLst/>
            </a:prstTxWarp>
          </a:bodyPr>
          <a:lstStyle/>
          <a:p>
            <a:pPr eaLnBrk="1" hangingPunct="1">
              <a:spcBef>
                <a:spcPct val="0"/>
              </a:spcBef>
            </a:pPr>
            <a:endParaRPr lang="zh-TW" altLang="zh-TW" smtClean="0"/>
          </a:p>
        </p:txBody>
      </p:sp>
      <p:sp>
        <p:nvSpPr>
          <p:cNvPr id="193539" name="Shape 626"/>
          <p:cNvSpPr txBox="1">
            <a:spLocks noGrp="1"/>
          </p:cNvSpPr>
          <p:nvPr/>
        </p:nvSpPr>
        <p:spPr bwMode="auto">
          <a:xfrm>
            <a:off x="3852863" y="9440863"/>
            <a:ext cx="2951162" cy="496887"/>
          </a:xfrm>
          <a:prstGeom prst="rect">
            <a:avLst/>
          </a:prstGeom>
          <a:noFill/>
          <a:ln w="9525">
            <a:noFill/>
            <a:miter lim="800000"/>
            <a:headEnd/>
            <a:tailEnd/>
          </a:ln>
        </p:spPr>
        <p:txBody>
          <a:bodyPr lIns="91543" tIns="45771" rIns="91543" bIns="45771" anchor="b"/>
          <a:lstStyle/>
          <a:p>
            <a:pPr algn="r" defTabSz="915988">
              <a:buSzPct val="25000"/>
            </a:pPr>
            <a:r>
              <a:rPr lang="zh-TW" altLang="zh-TW" sz="1200"/>
              <a:t> </a:t>
            </a:r>
          </a:p>
        </p:txBody>
      </p:sp>
    </p:spTree>
    <p:extLst>
      <p:ext uri="{BB962C8B-B14F-4D97-AF65-F5344CB8AC3E}">
        <p14:creationId xmlns="" xmlns:p14="http://schemas.microsoft.com/office/powerpoint/2010/main" val="115454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D615BDC-0653-4FCA-B179-72E9309ADB32}" type="slidenum">
              <a:rPr lang="zh-TW" altLang="en-US" smtClean="0"/>
              <a:pPr>
                <a:defRPr/>
              </a:pPr>
              <a:t>7</a:t>
            </a:fld>
            <a:endParaRPr lang="zh-TW" altLang="en-US"/>
          </a:p>
        </p:txBody>
      </p:sp>
    </p:spTree>
    <p:extLst>
      <p:ext uri="{BB962C8B-B14F-4D97-AF65-F5344CB8AC3E}">
        <p14:creationId xmlns="" xmlns:p14="http://schemas.microsoft.com/office/powerpoint/2010/main" val="2152294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5974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59747" name="投影片編號版面配置區 3"/>
          <p:cNvSpPr>
            <a:spLocks noGrp="1"/>
          </p:cNvSpPr>
          <p:nvPr>
            <p:ph type="sldNum" sz="quarter" idx="5"/>
          </p:nvPr>
        </p:nvSpPr>
        <p:spPr bwMode="auto">
          <a:noFill/>
          <a:ln>
            <a:miter lim="800000"/>
            <a:headEnd/>
            <a:tailEnd/>
          </a:ln>
        </p:spPr>
        <p:txBody>
          <a:bodyPr/>
          <a:lstStyle/>
          <a:p>
            <a:fld id="{26C8AEE1-FD43-4C6A-B999-7F629DDA40D1}" type="slidenum">
              <a:rPr lang="en-US" altLang="zh-TW" smtClean="0">
                <a:ea typeface="新細明體" charset="-120"/>
              </a:rPr>
              <a:pPr/>
              <a:t>72</a:t>
            </a:fld>
            <a:endParaRPr lang="en-US" altLang="zh-TW" smtClean="0">
              <a:ea typeface="新細明體" charset="-120"/>
            </a:endParaRPr>
          </a:p>
        </p:txBody>
      </p:sp>
    </p:spTree>
    <p:extLst>
      <p:ext uri="{BB962C8B-B14F-4D97-AF65-F5344CB8AC3E}">
        <p14:creationId xmlns="" xmlns:p14="http://schemas.microsoft.com/office/powerpoint/2010/main" val="441178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17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61795" name="投影片編號版面配置區 3"/>
          <p:cNvSpPr>
            <a:spLocks noGrp="1"/>
          </p:cNvSpPr>
          <p:nvPr>
            <p:ph type="sldNum" sz="quarter" idx="5"/>
          </p:nvPr>
        </p:nvSpPr>
        <p:spPr bwMode="auto">
          <a:noFill/>
          <a:ln>
            <a:miter lim="800000"/>
            <a:headEnd/>
            <a:tailEnd/>
          </a:ln>
        </p:spPr>
        <p:txBody>
          <a:bodyPr/>
          <a:lstStyle/>
          <a:p>
            <a:fld id="{79087CF8-16D5-4E91-B08A-137A46547D42}" type="slidenum">
              <a:rPr lang="zh-TW" altLang="en-US" smtClean="0">
                <a:ea typeface="新細明體" charset="-120"/>
              </a:rPr>
              <a:pPr/>
              <a:t>73</a:t>
            </a:fld>
            <a:endParaRPr lang="en-US" altLang="zh-TW" smtClean="0">
              <a:ea typeface="新細明體" charset="-120"/>
            </a:endParaRPr>
          </a:p>
        </p:txBody>
      </p:sp>
    </p:spTree>
    <p:extLst>
      <p:ext uri="{BB962C8B-B14F-4D97-AF65-F5344CB8AC3E}">
        <p14:creationId xmlns="" xmlns:p14="http://schemas.microsoft.com/office/powerpoint/2010/main" val="2401790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3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63843" name="投影片編號版面配置區 3"/>
          <p:cNvSpPr>
            <a:spLocks noGrp="1"/>
          </p:cNvSpPr>
          <p:nvPr>
            <p:ph type="sldNum" sz="quarter" idx="5"/>
          </p:nvPr>
        </p:nvSpPr>
        <p:spPr bwMode="auto">
          <a:noFill/>
          <a:ln>
            <a:miter lim="800000"/>
            <a:headEnd/>
            <a:tailEnd/>
          </a:ln>
        </p:spPr>
        <p:txBody>
          <a:bodyPr/>
          <a:lstStyle/>
          <a:p>
            <a:fld id="{741A4F4D-DF79-4BD0-B878-F634DC76F7D3}" type="slidenum">
              <a:rPr lang="zh-TW" altLang="en-US" smtClean="0">
                <a:ea typeface="新細明體" charset="-120"/>
              </a:rPr>
              <a:pPr/>
              <a:t>74</a:t>
            </a:fld>
            <a:endParaRPr lang="en-US" altLang="zh-TW" smtClean="0">
              <a:ea typeface="新細明體" charset="-120"/>
            </a:endParaRPr>
          </a:p>
        </p:txBody>
      </p:sp>
    </p:spTree>
    <p:extLst>
      <p:ext uri="{BB962C8B-B14F-4D97-AF65-F5344CB8AC3E}">
        <p14:creationId xmlns="" xmlns:p14="http://schemas.microsoft.com/office/powerpoint/2010/main" val="1824225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589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65891" name="投影片編號版面配置區 3"/>
          <p:cNvSpPr>
            <a:spLocks noGrp="1"/>
          </p:cNvSpPr>
          <p:nvPr>
            <p:ph type="sldNum" sz="quarter" idx="5"/>
          </p:nvPr>
        </p:nvSpPr>
        <p:spPr bwMode="auto">
          <a:noFill/>
          <a:ln>
            <a:miter lim="800000"/>
            <a:headEnd/>
            <a:tailEnd/>
          </a:ln>
        </p:spPr>
        <p:txBody>
          <a:bodyPr/>
          <a:lstStyle/>
          <a:p>
            <a:fld id="{9DDDAFCD-055C-43AB-82A3-BA028E9E60E8}" type="slidenum">
              <a:rPr lang="zh-TW" altLang="en-US" smtClean="0">
                <a:ea typeface="新細明體" charset="-120"/>
              </a:rPr>
              <a:pPr/>
              <a:t>75</a:t>
            </a:fld>
            <a:endParaRPr lang="en-US" altLang="zh-TW" smtClean="0">
              <a:ea typeface="新細明體" charset="-120"/>
            </a:endParaRPr>
          </a:p>
        </p:txBody>
      </p:sp>
    </p:spTree>
    <p:extLst>
      <p:ext uri="{BB962C8B-B14F-4D97-AF65-F5344CB8AC3E}">
        <p14:creationId xmlns="" xmlns:p14="http://schemas.microsoft.com/office/powerpoint/2010/main" val="313701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79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67939" name="投影片編號版面配置區 3"/>
          <p:cNvSpPr>
            <a:spLocks noGrp="1"/>
          </p:cNvSpPr>
          <p:nvPr>
            <p:ph type="sldNum" sz="quarter" idx="5"/>
          </p:nvPr>
        </p:nvSpPr>
        <p:spPr bwMode="auto">
          <a:noFill/>
          <a:ln>
            <a:miter lim="800000"/>
            <a:headEnd/>
            <a:tailEnd/>
          </a:ln>
        </p:spPr>
        <p:txBody>
          <a:bodyPr/>
          <a:lstStyle/>
          <a:p>
            <a:fld id="{A057746F-526F-4503-BA79-DE5863DE5F24}" type="slidenum">
              <a:rPr lang="zh-TW" altLang="en-US" smtClean="0">
                <a:ea typeface="新細明體" charset="-120"/>
              </a:rPr>
              <a:pPr/>
              <a:t>76</a:t>
            </a:fld>
            <a:endParaRPr lang="en-US" altLang="zh-TW" smtClean="0">
              <a:ea typeface="新細明體" charset="-120"/>
            </a:endParaRPr>
          </a:p>
        </p:txBody>
      </p:sp>
    </p:spTree>
    <p:extLst>
      <p:ext uri="{BB962C8B-B14F-4D97-AF65-F5344CB8AC3E}">
        <p14:creationId xmlns="" xmlns:p14="http://schemas.microsoft.com/office/powerpoint/2010/main" val="91133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99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69987" name="投影片編號版面配置區 3"/>
          <p:cNvSpPr>
            <a:spLocks noGrp="1"/>
          </p:cNvSpPr>
          <p:nvPr>
            <p:ph type="sldNum" sz="quarter" idx="5"/>
          </p:nvPr>
        </p:nvSpPr>
        <p:spPr bwMode="auto">
          <a:noFill/>
          <a:ln>
            <a:miter lim="800000"/>
            <a:headEnd/>
            <a:tailEnd/>
          </a:ln>
        </p:spPr>
        <p:txBody>
          <a:bodyPr/>
          <a:lstStyle/>
          <a:p>
            <a:fld id="{463DEAFC-6B4C-439B-99FC-1B11EA4747DF}" type="slidenum">
              <a:rPr lang="zh-TW" altLang="en-US" smtClean="0">
                <a:ea typeface="新細明體" charset="-120"/>
              </a:rPr>
              <a:pPr/>
              <a:t>77</a:t>
            </a:fld>
            <a:endParaRPr lang="en-US" altLang="zh-TW" smtClean="0">
              <a:ea typeface="新細明體" charset="-120"/>
            </a:endParaRPr>
          </a:p>
        </p:txBody>
      </p:sp>
    </p:spTree>
    <p:extLst>
      <p:ext uri="{BB962C8B-B14F-4D97-AF65-F5344CB8AC3E}">
        <p14:creationId xmlns="" xmlns:p14="http://schemas.microsoft.com/office/powerpoint/2010/main" val="4194377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7920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79203" name="投影片編號版面配置區 3"/>
          <p:cNvSpPr>
            <a:spLocks noGrp="1"/>
          </p:cNvSpPr>
          <p:nvPr>
            <p:ph type="sldNum" sz="quarter" idx="5"/>
          </p:nvPr>
        </p:nvSpPr>
        <p:spPr bwMode="auto">
          <a:noFill/>
          <a:ln>
            <a:miter lim="800000"/>
            <a:headEnd/>
            <a:tailEnd/>
          </a:ln>
        </p:spPr>
        <p:txBody>
          <a:bodyPr/>
          <a:lstStyle/>
          <a:p>
            <a:fld id="{2E992ECD-3928-4966-A2C7-1CA928942872}" type="slidenum">
              <a:rPr lang="zh-TW" altLang="en-US" smtClean="0">
                <a:ea typeface="新細明體" charset="-120"/>
              </a:rPr>
              <a:pPr/>
              <a:t>78</a:t>
            </a:fld>
            <a:endParaRPr lang="en-US" altLang="zh-TW" smtClean="0">
              <a:ea typeface="新細明體" charset="-120"/>
            </a:endParaRPr>
          </a:p>
        </p:txBody>
      </p:sp>
    </p:spTree>
    <p:extLst>
      <p:ext uri="{BB962C8B-B14F-4D97-AF65-F5344CB8AC3E}">
        <p14:creationId xmlns="" xmlns:p14="http://schemas.microsoft.com/office/powerpoint/2010/main" val="2129395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12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81251" name="投影片編號版面配置區 3"/>
          <p:cNvSpPr>
            <a:spLocks noGrp="1"/>
          </p:cNvSpPr>
          <p:nvPr>
            <p:ph type="sldNum" sz="quarter" idx="5"/>
          </p:nvPr>
        </p:nvSpPr>
        <p:spPr bwMode="auto">
          <a:noFill/>
          <a:ln>
            <a:miter lim="800000"/>
            <a:headEnd/>
            <a:tailEnd/>
          </a:ln>
        </p:spPr>
        <p:txBody>
          <a:bodyPr/>
          <a:lstStyle/>
          <a:p>
            <a:fld id="{90BE2BFE-0311-45B2-91BD-6C829CDBB235}" type="slidenum">
              <a:rPr lang="zh-TW" altLang="en-US" smtClean="0">
                <a:ea typeface="新細明體" charset="-120"/>
              </a:rPr>
              <a:pPr/>
              <a:t>79</a:t>
            </a:fld>
            <a:endParaRPr lang="en-US" altLang="zh-TW" smtClean="0">
              <a:ea typeface="新細明體" charset="-120"/>
            </a:endParaRPr>
          </a:p>
        </p:txBody>
      </p:sp>
    </p:spTree>
    <p:extLst>
      <p:ext uri="{BB962C8B-B14F-4D97-AF65-F5344CB8AC3E}">
        <p14:creationId xmlns="" xmlns:p14="http://schemas.microsoft.com/office/powerpoint/2010/main" val="19981833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329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83299" name="投影片編號版面配置區 3"/>
          <p:cNvSpPr>
            <a:spLocks noGrp="1"/>
          </p:cNvSpPr>
          <p:nvPr>
            <p:ph type="sldNum" sz="quarter" idx="5"/>
          </p:nvPr>
        </p:nvSpPr>
        <p:spPr bwMode="auto">
          <a:noFill/>
          <a:ln>
            <a:miter lim="800000"/>
            <a:headEnd/>
            <a:tailEnd/>
          </a:ln>
        </p:spPr>
        <p:txBody>
          <a:bodyPr/>
          <a:lstStyle/>
          <a:p>
            <a:fld id="{46449B59-CC11-4CF7-BEA7-9C874BBF5827}" type="slidenum">
              <a:rPr lang="zh-TW" altLang="en-US" smtClean="0">
                <a:ea typeface="新細明體" charset="-120"/>
              </a:rPr>
              <a:pPr/>
              <a:t>80</a:t>
            </a:fld>
            <a:endParaRPr lang="en-US" altLang="zh-TW" smtClean="0">
              <a:ea typeface="新細明體" charset="-120"/>
            </a:endParaRPr>
          </a:p>
        </p:txBody>
      </p:sp>
    </p:spTree>
    <p:extLst>
      <p:ext uri="{BB962C8B-B14F-4D97-AF65-F5344CB8AC3E}">
        <p14:creationId xmlns="" xmlns:p14="http://schemas.microsoft.com/office/powerpoint/2010/main" val="4037790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534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85347" name="投影片編號版面配置區 3"/>
          <p:cNvSpPr>
            <a:spLocks noGrp="1"/>
          </p:cNvSpPr>
          <p:nvPr>
            <p:ph type="sldNum" sz="quarter" idx="5"/>
          </p:nvPr>
        </p:nvSpPr>
        <p:spPr bwMode="auto">
          <a:noFill/>
          <a:ln>
            <a:miter lim="800000"/>
            <a:headEnd/>
            <a:tailEnd/>
          </a:ln>
        </p:spPr>
        <p:txBody>
          <a:bodyPr/>
          <a:lstStyle/>
          <a:p>
            <a:fld id="{B2336F54-CE5F-4477-A834-B1C8E2A535F5}" type="slidenum">
              <a:rPr lang="zh-TW" altLang="en-US" smtClean="0">
                <a:ea typeface="新細明體" charset="-120"/>
              </a:rPr>
              <a:pPr/>
              <a:t>81</a:t>
            </a:fld>
            <a:endParaRPr lang="en-US" altLang="zh-TW" smtClean="0">
              <a:ea typeface="新細明體" charset="-120"/>
            </a:endParaRPr>
          </a:p>
        </p:txBody>
      </p:sp>
    </p:spTree>
    <p:extLst>
      <p:ext uri="{BB962C8B-B14F-4D97-AF65-F5344CB8AC3E}">
        <p14:creationId xmlns="" xmlns:p14="http://schemas.microsoft.com/office/powerpoint/2010/main" val="2279114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編號版面配置區 6"/>
          <p:cNvSpPr>
            <a:spLocks noGrp="1"/>
          </p:cNvSpPr>
          <p:nvPr>
            <p:ph type="sldNum" sz="quarter" idx="5"/>
          </p:nvPr>
        </p:nvSpPr>
        <p:spPr bwMode="auto">
          <a:noFill/>
          <a:ln>
            <a:miter lim="800000"/>
            <a:headEnd/>
            <a:tailEnd/>
          </a:ln>
        </p:spPr>
        <p:txBody>
          <a:bodyPr/>
          <a:lstStyle/>
          <a:p>
            <a:fld id="{0BF8B845-6F77-4B3F-B31E-836D80E7B820}" type="slidenum">
              <a:rPr lang="zh-TW" altLang="en-US" smtClean="0">
                <a:ea typeface="新細明體" charset="-120"/>
              </a:rPr>
              <a:pPr/>
              <a:t>8</a:t>
            </a:fld>
            <a:endParaRPr lang="en-US" altLang="zh-TW" smtClean="0">
              <a:ea typeface="新細明體" charset="-120"/>
            </a:endParaRPr>
          </a:p>
        </p:txBody>
      </p:sp>
      <p:sp>
        <p:nvSpPr>
          <p:cNvPr id="21506" name="Rectangle 7"/>
          <p:cNvSpPr txBox="1">
            <a:spLocks noGrp="1" noChangeArrowheads="1"/>
          </p:cNvSpPr>
          <p:nvPr/>
        </p:nvSpPr>
        <p:spPr bwMode="auto">
          <a:xfrm>
            <a:off x="3856038" y="9444038"/>
            <a:ext cx="2949575" cy="495300"/>
          </a:xfrm>
          <a:prstGeom prst="rect">
            <a:avLst/>
          </a:prstGeom>
          <a:noFill/>
          <a:ln w="9525">
            <a:noFill/>
            <a:miter lim="800000"/>
            <a:headEnd/>
            <a:tailEnd/>
          </a:ln>
        </p:spPr>
        <p:txBody>
          <a:bodyPr lIns="92004" tIns="46003" rIns="92004" bIns="46003" anchor="b"/>
          <a:lstStyle/>
          <a:p>
            <a:pPr algn="r" defTabSz="952500"/>
            <a:fld id="{C8C6900D-06BE-4E7D-9C3C-8538883987BF}" type="slidenum">
              <a:rPr lang="en-US" altLang="zh-TW" sz="1200">
                <a:latin typeface="Times New Roman" pitchFamily="18" charset="0"/>
              </a:rPr>
              <a:pPr algn="r" defTabSz="952500"/>
              <a:t>8</a:t>
            </a:fld>
            <a:endParaRPr lang="en-US" altLang="zh-TW" sz="1200">
              <a:latin typeface="Times New Roman" pitchFamily="18" charset="0"/>
            </a:endParaRPr>
          </a:p>
        </p:txBody>
      </p:sp>
      <p:sp>
        <p:nvSpPr>
          <p:cNvPr id="21507" name="Rectangle 7"/>
          <p:cNvSpPr txBox="1">
            <a:spLocks noGrp="1" noChangeArrowheads="1"/>
          </p:cNvSpPr>
          <p:nvPr/>
        </p:nvSpPr>
        <p:spPr bwMode="auto">
          <a:xfrm>
            <a:off x="3854450" y="9440863"/>
            <a:ext cx="2949575" cy="496887"/>
          </a:xfrm>
          <a:prstGeom prst="rect">
            <a:avLst/>
          </a:prstGeom>
          <a:noFill/>
          <a:ln w="9525">
            <a:noFill/>
            <a:miter lim="800000"/>
            <a:headEnd/>
            <a:tailEnd/>
          </a:ln>
        </p:spPr>
        <p:txBody>
          <a:bodyPr lIns="91070" tIns="45535" rIns="91070" bIns="45535" anchor="b"/>
          <a:lstStyle/>
          <a:p>
            <a:pPr algn="r" defTabSz="947738"/>
            <a:fld id="{48D8A492-1823-4811-8C66-DF3BF5F0D853}" type="slidenum">
              <a:rPr lang="en-US" altLang="zh-TW" sz="1200"/>
              <a:pPr algn="r" defTabSz="947738"/>
              <a:t>8</a:t>
            </a:fld>
            <a:endParaRPr lang="en-US" altLang="zh-TW" sz="1200"/>
          </a:p>
        </p:txBody>
      </p:sp>
      <p:sp>
        <p:nvSpPr>
          <p:cNvPr id="21508" name="Rectangle 2"/>
          <p:cNvSpPr>
            <a:spLocks noGrp="1" noRot="1" noChangeAspect="1" noChangeArrowheads="1" noTextEdit="1"/>
          </p:cNvSpPr>
          <p:nvPr>
            <p:ph type="sldImg"/>
          </p:nvPr>
        </p:nvSpPr>
        <p:spPr bwMode="auto">
          <a:xfrm>
            <a:off x="922338" y="750888"/>
            <a:ext cx="4960937" cy="3722687"/>
          </a:xfrm>
          <a:noFill/>
          <a:ln>
            <a:solidFill>
              <a:srgbClr val="000000"/>
            </a:solidFill>
            <a:miter lim="800000"/>
            <a:headEnd/>
            <a:tailEnd/>
          </a:ln>
        </p:spPr>
      </p:sp>
      <p:sp>
        <p:nvSpPr>
          <p:cNvPr id="21509" name="Rectangle 3"/>
          <p:cNvSpPr>
            <a:spLocks noGrp="1" noChangeArrowheads="1"/>
          </p:cNvSpPr>
          <p:nvPr>
            <p:ph type="body" idx="1"/>
          </p:nvPr>
        </p:nvSpPr>
        <p:spPr bwMode="auto">
          <a:xfrm>
            <a:off x="909638" y="4719638"/>
            <a:ext cx="4986337" cy="4473575"/>
          </a:xfrm>
          <a:noFill/>
        </p:spPr>
        <p:txBody>
          <a:bodyPr wrap="square" lIns="92004" tIns="46003" rIns="92004" bIns="46003" numCol="1" anchor="t" anchorCtr="0" compatLnSpc="1">
            <a:prstTxWarp prst="textNoShape">
              <a:avLst/>
            </a:prstTxWarp>
          </a:bodyPr>
          <a:lstStyle/>
          <a:p>
            <a:pPr eaLnBrk="1" hangingPunct="1"/>
            <a:r>
              <a:rPr lang="en-US" altLang="zh-TW" smtClean="0">
                <a:latin typeface="Arial" charset="0"/>
              </a:rPr>
              <a:t>1.</a:t>
            </a:r>
            <a:r>
              <a:rPr lang="zh-TW" altLang="en-US" smtClean="0">
                <a:latin typeface="Arial" charset="0"/>
              </a:rPr>
              <a:t>法律依據：國民教育法第</a:t>
            </a:r>
            <a:r>
              <a:rPr lang="en-US" altLang="zh-TW" smtClean="0">
                <a:latin typeface="Arial" charset="0"/>
              </a:rPr>
              <a:t>1</a:t>
            </a:r>
            <a:r>
              <a:rPr lang="zh-TW" altLang="en-US" smtClean="0">
                <a:latin typeface="Arial" charset="0"/>
              </a:rPr>
              <a:t>條：國民教育依中華民國憲法第一百五十八條之規定，以養成德、智、體、群 、美五育均衡發展之健全國民為宗旨。</a:t>
            </a:r>
            <a:endParaRPr lang="en-US" altLang="zh-TW" smtClean="0">
              <a:latin typeface="Arial" charset="0"/>
            </a:endParaRPr>
          </a:p>
          <a:p>
            <a:pPr eaLnBrk="1" hangingPunct="1"/>
            <a:r>
              <a:rPr lang="en-US" altLang="zh-TW" smtClean="0">
                <a:latin typeface="Arial" charset="0"/>
              </a:rPr>
              <a:t>2.</a:t>
            </a:r>
            <a:r>
              <a:rPr lang="zh-TW" altLang="en-US" smtClean="0">
                <a:latin typeface="Arial" charset="0"/>
              </a:rPr>
              <a:t> 適性入學，落實</a:t>
            </a:r>
            <a:r>
              <a:rPr lang="en-US" altLang="zh-TW" smtClean="0">
                <a:latin typeface="Arial" charset="0"/>
              </a:rPr>
              <a:t>『</a:t>
            </a:r>
            <a:r>
              <a:rPr lang="zh-TW" altLang="en-US" smtClean="0">
                <a:latin typeface="Arial" charset="0"/>
              </a:rPr>
              <a:t>德智體群美五育均衡發展</a:t>
            </a:r>
            <a:r>
              <a:rPr lang="en-US" altLang="zh-TW" smtClean="0">
                <a:latin typeface="Arial" charset="0"/>
              </a:rPr>
              <a:t>』</a:t>
            </a:r>
          </a:p>
          <a:p>
            <a:pPr eaLnBrk="1" hangingPunct="1"/>
            <a:endParaRPr lang="zh-TW" altLang="en-US" smtClean="0">
              <a:latin typeface="Arial" charset="0"/>
            </a:endParaRPr>
          </a:p>
        </p:txBody>
      </p:sp>
    </p:spTree>
    <p:extLst>
      <p:ext uri="{BB962C8B-B14F-4D97-AF65-F5344CB8AC3E}">
        <p14:creationId xmlns="" xmlns:p14="http://schemas.microsoft.com/office/powerpoint/2010/main" val="37329367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73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87395" name="投影片編號版面配置區 3"/>
          <p:cNvSpPr>
            <a:spLocks noGrp="1"/>
          </p:cNvSpPr>
          <p:nvPr>
            <p:ph type="sldNum" sz="quarter" idx="5"/>
          </p:nvPr>
        </p:nvSpPr>
        <p:spPr bwMode="auto">
          <a:noFill/>
          <a:ln>
            <a:miter lim="800000"/>
            <a:headEnd/>
            <a:tailEnd/>
          </a:ln>
        </p:spPr>
        <p:txBody>
          <a:bodyPr/>
          <a:lstStyle/>
          <a:p>
            <a:fld id="{87668299-0A6B-47EF-BD9E-EA3E5539F04B}" type="slidenum">
              <a:rPr lang="zh-TW" altLang="en-US" smtClean="0">
                <a:ea typeface="新細明體" charset="-120"/>
              </a:rPr>
              <a:pPr/>
              <a:t>82</a:t>
            </a:fld>
            <a:endParaRPr lang="en-US" altLang="zh-TW" smtClean="0">
              <a:ea typeface="新細明體" charset="-120"/>
            </a:endParaRPr>
          </a:p>
        </p:txBody>
      </p:sp>
    </p:spTree>
    <p:extLst>
      <p:ext uri="{BB962C8B-B14F-4D97-AF65-F5344CB8AC3E}">
        <p14:creationId xmlns="" xmlns:p14="http://schemas.microsoft.com/office/powerpoint/2010/main" val="4138638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94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89443" name="投影片編號版面配置區 3"/>
          <p:cNvSpPr>
            <a:spLocks noGrp="1"/>
          </p:cNvSpPr>
          <p:nvPr>
            <p:ph type="sldNum" sz="quarter" idx="5"/>
          </p:nvPr>
        </p:nvSpPr>
        <p:spPr bwMode="auto">
          <a:noFill/>
          <a:ln>
            <a:miter lim="800000"/>
            <a:headEnd/>
            <a:tailEnd/>
          </a:ln>
        </p:spPr>
        <p:txBody>
          <a:bodyPr/>
          <a:lstStyle/>
          <a:p>
            <a:fld id="{80E89EC8-CD63-426E-A5B8-E3362F8EB0BF}" type="slidenum">
              <a:rPr lang="zh-TW" altLang="en-US" smtClean="0">
                <a:ea typeface="新細明體" charset="-120"/>
              </a:rPr>
              <a:pPr/>
              <a:t>83</a:t>
            </a:fld>
            <a:endParaRPr lang="en-US" altLang="zh-TW" smtClean="0">
              <a:ea typeface="新細明體" charset="-120"/>
            </a:endParaRPr>
          </a:p>
        </p:txBody>
      </p:sp>
    </p:spTree>
    <p:extLst>
      <p:ext uri="{BB962C8B-B14F-4D97-AF65-F5344CB8AC3E}">
        <p14:creationId xmlns="" xmlns:p14="http://schemas.microsoft.com/office/powerpoint/2010/main" val="3995746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149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91491" name="投影片編號版面配置區 3"/>
          <p:cNvSpPr>
            <a:spLocks noGrp="1"/>
          </p:cNvSpPr>
          <p:nvPr>
            <p:ph type="sldNum" sz="quarter" idx="5"/>
          </p:nvPr>
        </p:nvSpPr>
        <p:spPr bwMode="auto">
          <a:noFill/>
          <a:ln>
            <a:miter lim="800000"/>
            <a:headEnd/>
            <a:tailEnd/>
          </a:ln>
        </p:spPr>
        <p:txBody>
          <a:bodyPr/>
          <a:lstStyle/>
          <a:p>
            <a:fld id="{624AFB36-1DAD-4029-A222-3E50778B27DB}" type="slidenum">
              <a:rPr lang="zh-TW" altLang="en-US" smtClean="0">
                <a:ea typeface="新細明體" charset="-120"/>
              </a:rPr>
              <a:pPr/>
              <a:t>84</a:t>
            </a:fld>
            <a:endParaRPr lang="en-US" altLang="zh-TW" smtClean="0">
              <a:ea typeface="新細明體" charset="-120"/>
            </a:endParaRPr>
          </a:p>
        </p:txBody>
      </p:sp>
    </p:spTree>
    <p:extLst>
      <p:ext uri="{BB962C8B-B14F-4D97-AF65-F5344CB8AC3E}">
        <p14:creationId xmlns="" xmlns:p14="http://schemas.microsoft.com/office/powerpoint/2010/main" val="42102973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5" name="Shape 639"/>
          <p:cNvSpPr>
            <a:spLocks noGrp="1"/>
          </p:cNvSpPr>
          <p:nvPr>
            <p:ph type="body" idx="1"/>
          </p:nvPr>
        </p:nvSpPr>
        <p:spPr bwMode="auto">
          <a:xfrm>
            <a:off x="679450" y="4721225"/>
            <a:ext cx="5446713" cy="4470400"/>
          </a:xfrm>
          <a:noFill/>
        </p:spPr>
        <p:txBody>
          <a:bodyPr wrap="square" lIns="88331" tIns="88331" rIns="88331" bIns="88331" numCol="1" anchor="ctr" anchorCtr="0" compatLnSpc="1">
            <a:prstTxWarp prst="textNoShape">
              <a:avLst/>
            </a:prstTxWarp>
          </a:bodyPr>
          <a:lstStyle/>
          <a:p>
            <a:pPr eaLnBrk="1" hangingPunct="1">
              <a:spcBef>
                <a:spcPct val="0"/>
              </a:spcBef>
            </a:pPr>
            <a:endParaRPr lang="zh-TW" altLang="zh-TW" smtClean="0"/>
          </a:p>
        </p:txBody>
      </p:sp>
      <p:sp>
        <p:nvSpPr>
          <p:cNvPr id="195586" name="Shape 640"/>
          <p:cNvSpPr>
            <a:spLocks noGrp="1" noRot="1" noChangeAspect="1" noTextEdit="1"/>
          </p:cNvSpPr>
          <p:nvPr>
            <p:ph type="sldImg" idx="2"/>
          </p:nvPr>
        </p:nvSpPr>
        <p:spPr bwMode="auto">
          <a:xfrm>
            <a:off x="920750" y="747713"/>
            <a:ext cx="4965700" cy="372586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p:spPr>
      </p:sp>
    </p:spTree>
    <p:extLst>
      <p:ext uri="{BB962C8B-B14F-4D97-AF65-F5344CB8AC3E}">
        <p14:creationId xmlns="" xmlns:p14="http://schemas.microsoft.com/office/powerpoint/2010/main" val="37927608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投影片編號版面配置區 6"/>
          <p:cNvSpPr>
            <a:spLocks noGrp="1"/>
          </p:cNvSpPr>
          <p:nvPr>
            <p:ph type="sldNum" sz="quarter" idx="5"/>
          </p:nvPr>
        </p:nvSpPr>
        <p:spPr bwMode="auto">
          <a:noFill/>
          <a:ln>
            <a:miter lim="800000"/>
            <a:headEnd/>
            <a:tailEnd/>
          </a:ln>
        </p:spPr>
        <p:txBody>
          <a:bodyPr/>
          <a:lstStyle/>
          <a:p>
            <a:fld id="{2AC2B096-0C90-4CBD-BEDB-15FEF1252C75}" type="slidenum">
              <a:rPr lang="zh-TW" altLang="en-US" smtClean="0">
                <a:ea typeface="新細明體" charset="-120"/>
              </a:rPr>
              <a:pPr/>
              <a:t>88</a:t>
            </a:fld>
            <a:endParaRPr lang="en-US" altLang="zh-TW" smtClean="0">
              <a:ea typeface="新細明體" charset="-120"/>
            </a:endParaRPr>
          </a:p>
        </p:txBody>
      </p:sp>
      <p:sp>
        <p:nvSpPr>
          <p:cNvPr id="2058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5827"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latin typeface="Arial" charset="0"/>
            </a:endParaRPr>
          </a:p>
        </p:txBody>
      </p:sp>
      <p:sp>
        <p:nvSpPr>
          <p:cNvPr id="205828" name="投影片編號版面配置區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defTabSz="912813"/>
            <a:fld id="{87C1C523-03C6-40F4-B43D-D40FACCAF5E2}" type="slidenum">
              <a:rPr lang="en-US" altLang="zh-TW" sz="1200"/>
              <a:pPr algn="r" defTabSz="912813"/>
              <a:t>88</a:t>
            </a:fld>
            <a:endParaRPr lang="en-US" altLang="zh-TW" sz="1200"/>
          </a:p>
        </p:txBody>
      </p:sp>
    </p:spTree>
    <p:extLst>
      <p:ext uri="{BB962C8B-B14F-4D97-AF65-F5344CB8AC3E}">
        <p14:creationId xmlns="" xmlns:p14="http://schemas.microsoft.com/office/powerpoint/2010/main" val="2363283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投影片編號版面配置區 6"/>
          <p:cNvSpPr>
            <a:spLocks noGrp="1"/>
          </p:cNvSpPr>
          <p:nvPr>
            <p:ph type="sldNum" sz="quarter" idx="5"/>
          </p:nvPr>
        </p:nvSpPr>
        <p:spPr bwMode="auto">
          <a:noFill/>
          <a:ln>
            <a:miter lim="800000"/>
            <a:headEnd/>
            <a:tailEnd/>
          </a:ln>
        </p:spPr>
        <p:txBody>
          <a:bodyPr/>
          <a:lstStyle/>
          <a:p>
            <a:fld id="{2AC2B096-0C90-4CBD-BEDB-15FEF1252C75}" type="slidenum">
              <a:rPr lang="zh-TW" altLang="en-US" smtClean="0">
                <a:ea typeface="新細明體" charset="-120"/>
              </a:rPr>
              <a:pPr/>
              <a:t>89</a:t>
            </a:fld>
            <a:endParaRPr lang="en-US" altLang="zh-TW" smtClean="0">
              <a:ea typeface="新細明體" charset="-120"/>
            </a:endParaRPr>
          </a:p>
        </p:txBody>
      </p:sp>
      <p:sp>
        <p:nvSpPr>
          <p:cNvPr id="2058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5827"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latin typeface="Arial" charset="0"/>
            </a:endParaRPr>
          </a:p>
        </p:txBody>
      </p:sp>
      <p:sp>
        <p:nvSpPr>
          <p:cNvPr id="205828" name="投影片編號版面配置區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defTabSz="912813"/>
            <a:fld id="{87C1C523-03C6-40F4-B43D-D40FACCAF5E2}" type="slidenum">
              <a:rPr lang="en-US" altLang="zh-TW" sz="1200"/>
              <a:pPr algn="r" defTabSz="912813"/>
              <a:t>89</a:t>
            </a:fld>
            <a:endParaRPr lang="en-US" altLang="zh-TW" sz="1200"/>
          </a:p>
        </p:txBody>
      </p:sp>
    </p:spTree>
    <p:extLst>
      <p:ext uri="{BB962C8B-B14F-4D97-AF65-F5344CB8AC3E}">
        <p14:creationId xmlns="" xmlns:p14="http://schemas.microsoft.com/office/powerpoint/2010/main" val="3633256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7203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72035" name="投影片編號版面配置區 3"/>
          <p:cNvSpPr>
            <a:spLocks noGrp="1"/>
          </p:cNvSpPr>
          <p:nvPr>
            <p:ph type="sldNum" sz="quarter" idx="5"/>
          </p:nvPr>
        </p:nvSpPr>
        <p:spPr bwMode="auto">
          <a:noFill/>
          <a:ln>
            <a:miter lim="800000"/>
            <a:headEnd/>
            <a:tailEnd/>
          </a:ln>
        </p:spPr>
        <p:txBody>
          <a:bodyPr/>
          <a:lstStyle/>
          <a:p>
            <a:fld id="{8D7D8562-B9D7-481B-A3E3-88DA5228002B}" type="slidenum">
              <a:rPr lang="zh-TW" altLang="en-US" smtClean="0">
                <a:ea typeface="新細明體" charset="-120"/>
              </a:rPr>
              <a:pPr/>
              <a:t>91</a:t>
            </a:fld>
            <a:endParaRPr lang="en-US" altLang="zh-TW" smtClean="0">
              <a:ea typeface="新細明體" charset="-120"/>
            </a:endParaRPr>
          </a:p>
        </p:txBody>
      </p:sp>
    </p:spTree>
    <p:extLst>
      <p:ext uri="{BB962C8B-B14F-4D97-AF65-F5344CB8AC3E}">
        <p14:creationId xmlns="" xmlns:p14="http://schemas.microsoft.com/office/powerpoint/2010/main" val="150117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圖像版面配置區 1"/>
          <p:cNvSpPr>
            <a:spLocks noGrp="1" noRot="1" noChangeAspect="1"/>
          </p:cNvSpPr>
          <p:nvPr>
            <p:ph type="sldImg"/>
          </p:nvPr>
        </p:nvSpPr>
        <p:spPr bwMode="auto">
          <a:noFill/>
          <a:ln>
            <a:solidFill>
              <a:srgbClr val="000000"/>
            </a:solidFill>
            <a:miter lim="800000"/>
            <a:headEnd/>
            <a:tailEnd/>
          </a:ln>
        </p:spPr>
      </p:sp>
      <p:sp>
        <p:nvSpPr>
          <p:cNvPr id="24578"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增加國教署</a:t>
            </a:r>
            <a:r>
              <a:rPr lang="en-US" altLang="zh-TW" smtClean="0"/>
              <a:t>&lt;</a:t>
            </a:r>
            <a:r>
              <a:rPr lang="zh-TW" altLang="en-US" smtClean="0"/>
              <a:t>看見群科預見未來</a:t>
            </a:r>
            <a:r>
              <a:rPr lang="en-US" altLang="zh-TW" smtClean="0"/>
              <a:t>&gt;</a:t>
            </a:r>
            <a:r>
              <a:rPr lang="zh-TW" altLang="en-US" smtClean="0"/>
              <a:t>手冊</a:t>
            </a:r>
          </a:p>
        </p:txBody>
      </p:sp>
      <p:sp>
        <p:nvSpPr>
          <p:cNvPr id="24579" name="投影片編號版面配置區 3"/>
          <p:cNvSpPr>
            <a:spLocks noGrp="1"/>
          </p:cNvSpPr>
          <p:nvPr>
            <p:ph type="sldNum" sz="quarter" idx="5"/>
          </p:nvPr>
        </p:nvSpPr>
        <p:spPr bwMode="auto">
          <a:noFill/>
          <a:ln>
            <a:miter lim="800000"/>
            <a:headEnd/>
            <a:tailEnd/>
          </a:ln>
        </p:spPr>
        <p:txBody>
          <a:bodyPr/>
          <a:lstStyle/>
          <a:p>
            <a:fld id="{6FA95C96-E138-44F8-BB37-B9D8BE7EBA6C}" type="slidenum">
              <a:rPr lang="zh-TW" altLang="en-US" smtClean="0">
                <a:ea typeface="新細明體" charset="-120"/>
              </a:rPr>
              <a:pPr/>
              <a:t>12</a:t>
            </a:fld>
            <a:endParaRPr lang="en-US" altLang="zh-TW" smtClean="0">
              <a:ea typeface="新細明體" charset="-120"/>
            </a:endParaRPr>
          </a:p>
        </p:txBody>
      </p:sp>
    </p:spTree>
    <p:extLst>
      <p:ext uri="{BB962C8B-B14F-4D97-AF65-F5344CB8AC3E}">
        <p14:creationId xmlns="" xmlns:p14="http://schemas.microsoft.com/office/powerpoint/2010/main" val="129345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編號版面配置區 6"/>
          <p:cNvSpPr>
            <a:spLocks noGrp="1"/>
          </p:cNvSpPr>
          <p:nvPr>
            <p:ph type="sldNum" sz="quarter" idx="5"/>
          </p:nvPr>
        </p:nvSpPr>
        <p:spPr bwMode="auto">
          <a:noFill/>
          <a:ln>
            <a:miter lim="800000"/>
            <a:headEnd/>
            <a:tailEnd/>
          </a:ln>
        </p:spPr>
        <p:txBody>
          <a:bodyPr/>
          <a:lstStyle/>
          <a:p>
            <a:fld id="{DA432143-8ECD-45A5-838C-E296FBF7DB88}" type="slidenum">
              <a:rPr lang="zh-TW" altLang="en-US" smtClean="0">
                <a:latin typeface="Arial" charset="0"/>
                <a:ea typeface="新細明體" charset="-120"/>
              </a:rPr>
              <a:pPr/>
              <a:t>16</a:t>
            </a:fld>
            <a:endParaRPr lang="en-US" altLang="zh-TW" smtClean="0">
              <a:latin typeface="Arial" charset="0"/>
              <a:ea typeface="新細明體" charset="-120"/>
            </a:endParaRPr>
          </a:p>
        </p:txBody>
      </p:sp>
      <p:sp>
        <p:nvSpPr>
          <p:cNvPr id="378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789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120000"/>
              </a:lnSpc>
              <a:spcBef>
                <a:spcPct val="0"/>
              </a:spcBef>
            </a:pPr>
            <a:r>
              <a:rPr kumimoji="0" lang="zh-TW" altLang="en-US" smtClean="0">
                <a:latin typeface="新細明體" charset="-120"/>
              </a:rPr>
              <a:t>強調高中職要 了解學生學習起點能力！</a:t>
            </a:r>
            <a:endParaRPr kumimoji="0" lang="en-US" altLang="zh-TW" smtClean="0">
              <a:latin typeface="新細明體" charset="-120"/>
            </a:endParaRPr>
          </a:p>
          <a:p>
            <a:pPr eaLnBrk="1" hangingPunct="1">
              <a:lnSpc>
                <a:spcPct val="120000"/>
              </a:lnSpc>
              <a:spcBef>
                <a:spcPct val="0"/>
              </a:spcBef>
            </a:pPr>
            <a:endParaRPr kumimoji="0" lang="en-US" altLang="zh-TW" smtClean="0">
              <a:latin typeface="新細明體" charset="-120"/>
            </a:endParaRPr>
          </a:p>
          <a:p>
            <a:pPr eaLnBrk="1" hangingPunct="1">
              <a:lnSpc>
                <a:spcPct val="120000"/>
              </a:lnSpc>
              <a:spcBef>
                <a:spcPct val="0"/>
              </a:spcBef>
            </a:pPr>
            <a:r>
              <a:rPr kumimoji="0" lang="en-US" altLang="zh-TW" smtClean="0">
                <a:latin typeface="新細明體" charset="-120"/>
              </a:rPr>
              <a:t>1.</a:t>
            </a:r>
            <a:r>
              <a:rPr kumimoji="0" lang="zh-TW" altLang="en-US" smtClean="0">
                <a:latin typeface="新細明體" charset="-120"/>
              </a:rPr>
              <a:t>測驗科目包含</a:t>
            </a:r>
            <a:r>
              <a:rPr kumimoji="0" lang="zh-TW" altLang="en-US" b="1" smtClean="0">
                <a:latin typeface="新細明體" charset="-120"/>
              </a:rPr>
              <a:t>國文、英語、數學、社會、自然及寫作測驗</a:t>
            </a:r>
            <a:endParaRPr kumimoji="0" lang="en-US" altLang="zh-TW" b="1" smtClean="0">
              <a:latin typeface="新細明體" charset="-120"/>
            </a:endParaRPr>
          </a:p>
          <a:p>
            <a:pPr eaLnBrk="1" hangingPunct="1">
              <a:lnSpc>
                <a:spcPct val="120000"/>
              </a:lnSpc>
              <a:spcBef>
                <a:spcPct val="0"/>
              </a:spcBef>
            </a:pPr>
            <a:r>
              <a:rPr kumimoji="0" lang="en-US" altLang="zh-TW" smtClean="0">
                <a:latin typeface="新細明體" charset="-120"/>
              </a:rPr>
              <a:t>2.</a:t>
            </a:r>
            <a:r>
              <a:rPr kumimoji="0" lang="zh-TW" altLang="en-US" smtClean="0">
                <a:latin typeface="新細明體" charset="-120"/>
              </a:rPr>
              <a:t>各考試科目之題型以選擇題為主，非選擇題為輔</a:t>
            </a:r>
            <a:endParaRPr kumimoji="0" lang="en-US" altLang="zh-TW" smtClean="0">
              <a:latin typeface="新細明體" charset="-120"/>
            </a:endParaRPr>
          </a:p>
          <a:p>
            <a:pPr eaLnBrk="1" hangingPunct="1">
              <a:lnSpc>
                <a:spcPct val="120000"/>
              </a:lnSpc>
              <a:spcBef>
                <a:spcPct val="0"/>
              </a:spcBef>
            </a:pPr>
            <a:r>
              <a:rPr kumimoji="0" lang="en-US" altLang="zh-TW" smtClean="0">
                <a:latin typeface="新細明體" charset="-120"/>
              </a:rPr>
              <a:t>3.103</a:t>
            </a:r>
            <a:r>
              <a:rPr kumimoji="0" lang="zh-TW" altLang="en-US" smtClean="0">
                <a:latin typeface="新細明體" charset="-120"/>
              </a:rPr>
              <a:t>學年度僅調整數學科及英語科</a:t>
            </a:r>
            <a:r>
              <a:rPr kumimoji="0" lang="en-US" altLang="zh-TW" smtClean="0">
                <a:latin typeface="新細明體" charset="-120"/>
              </a:rPr>
              <a:t>:</a:t>
            </a:r>
            <a:r>
              <a:rPr kumimoji="0" lang="zh-TW" altLang="en-US" smtClean="0">
                <a:latin typeface="新細明體" charset="-120"/>
              </a:rPr>
              <a:t>數學科增加</a:t>
            </a:r>
            <a:r>
              <a:rPr kumimoji="0" lang="zh-TW" altLang="en-US" b="1" smtClean="0">
                <a:solidFill>
                  <a:srgbClr val="FF0000"/>
                </a:solidFill>
                <a:latin typeface="新細明體" charset="-120"/>
              </a:rPr>
              <a:t>非選擇題型</a:t>
            </a:r>
            <a:r>
              <a:rPr kumimoji="0" lang="zh-TW" altLang="en-US" smtClean="0">
                <a:latin typeface="新細明體" charset="-120"/>
              </a:rPr>
              <a:t>的試題、英語科</a:t>
            </a:r>
            <a:r>
              <a:rPr kumimoji="0" lang="zh-TW" altLang="en-US" b="1" smtClean="0">
                <a:solidFill>
                  <a:srgbClr val="FF0000"/>
                </a:solidFill>
                <a:latin typeface="新細明體" charset="-120"/>
              </a:rPr>
              <a:t>加考聽力（</a:t>
            </a:r>
            <a:r>
              <a:rPr kumimoji="0" lang="en-US" altLang="zh-TW" b="1" smtClean="0">
                <a:solidFill>
                  <a:srgbClr val="FF0000"/>
                </a:solidFill>
                <a:latin typeface="新細明體" charset="-120"/>
              </a:rPr>
              <a:t>3</a:t>
            </a:r>
            <a:r>
              <a:rPr kumimoji="0" lang="zh-TW" altLang="en-US" b="1" smtClean="0">
                <a:solidFill>
                  <a:srgbClr val="FF0000"/>
                </a:solidFill>
                <a:latin typeface="新細明體" charset="-120"/>
              </a:rPr>
              <a:t>選</a:t>
            </a:r>
            <a:r>
              <a:rPr kumimoji="0" lang="en-US" altLang="zh-TW" b="1" smtClean="0">
                <a:solidFill>
                  <a:srgbClr val="FF0000"/>
                </a:solidFill>
                <a:latin typeface="新細明體" charset="-120"/>
              </a:rPr>
              <a:t>1</a:t>
            </a:r>
            <a:r>
              <a:rPr kumimoji="0" lang="zh-TW" altLang="en-US" b="1" smtClean="0">
                <a:solidFill>
                  <a:srgbClr val="FF0000"/>
                </a:solidFill>
                <a:latin typeface="新細明體" charset="-120"/>
              </a:rPr>
              <a:t>選擇題）、</a:t>
            </a:r>
            <a:r>
              <a:rPr kumimoji="0" lang="zh-TW" altLang="en-US" smtClean="0">
                <a:latin typeface="新細明體" charset="-120"/>
              </a:rPr>
              <a:t>其餘科目暫維持</a:t>
            </a:r>
            <a:r>
              <a:rPr kumimoji="0" lang="en-US" altLang="zh-TW" smtClean="0">
                <a:latin typeface="新細明體" charset="-120"/>
              </a:rPr>
              <a:t>4</a:t>
            </a:r>
            <a:r>
              <a:rPr kumimoji="0" lang="zh-TW" altLang="en-US" smtClean="0">
                <a:latin typeface="新細明體" charset="-120"/>
              </a:rPr>
              <a:t>選</a:t>
            </a:r>
            <a:r>
              <a:rPr kumimoji="0" lang="en-US" altLang="zh-TW" smtClean="0">
                <a:latin typeface="新細明體" charset="-120"/>
              </a:rPr>
              <a:t>1</a:t>
            </a:r>
            <a:r>
              <a:rPr kumimoji="0" lang="zh-TW" altLang="en-US" smtClean="0">
                <a:latin typeface="新細明體" charset="-120"/>
              </a:rPr>
              <a:t>的選擇題型。</a:t>
            </a:r>
            <a:endParaRPr kumimoji="0" lang="en-US" altLang="zh-TW" smtClean="0">
              <a:latin typeface="新細明體" charset="-120"/>
            </a:endParaRPr>
          </a:p>
          <a:p>
            <a:pPr algn="just" eaLnBrk="1" hangingPunct="1">
              <a:lnSpc>
                <a:spcPts val="1938"/>
              </a:lnSpc>
              <a:spcBef>
                <a:spcPct val="0"/>
              </a:spcBef>
            </a:pPr>
            <a:r>
              <a:rPr kumimoji="0" lang="en-US" altLang="zh-TW" smtClean="0">
                <a:latin typeface="新細明體" charset="-120"/>
              </a:rPr>
              <a:t>4.</a:t>
            </a:r>
            <a:r>
              <a:rPr kumimoji="0" lang="zh-TW" altLang="en-US" smtClean="0">
                <a:latin typeface="新細明體" charset="-120"/>
                <a:cs typeface="Times New Roman" pitchFamily="18" charset="0"/>
              </a:rPr>
              <a:t>成績計算：採標準參照方式呈現學生各科結果，透過測驗的標準設定，各科評量結果將分為「精熟」、「基礎」及「待加強」</a:t>
            </a:r>
            <a:r>
              <a:rPr kumimoji="0" lang="en-US" altLang="zh-TW" smtClean="0">
                <a:latin typeface="新細明體" charset="-120"/>
                <a:cs typeface="Times New Roman" pitchFamily="18" charset="0"/>
              </a:rPr>
              <a:t>3</a:t>
            </a:r>
            <a:r>
              <a:rPr kumimoji="0" lang="zh-TW" altLang="en-US" smtClean="0">
                <a:latin typeface="新細明體" charset="-120"/>
                <a:cs typeface="Times New Roman" pitchFamily="18" charset="0"/>
              </a:rPr>
              <a:t>個等級。整體來說，成績「精熟」表示學生精通熟習該科目國中階段所學習的知識與能力；「基礎」表示學生具備該科目國中階段之基本學力；「待加強」表示學生尚未具備該科目國中教育階段之基本學力。</a:t>
            </a:r>
            <a:endParaRPr kumimoji="0" lang="en-US" altLang="zh-TW" smtClean="0">
              <a:latin typeface="新細明體" charset="-120"/>
              <a:cs typeface="Times New Roman" pitchFamily="18" charset="0"/>
            </a:endParaRPr>
          </a:p>
          <a:p>
            <a:pPr algn="just" eaLnBrk="1" hangingPunct="1">
              <a:lnSpc>
                <a:spcPts val="1938"/>
              </a:lnSpc>
              <a:spcBef>
                <a:spcPct val="0"/>
              </a:spcBef>
            </a:pPr>
            <a:r>
              <a:rPr kumimoji="0" lang="en-US" altLang="zh-TW" smtClean="0">
                <a:latin typeface="新細明體" charset="-120"/>
                <a:cs typeface="Times New Roman" pitchFamily="18" charset="0"/>
              </a:rPr>
              <a:t>5.</a:t>
            </a:r>
            <a:r>
              <a:rPr kumimoji="0" lang="zh-TW" altLang="en-US" smtClean="0">
                <a:latin typeface="新細明體" charset="-120"/>
                <a:cs typeface="Times New Roman" pitchFamily="18" charset="0"/>
              </a:rPr>
              <a:t>考試時間於</a:t>
            </a:r>
            <a:r>
              <a:rPr kumimoji="0" lang="en-US" altLang="zh-TW" smtClean="0">
                <a:latin typeface="新細明體" charset="-120"/>
                <a:cs typeface="Times New Roman" pitchFamily="18" charset="0"/>
              </a:rPr>
              <a:t>5</a:t>
            </a:r>
            <a:r>
              <a:rPr kumimoji="0" lang="zh-TW" altLang="en-US" smtClean="0">
                <a:latin typeface="新細明體" charset="-120"/>
                <a:cs typeface="Times New Roman" pitchFamily="18" charset="0"/>
              </a:rPr>
              <a:t>月分擇一週六、日辦理，考場將安排就近高中職。</a:t>
            </a:r>
            <a:endParaRPr kumimoji="0" lang="en-US" altLang="zh-TW" smtClean="0">
              <a:latin typeface="新細明體" charset="-120"/>
              <a:cs typeface="Times New Roman" pitchFamily="18" charset="0"/>
            </a:endParaRPr>
          </a:p>
          <a:p>
            <a:pPr algn="just" eaLnBrk="1" hangingPunct="1">
              <a:lnSpc>
                <a:spcPts val="1938"/>
              </a:lnSpc>
              <a:spcBef>
                <a:spcPct val="0"/>
              </a:spcBef>
            </a:pPr>
            <a:endParaRPr kumimoji="0" lang="zh-TW" altLang="en-US" smtClean="0">
              <a:latin typeface="新細明體" charset="-120"/>
            </a:endParaRPr>
          </a:p>
          <a:p>
            <a:pPr eaLnBrk="1" hangingPunct="1"/>
            <a:endParaRPr kumimoji="0" lang="zh-TW" altLang="en-US" smtClean="0">
              <a:latin typeface="新細明體" charset="-120"/>
            </a:endParaRPr>
          </a:p>
        </p:txBody>
      </p:sp>
      <p:sp>
        <p:nvSpPr>
          <p:cNvPr id="37892" name="投影片編號版面配置區 3"/>
          <p:cNvSpPr txBox="1">
            <a:spLocks noGrp="1"/>
          </p:cNvSpPr>
          <p:nvPr/>
        </p:nvSpPr>
        <p:spPr bwMode="auto">
          <a:xfrm>
            <a:off x="3856038" y="9440863"/>
            <a:ext cx="2949575" cy="496887"/>
          </a:xfrm>
          <a:prstGeom prst="rect">
            <a:avLst/>
          </a:prstGeom>
          <a:noFill/>
          <a:ln w="9525">
            <a:noFill/>
            <a:miter lim="800000"/>
            <a:headEnd/>
            <a:tailEnd/>
          </a:ln>
        </p:spPr>
        <p:txBody>
          <a:bodyPr lIns="91431" tIns="45716" rIns="91431" bIns="45716" anchor="b"/>
          <a:lstStyle/>
          <a:p>
            <a:pPr algn="r" defTabSz="912813"/>
            <a:fld id="{82712CC4-B6B9-409F-B839-32AC0CD42A67}" type="slidenum">
              <a:rPr lang="en-US" altLang="zh-TW" sz="1200"/>
              <a:pPr algn="r" defTabSz="912813"/>
              <a:t>16</a:t>
            </a:fld>
            <a:endParaRPr lang="en-US" altLang="zh-TW" sz="1200"/>
          </a:p>
        </p:txBody>
      </p:sp>
    </p:spTree>
    <p:extLst>
      <p:ext uri="{BB962C8B-B14F-4D97-AF65-F5344CB8AC3E}">
        <p14:creationId xmlns="" xmlns:p14="http://schemas.microsoft.com/office/powerpoint/2010/main" val="305437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a:defRPr/>
            </a:pPr>
            <a:r>
              <a:rPr kumimoji="0" lang="zh-TW" altLang="en-US" b="1" dirty="0" smtClean="0">
                <a:solidFill>
                  <a:srgbClr val="0000FF"/>
                </a:solidFill>
                <a:effectLst>
                  <a:outerShdw blurRad="38100" dist="38100" dir="2700000" algn="tl">
                    <a:srgbClr val="C0C0C0"/>
                  </a:outerShdw>
                </a:effectLst>
              </a:rPr>
              <a:t>國中技藝技能優良學生甄審入學</a:t>
            </a:r>
            <a:r>
              <a:rPr kumimoji="0" lang="en-US" altLang="zh-TW" sz="1100" b="1" dirty="0" smtClean="0">
                <a:solidFill>
                  <a:srgbClr val="FF0000"/>
                </a:solidFill>
              </a:rPr>
              <a:t>(</a:t>
            </a:r>
            <a:r>
              <a:rPr kumimoji="0" lang="zh-TW" altLang="en-US" sz="1100" b="1" dirty="0" smtClean="0">
                <a:solidFill>
                  <a:srgbClr val="FF0000"/>
                </a:solidFill>
              </a:rPr>
              <a:t>承辦：國立花蓮高商</a:t>
            </a:r>
            <a:endParaRPr kumimoji="0" lang="en-US" altLang="zh-TW" sz="1100" b="1" dirty="0" smtClean="0">
              <a:solidFill>
                <a:srgbClr val="FF0000"/>
              </a:solidFill>
            </a:endParaRPr>
          </a:p>
          <a:p>
            <a:pPr>
              <a:defRPr/>
            </a:pPr>
            <a:r>
              <a:rPr kumimoji="0" lang="zh-TW" altLang="en-US" b="1" dirty="0" smtClean="0">
                <a:solidFill>
                  <a:srgbClr val="0000FF"/>
                </a:solidFill>
                <a:effectLst>
                  <a:outerShdw blurRad="38100" dist="38100" dir="2700000" algn="tl">
                    <a:srgbClr val="C0C0C0"/>
                  </a:outerShdw>
                </a:effectLst>
              </a:rPr>
              <a:t>實用技能</a:t>
            </a:r>
            <a:r>
              <a:rPr kumimoji="0" lang="en-US" altLang="zh-TW" b="1" dirty="0" smtClean="0">
                <a:solidFill>
                  <a:srgbClr val="0000FF"/>
                </a:solidFill>
                <a:effectLst>
                  <a:outerShdw blurRad="38100" dist="38100" dir="2700000" algn="tl">
                    <a:srgbClr val="C0C0C0"/>
                  </a:outerShdw>
                </a:effectLst>
              </a:rPr>
              <a:t>(</a:t>
            </a:r>
            <a:r>
              <a:rPr kumimoji="0" lang="zh-TW" altLang="en-US" b="1" dirty="0" smtClean="0">
                <a:solidFill>
                  <a:srgbClr val="0000FF"/>
                </a:solidFill>
                <a:effectLst>
                  <a:outerShdw blurRad="38100" dist="38100" dir="2700000" algn="tl">
                    <a:srgbClr val="C0C0C0"/>
                  </a:outerShdw>
                </a:effectLst>
              </a:rPr>
              <a:t>班</a:t>
            </a:r>
            <a:r>
              <a:rPr kumimoji="0" lang="en-US" altLang="zh-TW" b="1" dirty="0" smtClean="0">
                <a:solidFill>
                  <a:srgbClr val="0000FF"/>
                </a:solidFill>
                <a:effectLst>
                  <a:outerShdw blurRad="38100" dist="38100" dir="2700000" algn="tl">
                    <a:srgbClr val="C0C0C0"/>
                  </a:outerShdw>
                </a:effectLst>
              </a:rPr>
              <a:t>)</a:t>
            </a:r>
            <a:r>
              <a:rPr kumimoji="0" lang="zh-TW" altLang="en-US" b="1" dirty="0" smtClean="0">
                <a:solidFill>
                  <a:srgbClr val="0000FF"/>
                </a:solidFill>
                <a:effectLst>
                  <a:outerShdw blurRad="38100" dist="38100" dir="2700000" algn="tl">
                    <a:srgbClr val="C0C0C0"/>
                  </a:outerShdw>
                </a:effectLst>
              </a:rPr>
              <a:t>學程</a:t>
            </a:r>
            <a:r>
              <a:rPr kumimoji="0" lang="en-US" altLang="zh-TW" sz="1100" b="1" dirty="0" smtClean="0">
                <a:solidFill>
                  <a:srgbClr val="FF0000"/>
                </a:solidFill>
              </a:rPr>
              <a:t>(</a:t>
            </a:r>
            <a:r>
              <a:rPr kumimoji="0" lang="zh-TW" altLang="en-US" sz="1050" b="1" dirty="0" smtClean="0">
                <a:solidFill>
                  <a:srgbClr val="FF0000"/>
                </a:solidFill>
              </a:rPr>
              <a:t>承辦：國立花蓮高工</a:t>
            </a:r>
            <a:r>
              <a:rPr kumimoji="0" lang="en-US" altLang="zh-TW" sz="1100" b="1" dirty="0" smtClean="0">
                <a:solidFill>
                  <a:srgbClr val="FF0000"/>
                </a:solidFill>
              </a:rPr>
              <a:t>)</a:t>
            </a:r>
            <a:endParaRPr lang="zh-TW" altLang="en-US" dirty="0"/>
          </a:p>
        </p:txBody>
      </p:sp>
      <p:sp>
        <p:nvSpPr>
          <p:cNvPr id="59395" name="投影片編號版面配置區 3"/>
          <p:cNvSpPr>
            <a:spLocks noGrp="1"/>
          </p:cNvSpPr>
          <p:nvPr>
            <p:ph type="sldNum" sz="quarter" idx="5"/>
          </p:nvPr>
        </p:nvSpPr>
        <p:spPr bwMode="auto">
          <a:noFill/>
          <a:ln>
            <a:miter lim="800000"/>
            <a:headEnd/>
            <a:tailEnd/>
          </a:ln>
        </p:spPr>
        <p:txBody>
          <a:bodyPr/>
          <a:lstStyle/>
          <a:p>
            <a:fld id="{0F86C4FD-BFE2-4F65-81B2-A9095C18C0A5}" type="slidenum">
              <a:rPr lang="zh-TW" altLang="en-US" smtClean="0">
                <a:ea typeface="新細明體" charset="-120"/>
              </a:rPr>
              <a:pPr/>
              <a:t>33</a:t>
            </a:fld>
            <a:endParaRPr lang="en-US" altLang="zh-TW" smtClean="0">
              <a:ea typeface="新細明體" charset="-120"/>
            </a:endParaRPr>
          </a:p>
        </p:txBody>
      </p:sp>
    </p:spTree>
    <p:extLst>
      <p:ext uri="{BB962C8B-B14F-4D97-AF65-F5344CB8AC3E}">
        <p14:creationId xmlns="" xmlns:p14="http://schemas.microsoft.com/office/powerpoint/2010/main" val="2523301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96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69635" name="投影片編號版面配置區 3"/>
          <p:cNvSpPr>
            <a:spLocks noGrp="1"/>
          </p:cNvSpPr>
          <p:nvPr>
            <p:ph type="sldNum" sz="quarter" idx="5"/>
          </p:nvPr>
        </p:nvSpPr>
        <p:spPr bwMode="auto">
          <a:noFill/>
          <a:ln>
            <a:miter lim="800000"/>
            <a:headEnd/>
            <a:tailEnd/>
          </a:ln>
        </p:spPr>
        <p:txBody>
          <a:bodyPr/>
          <a:lstStyle/>
          <a:p>
            <a:fld id="{68345CF8-BDB4-48CA-B270-9C6E41D79A7A}" type="slidenum">
              <a:rPr lang="zh-TW" altLang="en-US" smtClean="0">
                <a:ea typeface="新細明體" charset="-120"/>
              </a:rPr>
              <a:pPr/>
              <a:t>34</a:t>
            </a:fld>
            <a:endParaRPr lang="en-US" altLang="zh-TW" smtClean="0">
              <a:ea typeface="新細明體" charset="-120"/>
            </a:endParaRPr>
          </a:p>
        </p:txBody>
      </p:sp>
    </p:spTree>
    <p:extLst>
      <p:ext uri="{BB962C8B-B14F-4D97-AF65-F5344CB8AC3E}">
        <p14:creationId xmlns="" xmlns:p14="http://schemas.microsoft.com/office/powerpoint/2010/main" val="395464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64515" name="投影片編號版面配置區 3"/>
          <p:cNvSpPr>
            <a:spLocks noGrp="1"/>
          </p:cNvSpPr>
          <p:nvPr>
            <p:ph type="sldNum" sz="quarter" idx="5"/>
          </p:nvPr>
        </p:nvSpPr>
        <p:spPr bwMode="auto">
          <a:noFill/>
          <a:ln>
            <a:miter lim="800000"/>
            <a:headEnd/>
            <a:tailEnd/>
          </a:ln>
        </p:spPr>
        <p:txBody>
          <a:bodyPr/>
          <a:lstStyle/>
          <a:p>
            <a:fld id="{E111F9EA-2634-4CDF-894A-E93CAB24512C}" type="slidenum">
              <a:rPr lang="zh-TW" altLang="en-US" smtClean="0">
                <a:ea typeface="新細明體" charset="-120"/>
              </a:rPr>
              <a:pPr/>
              <a:t>35</a:t>
            </a:fld>
            <a:endParaRPr lang="en-US" altLang="zh-TW" smtClean="0">
              <a:ea typeface="新細明體" charset="-120"/>
            </a:endParaRPr>
          </a:p>
        </p:txBody>
      </p:sp>
    </p:spTree>
    <p:extLst>
      <p:ext uri="{BB962C8B-B14F-4D97-AF65-F5344CB8AC3E}">
        <p14:creationId xmlns="" xmlns:p14="http://schemas.microsoft.com/office/powerpoint/2010/main" val="3534758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62949987-A662-4671-9276-490AA82ECA11}" type="datetime1">
              <a:rPr lang="zh-TW" altLang="en-US"/>
              <a:pPr>
                <a:defRPr/>
              </a:pPr>
              <a:t>2017/2/15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B44415B-7A58-4D1C-A9A1-E1F2E5DC107E}"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8B08DE3-8EFE-41A9-9573-00908C671C31}" type="datetime1">
              <a:rPr lang="zh-TW" altLang="en-US"/>
              <a:pPr>
                <a:defRPr/>
              </a:pPr>
              <a:t>2017/2/15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4EC4209-0E30-4A00-9130-099CD831A995}"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718FCD7-42EF-49C4-B562-EA2471EC8684}" type="datetime1">
              <a:rPr lang="zh-TW" altLang="en-US"/>
              <a:pPr>
                <a:defRPr/>
              </a:pPr>
              <a:t>2017/2/15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F0951CD-5638-4D90-8BCA-D58DD78AE55F}"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447800" y="274638"/>
            <a:ext cx="72390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447800" y="1600200"/>
            <a:ext cx="35433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43500" y="1600200"/>
            <a:ext cx="35433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7181A0B3-DB22-411F-8DA5-437507180C5A}"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14" name="文字版面配置區 13"/>
          <p:cNvSpPr>
            <a:spLocks noGrp="1"/>
          </p:cNvSpPr>
          <p:nvPr>
            <p:ph type="body" sz="quarter" idx="14"/>
          </p:nvPr>
        </p:nvSpPr>
        <p:spPr>
          <a:xfrm>
            <a:off x="1547664" y="1052736"/>
            <a:ext cx="7201297" cy="4968552"/>
          </a:xfrm>
        </p:spPr>
        <p:txBody>
          <a:bodyPr/>
          <a:lstStyle>
            <a:lvl1pPr>
              <a:buClr>
                <a:srgbClr val="3102A6"/>
              </a:buClr>
              <a:buSzPct val="75000"/>
              <a:buFont typeface="Wingdings" pitchFamily="2" charset="2"/>
              <a:buChar char="n"/>
              <a:defRPr>
                <a:latin typeface="標楷體" pitchFamily="65" charset="-120"/>
                <a:ea typeface="標楷體" pitchFamily="65" charset="-120"/>
              </a:defRPr>
            </a:lvl1pPr>
            <a:lvl2pPr>
              <a:buClr>
                <a:srgbClr val="FF0000"/>
              </a:buClr>
              <a:buSzPct val="55000"/>
              <a:buFont typeface="Wingdings" pitchFamily="2" charset="2"/>
              <a:buChar char="n"/>
              <a:defRPr>
                <a:latin typeface="標楷體" pitchFamily="65" charset="-120"/>
                <a:ea typeface="標楷體" pitchFamily="65" charset="-120"/>
              </a:defRPr>
            </a:lvl2pPr>
            <a:lvl3pPr>
              <a:buClr>
                <a:srgbClr val="14037B"/>
              </a:buClr>
              <a:buSzPct val="35000"/>
              <a:buFont typeface="Wingdings" pitchFamily="2" charset="2"/>
              <a:buChar char="n"/>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3" name="日期版面配置區 3"/>
          <p:cNvSpPr>
            <a:spLocks noGrp="1"/>
          </p:cNvSpPr>
          <p:nvPr>
            <p:ph type="dt" sz="half" idx="15"/>
          </p:nvPr>
        </p:nvSpPr>
        <p:spPr/>
        <p:txBody>
          <a:bodyPr/>
          <a:lstStyle>
            <a:lvl1pPr>
              <a:defRPr/>
            </a:lvl1pPr>
          </a:lstStyle>
          <a:p>
            <a:pPr>
              <a:defRPr/>
            </a:pPr>
            <a:fld id="{A035377E-20CB-46F7-9D2F-3D0BD870286E}" type="datetime1">
              <a:rPr lang="zh-TW" altLang="en-US"/>
              <a:pPr>
                <a:defRPr/>
              </a:pPr>
              <a:t>2017/2/15</a:t>
            </a:fld>
            <a:endParaRPr lang="zh-TW" altLang="en-US"/>
          </a:p>
        </p:txBody>
      </p:sp>
      <p:sp>
        <p:nvSpPr>
          <p:cNvPr id="4" name="頁尾版面配置區 4"/>
          <p:cNvSpPr>
            <a:spLocks noGrp="1"/>
          </p:cNvSpPr>
          <p:nvPr>
            <p:ph type="ftr" sz="quarter" idx="16"/>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7"/>
          </p:nvPr>
        </p:nvSpPr>
        <p:spPr/>
        <p:txBody>
          <a:bodyPr/>
          <a:lstStyle>
            <a:lvl1pPr>
              <a:defRPr/>
            </a:lvl1pPr>
          </a:lstStyle>
          <a:p>
            <a:pPr>
              <a:defRPr/>
            </a:pPr>
            <a:fld id="{45F88589-F7B0-4A7E-B8F6-C83E2C15591C}"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A0DBCD06-9C14-4970-B3B5-45B137BFE9BA}" type="datetime1">
              <a:rPr lang="zh-TW" altLang="en-US"/>
              <a:pPr>
                <a:defRPr/>
              </a:pPr>
              <a:t>2017/2/15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ECC75B7-3E76-4ACC-92CB-F8F94F23DF5E}"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5F5D93A8-3B4A-457C-BD66-19A1B643F147}" type="datetime1">
              <a:rPr lang="zh-TW" altLang="en-US"/>
              <a:pPr>
                <a:defRPr/>
              </a:pPr>
              <a:t>2017/2/15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F4A3238-55CB-4D9B-A99A-5C06838782B9}"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3D31D06A-DDC9-4DD6-A939-28597DDF1BDF}" type="datetime1">
              <a:rPr lang="zh-TW" altLang="en-US"/>
              <a:pPr>
                <a:defRPr/>
              </a:pPr>
              <a:t>2017/2/15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349A85C-9B97-4528-AE6B-4EB2A0798033}"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EFA5DD20-19F5-4B3A-8385-4A278E30AEDE}" type="datetime1">
              <a:rPr lang="zh-TW" altLang="en-US"/>
              <a:pPr>
                <a:defRPr/>
              </a:pPr>
              <a:t>2017/2/15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BA113EA7-BAA4-4FC6-8147-4D06502BD5DF}"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7C5E6370-CAF8-4A96-B94A-4F4A5374077D}" type="datetime1">
              <a:rPr lang="zh-TW" altLang="en-US"/>
              <a:pPr>
                <a:defRPr/>
              </a:pPr>
              <a:t>2017/2/15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96AE9F33-D45E-4C7A-AFCA-D724586BA752}"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E8B9E2B0-226D-4885-9DB7-3698F119944D}" type="datetime1">
              <a:rPr lang="zh-TW" altLang="en-US"/>
              <a:pPr>
                <a:defRPr/>
              </a:pPr>
              <a:t>2017/2/15</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BB9199D3-8569-4C08-9BDA-497527D70E4F}"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EB50A640-2530-4B51-8960-1ACC93610998}" type="datetime1">
              <a:rPr lang="zh-TW" altLang="en-US"/>
              <a:pPr>
                <a:defRPr/>
              </a:pPr>
              <a:t>2017/2/15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953A0B0-075E-44E7-9F7B-D478BB160587}"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303853BE-6E77-416D-8502-AA3F9306C212}" type="datetime1">
              <a:rPr lang="zh-TW" altLang="en-US"/>
              <a:pPr>
                <a:defRPr/>
              </a:pPr>
              <a:t>2017/2/15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87F2D5C-7606-46E7-9836-2AE6B33FEE24}"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8611"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ea typeface="新細明體" pitchFamily="18" charset="-120"/>
              </a:defRPr>
            </a:lvl1pPr>
          </a:lstStyle>
          <a:p>
            <a:pPr>
              <a:defRPr/>
            </a:pPr>
            <a:fld id="{6F00C6F4-47AA-4302-AD14-19B391E53A07}" type="datetime1">
              <a:rPr lang="zh-TW" altLang="en-US"/>
              <a:pPr>
                <a:defRPr/>
              </a:pPr>
              <a:t>2017/2/15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ea typeface="新細明體" pitchFamily="18" charset="-120"/>
              </a:defRPr>
            </a:lvl1pPr>
          </a:lstStyle>
          <a:p>
            <a:pPr>
              <a:defRPr/>
            </a:pPr>
            <a:fld id="{74886618-DDC9-4425-9158-3ED06F29ADCF}" type="slidenum">
              <a:rPr lang="zh-TW" altLang="en-US"/>
              <a:pPr>
                <a:defRPr/>
              </a:pPr>
              <a:t>‹#›</a:t>
            </a:fld>
            <a:endParaRPr lang="zh-TW" altLang="en-US"/>
          </a:p>
        </p:txBody>
      </p:sp>
      <p:pic>
        <p:nvPicPr>
          <p:cNvPr id="68615" name="圖片 6"/>
          <p:cNvPicPr>
            <a:picLocks noChangeAspect="1"/>
          </p:cNvPicPr>
          <p:nvPr userDrawn="1"/>
        </p:nvPicPr>
        <p:blipFill>
          <a:blip r:embed="rId15" cstate="print"/>
          <a:srcRect/>
          <a:stretch>
            <a:fillRect/>
          </a:stretch>
        </p:blipFill>
        <p:spPr bwMode="auto">
          <a:xfrm>
            <a:off x="1588" y="0"/>
            <a:ext cx="914082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 id="2147483664"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5pPr>
      <a:lvl6pPr marL="457200" algn="ctr" rtl="0" fontAlgn="base">
        <a:spcBef>
          <a:spcPct val="0"/>
        </a:spcBef>
        <a:spcAft>
          <a:spcPct val="0"/>
        </a:spcAft>
        <a:defRPr kumimoji="1" sz="4400">
          <a:solidFill>
            <a:schemeClr val="tx1"/>
          </a:solidFill>
          <a:latin typeface="Calibri" pitchFamily="34" charset="0"/>
          <a:ea typeface="新細明體" pitchFamily="18" charset="-120"/>
        </a:defRPr>
      </a:lvl6pPr>
      <a:lvl7pPr marL="914400" algn="ctr" rtl="0" fontAlgn="base">
        <a:spcBef>
          <a:spcPct val="0"/>
        </a:spcBef>
        <a:spcAft>
          <a:spcPct val="0"/>
        </a:spcAft>
        <a:defRPr kumimoji="1" sz="4400">
          <a:solidFill>
            <a:schemeClr val="tx1"/>
          </a:solidFill>
          <a:latin typeface="Calibri" pitchFamily="34" charset="0"/>
          <a:ea typeface="新細明體" pitchFamily="18" charset="-120"/>
        </a:defRPr>
      </a:lvl7pPr>
      <a:lvl8pPr marL="1371600" algn="ctr" rtl="0" fontAlgn="base">
        <a:spcBef>
          <a:spcPct val="0"/>
        </a:spcBef>
        <a:spcAft>
          <a:spcPct val="0"/>
        </a:spcAft>
        <a:defRPr kumimoji="1" sz="4400">
          <a:solidFill>
            <a:schemeClr val="tx1"/>
          </a:solidFill>
          <a:latin typeface="Calibri" pitchFamily="34" charset="0"/>
          <a:ea typeface="新細明體" pitchFamily="18" charset="-120"/>
        </a:defRPr>
      </a:lvl8pPr>
      <a:lvl9pPr marL="1828800" algn="ctr" rtl="0" fontAlgn="base">
        <a:spcBef>
          <a:spcPct val="0"/>
        </a:spcBef>
        <a:spcAft>
          <a:spcPct val="0"/>
        </a:spcAft>
        <a:defRPr kumimoji="1"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adapt.k12ea.gov.tw/"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210.71.166.208/School_Query/Apps/School_Query.aspx" TargetMode="Externa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12basic.hlc.edu.tw/" TargetMode="External"/><Relationship Id="rId2" Type="http://schemas.openxmlformats.org/officeDocument/2006/relationships/hyperlink" Target="http://hlc.entry.edu.t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dnkids.com/news/?Serial_NO=10061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me.moe.edu.tw/junior/show_page.php?pid=29"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file:///D:\&#36969;&#24615;&#36628;&#23566;\&#25915;&#20854;&#19981;&#20633;.flv"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hlc.entry.edu.tw/" TargetMode="External"/><Relationship Id="rId4" Type="http://schemas.openxmlformats.org/officeDocument/2006/relationships/hyperlink" Target="http://mail.hlgs.hlc.edu.tw/~group02/106cap/"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12basic.edu.tw/Detail.php?LevelNo=1" TargetMode="External"/><Relationship Id="rId5" Type="http://schemas.openxmlformats.org/officeDocument/2006/relationships/hyperlink" Target="http://12basic.hlc.edu.tw/" TargetMode="External"/><Relationship Id="rId4" Type="http://schemas.openxmlformats.org/officeDocument/2006/relationships/hyperlink" Target="http://cap.ntnu.edu.tw/"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hyperlink" Target="http://www.tech-12.ntut.edu.tw/" TargetMode="External"/><Relationship Id="rId7" Type="http://schemas.openxmlformats.org/officeDocument/2006/relationships/hyperlink" Target="http://www.techadmi.edu.tw/search" TargetMode="External"/><Relationship Id="rId2" Type="http://schemas.openxmlformats.org/officeDocument/2006/relationships/hyperlink" Target="http://adapt.k12ea.gov.tw/" TargetMode="External"/><Relationship Id="rId1" Type="http://schemas.openxmlformats.org/officeDocument/2006/relationships/slideLayout" Target="../slideLayouts/slideLayout2.xml"/><Relationship Id="rId6" Type="http://schemas.openxmlformats.org/officeDocument/2006/relationships/hyperlink" Target="http://www.techadmi.edu.tw/" TargetMode="External"/><Relationship Id="rId5" Type="http://schemas.openxmlformats.org/officeDocument/2006/relationships/hyperlink" Target="http://techexpo.moe.edu.tw/" TargetMode="External"/><Relationship Id="rId4" Type="http://schemas.openxmlformats.org/officeDocument/2006/relationships/hyperlink" Target="http://me.moe.edu.tw/junior/search"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www.tech-12.ntut.edu.tw/?op=nice_file" TargetMode="External"/><Relationship Id="rId4" Type="http://schemas.openxmlformats.org/officeDocument/2006/relationships/hyperlink" Target="http://career.cpshs.hcc.edu.tw/files/11-1001-485.php" TargetMode="External"/></Relationships>
</file>

<file path=ppt/slides/_rels/slide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5673" y="4912596"/>
            <a:ext cx="1058865" cy="1851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3688" y="4846675"/>
            <a:ext cx="1308818" cy="1983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531" y="2137927"/>
            <a:ext cx="3408313" cy="3060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副標題 2"/>
          <p:cNvSpPr txBox="1">
            <a:spLocks/>
          </p:cNvSpPr>
          <p:nvPr/>
        </p:nvSpPr>
        <p:spPr>
          <a:xfrm>
            <a:off x="3563888" y="3861048"/>
            <a:ext cx="5688632" cy="1752600"/>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Bef>
                <a:spcPts val="1800"/>
              </a:spcBef>
              <a:spcAft>
                <a:spcPts val="0"/>
              </a:spcAft>
              <a:buFont typeface="Arial" pitchFamily="34" charset="0"/>
              <a:buNone/>
              <a:defRPr/>
            </a:pPr>
            <a:r>
              <a:rPr kumimoji="0" lang="zh-TW" altLang="en-US" sz="36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花蓮縣十二年國教宣導團</a:t>
            </a:r>
            <a:endParaRPr kumimoji="0" lang="en-US" altLang="zh-TW" sz="36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eaLnBrk="1" fontAlgn="auto" hangingPunct="1">
              <a:spcBef>
                <a:spcPts val="1800"/>
              </a:spcBef>
              <a:spcAft>
                <a:spcPts val="0"/>
              </a:spcAft>
              <a:buFont typeface="Arial" pitchFamily="34" charset="0"/>
              <a:buNone/>
              <a:defRPr/>
            </a:pPr>
            <a:r>
              <a:rPr kumimoji="0" lang="zh-TW" altLang="en-US" sz="36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宣講講師：</a:t>
            </a:r>
            <a:endParaRPr kumimoji="0" lang="en-US" altLang="zh-TW" sz="36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eaLnBrk="1" fontAlgn="auto" hangingPunct="1">
              <a:spcBef>
                <a:spcPts val="1800"/>
              </a:spcBef>
              <a:spcAft>
                <a:spcPts val="0"/>
              </a:spcAft>
              <a:buFont typeface="Arial" pitchFamily="34" charset="0"/>
              <a:buNone/>
              <a:defRPr/>
            </a:pPr>
            <a:r>
              <a:rPr kumimoji="0" lang="zh-TW" altLang="en-US" sz="36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時    間：</a:t>
            </a:r>
          </a:p>
        </p:txBody>
      </p:sp>
      <p:sp>
        <p:nvSpPr>
          <p:cNvPr id="11" name="標題 1"/>
          <p:cNvSpPr txBox="1">
            <a:spLocks/>
          </p:cNvSpPr>
          <p:nvPr/>
        </p:nvSpPr>
        <p:spPr>
          <a:xfrm>
            <a:off x="2691284" y="312738"/>
            <a:ext cx="6452716" cy="2232025"/>
          </a:xfrm>
          <a:prstGeom prst="rect">
            <a:avLst/>
          </a:prstGeom>
        </p:spPr>
        <p:txBody>
          <a:bodyPr anchor="ctr">
            <a:normAutofit/>
          </a:bodyPr>
          <a:lstStyle/>
          <a:p>
            <a:pPr algn="ctr">
              <a:lnSpc>
                <a:spcPct val="90000"/>
              </a:lnSpc>
              <a:defRPr/>
            </a:pPr>
            <a:r>
              <a:rPr kumimoji="0" lang="en-US" altLang="zh-TW" sz="5400" b="1" dirty="0" smtClean="0">
                <a:solidFill>
                  <a:srgbClr val="FF0000"/>
                </a:solidFill>
                <a:effectLst>
                  <a:outerShdw blurRad="38100" dist="38100" dir="2700000" algn="tl">
                    <a:srgbClr val="C0C0C0"/>
                  </a:outerShdw>
                </a:effectLst>
                <a:latin typeface="標楷體" pitchFamily="65" charset="-120"/>
                <a:ea typeface="標楷體" pitchFamily="65" charset="-120"/>
              </a:rPr>
              <a:t>106</a:t>
            </a:r>
            <a:r>
              <a:rPr kumimoji="0" lang="zh-TW" altLang="en-US" sz="5400" b="1" dirty="0" smtClean="0">
                <a:solidFill>
                  <a:srgbClr val="FF0000"/>
                </a:solidFill>
                <a:effectLst>
                  <a:outerShdw blurRad="38100" dist="38100" dir="2700000" algn="tl">
                    <a:srgbClr val="C0C0C0"/>
                  </a:outerShdw>
                </a:effectLst>
                <a:latin typeface="標楷體" pitchFamily="65" charset="-120"/>
                <a:ea typeface="標楷體" pitchFamily="65" charset="-120"/>
              </a:rPr>
              <a:t>年國中畢業生</a:t>
            </a:r>
            <a:endParaRPr kumimoji="0" lang="en-US" altLang="zh-TW" sz="5400" b="1" dirty="0" smtClean="0">
              <a:solidFill>
                <a:srgbClr val="FF0000"/>
              </a:solidFill>
              <a:effectLst>
                <a:outerShdw blurRad="38100" dist="38100" dir="2700000" algn="tl">
                  <a:srgbClr val="C0C0C0"/>
                </a:outerShdw>
              </a:effectLst>
              <a:latin typeface="標楷體" pitchFamily="65" charset="-120"/>
              <a:ea typeface="標楷體" pitchFamily="65" charset="-120"/>
            </a:endParaRPr>
          </a:p>
          <a:p>
            <a:pPr algn="ctr">
              <a:lnSpc>
                <a:spcPct val="90000"/>
              </a:lnSpc>
              <a:defRPr/>
            </a:pPr>
            <a:r>
              <a:rPr kumimoji="0" lang="zh-TW" altLang="en-US" sz="5400" b="1" dirty="0" smtClean="0">
                <a:solidFill>
                  <a:srgbClr val="FF0000"/>
                </a:solidFill>
                <a:effectLst>
                  <a:outerShdw blurRad="38100" dist="38100" dir="2700000" algn="tl">
                    <a:srgbClr val="C0C0C0"/>
                  </a:outerShdw>
                </a:effectLst>
                <a:latin typeface="標楷體" pitchFamily="65" charset="-120"/>
                <a:ea typeface="標楷體" pitchFamily="65" charset="-120"/>
              </a:rPr>
              <a:t>花蓮</a:t>
            </a:r>
            <a:r>
              <a:rPr kumimoji="0" lang="zh-TW" altLang="en-US" sz="5400" b="1" dirty="0">
                <a:solidFill>
                  <a:srgbClr val="FF0000"/>
                </a:solidFill>
                <a:effectLst>
                  <a:outerShdw blurRad="38100" dist="38100" dir="2700000" algn="tl">
                    <a:srgbClr val="C0C0C0"/>
                  </a:outerShdw>
                </a:effectLst>
                <a:latin typeface="標楷體" pitchFamily="65" charset="-120"/>
                <a:ea typeface="標楷體" pitchFamily="65" charset="-120"/>
              </a:rPr>
              <a:t>區適性</a:t>
            </a:r>
            <a:r>
              <a:rPr kumimoji="0" lang="zh-TW" altLang="en-US" sz="5400" b="1" dirty="0" smtClean="0">
                <a:solidFill>
                  <a:srgbClr val="FF0000"/>
                </a:solidFill>
                <a:effectLst>
                  <a:outerShdw blurRad="38100" dist="38100" dir="2700000" algn="tl">
                    <a:srgbClr val="C0C0C0"/>
                  </a:outerShdw>
                </a:effectLst>
                <a:latin typeface="標楷體" pitchFamily="65" charset="-120"/>
                <a:ea typeface="標楷體" pitchFamily="65" charset="-120"/>
              </a:rPr>
              <a:t>入學宣導</a:t>
            </a:r>
            <a:endParaRPr kumimoji="0" lang="zh-TW" altLang="en-US" sz="6000" b="1" dirty="0">
              <a:solidFill>
                <a:srgbClr val="FF0000"/>
              </a:solidFill>
              <a:effectLst>
                <a:outerShdw blurRad="38100" dist="38100" dir="2700000" algn="tl">
                  <a:srgbClr val="C0C0C0"/>
                </a:outerShdw>
              </a:effectLst>
              <a:latin typeface="標楷體" pitchFamily="65" charset="-120"/>
              <a:ea typeface="標楷體" pitchFamily="65" charset="-120"/>
            </a:endParaRPr>
          </a:p>
        </p:txBody>
      </p:sp>
      <p:sp>
        <p:nvSpPr>
          <p:cNvPr id="9" name="AutoShape 2" descr="「花蓮縣」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2" name="AutoShape 4" descr="「花蓮縣」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4" name="Picture 6" descr="「花蓮縣」的圖片搜尋結果"/>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78487" y="682086"/>
            <a:ext cx="1205281" cy="1296671"/>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AutoShape 16" descr="「適性入學」的圖片搜尋結果"/>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4" name="AutoShape 18" descr="「適性入學」的圖片搜尋結果"/>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5" name="AutoShape 20" descr="「適性入學」的圖片搜尋結果"/>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6" name="AutoShape 22" descr="「適性入學」的圖片搜尋結果"/>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7" name="AutoShape 24" descr="「適性入學」的圖片搜尋結果"/>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8" name="AutoShape 26" descr="「適性入學」的圖片搜尋結果"/>
          <p:cNvSpPr>
            <a:spLocks noChangeAspect="1" noChangeArrowheads="1"/>
          </p:cNvSpPr>
          <p:nvPr/>
        </p:nvSpPr>
        <p:spPr bwMode="auto">
          <a:xfrm>
            <a:off x="1222375" y="922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 xmlns:p14="http://schemas.microsoft.com/office/powerpoint/2010/main" val="1992971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nodeType="afterGroup">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nodeType="afterGroup">
                            <p:stCondLst>
                              <p:cond delay="4000"/>
                            </p:stCondLst>
                            <p:childTnLst>
                              <p:par>
                                <p:cTn id="39" presetID="45"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000"/>
                                        <p:tgtEl>
                                          <p:spTgt spid="5"/>
                                        </p:tgtEl>
                                      </p:cBhvr>
                                    </p:animEffect>
                                    <p:anim calcmode="lin" valueType="num">
                                      <p:cBhvr>
                                        <p:cTn id="42" dur="2000" fill="hold"/>
                                        <p:tgtEl>
                                          <p:spTgt spid="5"/>
                                        </p:tgtEl>
                                        <p:attrNameLst>
                                          <p:attrName>ppt_w</p:attrName>
                                        </p:attrNameLst>
                                      </p:cBhvr>
                                      <p:tavLst>
                                        <p:tav tm="0" fmla="#ppt_w*sin(2.5*pi*$)">
                                          <p:val>
                                            <p:fltVal val="0"/>
                                          </p:val>
                                        </p:tav>
                                        <p:tav tm="100000">
                                          <p:val>
                                            <p:fltVal val="1"/>
                                          </p:val>
                                        </p:tav>
                                      </p:tavLst>
                                    </p:anim>
                                    <p:anim calcmode="lin" valueType="num">
                                      <p:cBhvr>
                                        <p:cTn id="4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投影片編號版面配置區 1"/>
          <p:cNvSpPr>
            <a:spLocks noGrp="1"/>
          </p:cNvSpPr>
          <p:nvPr>
            <p:ph type="sldNum" sz="quarter" idx="12"/>
          </p:nvPr>
        </p:nvSpPr>
        <p:spPr bwMode="auto">
          <a:noFill/>
          <a:ln>
            <a:miter lim="800000"/>
            <a:headEnd/>
            <a:tailEnd/>
          </a:ln>
        </p:spPr>
        <p:txBody>
          <a:bodyPr/>
          <a:lstStyle/>
          <a:p>
            <a:fld id="{AA72AADF-D284-467B-AA71-243268A1D351}" type="slidenum">
              <a:rPr lang="zh-TW" altLang="en-US" smtClean="0">
                <a:ea typeface="新細明體" charset="-120"/>
              </a:rPr>
              <a:pPr/>
              <a:t>10</a:t>
            </a:fld>
            <a:endParaRPr lang="en-US" altLang="zh-TW" smtClean="0">
              <a:ea typeface="新細明體" charset="-120"/>
            </a:endParaRPr>
          </a:p>
        </p:txBody>
      </p:sp>
      <p:graphicFrame>
        <p:nvGraphicFramePr>
          <p:cNvPr id="3" name="表格 2"/>
          <p:cNvGraphicFramePr>
            <a:graphicFrameLocks noGrp="1"/>
          </p:cNvGraphicFramePr>
          <p:nvPr>
            <p:extLst>
              <p:ext uri="{D42A27DB-BD31-4B8C-83A1-F6EECF244321}">
                <p14:modId xmlns="" xmlns:p14="http://schemas.microsoft.com/office/powerpoint/2010/main" val="2733924348"/>
              </p:ext>
            </p:extLst>
          </p:nvPr>
        </p:nvGraphicFramePr>
        <p:xfrm>
          <a:off x="251520" y="3212976"/>
          <a:ext cx="8712968" cy="3456384"/>
        </p:xfrm>
        <a:graphic>
          <a:graphicData uri="http://schemas.openxmlformats.org/drawingml/2006/table">
            <a:tbl>
              <a:tblPr>
                <a:tableStyleId>{69C7853C-536D-4A76-A0AE-DD22124D55A5}</a:tableStyleId>
              </a:tblPr>
              <a:tblGrid>
                <a:gridCol w="3528392"/>
                <a:gridCol w="2592288"/>
                <a:gridCol w="2592288"/>
              </a:tblGrid>
              <a:tr h="442335">
                <a:tc>
                  <a:txBody>
                    <a:bodyPr/>
                    <a:lstStyle/>
                    <a:p>
                      <a:pPr algn="ctr">
                        <a:lnSpc>
                          <a:spcPct val="150000"/>
                        </a:lnSpc>
                      </a:pPr>
                      <a:r>
                        <a:rPr lang="zh-TW" altLang="en-US" sz="2000" b="1" dirty="0">
                          <a:latin typeface="標楷體" panose="03000509000000000000" pitchFamily="65" charset="-120"/>
                          <a:ea typeface="標楷體" panose="03000509000000000000" pitchFamily="65" charset="-120"/>
                        </a:rPr>
                        <a:t>對象</a:t>
                      </a:r>
                    </a:p>
                  </a:txBody>
                  <a:tcPr marL="0" marR="0" marT="0" marB="0" anchor="ctr"/>
                </a:tc>
                <a:tc gridSpan="2">
                  <a:txBody>
                    <a:bodyPr/>
                    <a:lstStyle/>
                    <a:p>
                      <a:pPr algn="ctr">
                        <a:lnSpc>
                          <a:spcPct val="150000"/>
                        </a:lnSpc>
                      </a:pPr>
                      <a:r>
                        <a:rPr lang="en-US" altLang="zh-TW" sz="2000" b="1" dirty="0" smtClean="0">
                          <a:latin typeface="標楷體" panose="03000509000000000000" pitchFamily="65" charset="-120"/>
                          <a:ea typeface="標楷體" panose="03000509000000000000" pitchFamily="65" charset="-120"/>
                        </a:rPr>
                        <a:t>105</a:t>
                      </a:r>
                      <a:r>
                        <a:rPr lang="zh-TW" altLang="en-US" sz="2000" b="1" dirty="0" smtClean="0">
                          <a:latin typeface="標楷體" panose="03000509000000000000" pitchFamily="65" charset="-120"/>
                          <a:ea typeface="標楷體" panose="03000509000000000000" pitchFamily="65" charset="-120"/>
                        </a:rPr>
                        <a:t>學年</a:t>
                      </a:r>
                      <a:r>
                        <a:rPr lang="zh-TW" altLang="en-US" sz="2000" b="1" dirty="0">
                          <a:latin typeface="標楷體" panose="03000509000000000000" pitchFamily="65" charset="-120"/>
                          <a:ea typeface="標楷體" panose="03000509000000000000" pitchFamily="65" charset="-120"/>
                        </a:rPr>
                        <a:t>度（</a:t>
                      </a:r>
                      <a:r>
                        <a:rPr lang="en-US" altLang="zh-TW" sz="2000" b="1" dirty="0" smtClean="0">
                          <a:latin typeface="標楷體" panose="03000509000000000000" pitchFamily="65" charset="-120"/>
                          <a:ea typeface="標楷體" panose="03000509000000000000" pitchFamily="65" charset="-120"/>
                        </a:rPr>
                        <a:t>105</a:t>
                      </a:r>
                      <a:r>
                        <a:rPr lang="zh-TW" altLang="en-US" sz="2000" b="1" dirty="0" smtClean="0">
                          <a:latin typeface="標楷體" panose="03000509000000000000" pitchFamily="65" charset="-120"/>
                          <a:ea typeface="標楷體" panose="03000509000000000000" pitchFamily="65" charset="-120"/>
                        </a:rPr>
                        <a:t>年</a:t>
                      </a:r>
                      <a:r>
                        <a:rPr lang="en-US" altLang="zh-TW" sz="2000" b="1" dirty="0">
                          <a:latin typeface="標楷體" panose="03000509000000000000" pitchFamily="65" charset="-120"/>
                          <a:ea typeface="標楷體" panose="03000509000000000000" pitchFamily="65" charset="-120"/>
                        </a:rPr>
                        <a:t>8</a:t>
                      </a:r>
                      <a:r>
                        <a:rPr lang="zh-TW" altLang="en-US" sz="2000" b="1" dirty="0">
                          <a:latin typeface="標楷體" panose="03000509000000000000" pitchFamily="65" charset="-120"/>
                          <a:ea typeface="標楷體" panose="03000509000000000000" pitchFamily="65" charset="-120"/>
                        </a:rPr>
                        <a:t>月</a:t>
                      </a: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日起）</a:t>
                      </a:r>
                    </a:p>
                  </a:txBody>
                  <a:tcPr marL="0" marR="0" marT="0" marB="0" anchor="ctr"/>
                </a:tc>
                <a:tc hMerge="1">
                  <a:txBody>
                    <a:bodyPr/>
                    <a:lstStyle/>
                    <a:p>
                      <a:endParaRPr lang="zh-TW" altLang="en-US"/>
                    </a:p>
                  </a:txBody>
                  <a:tcPr/>
                </a:tc>
              </a:tr>
              <a:tr h="1559024">
                <a:tc>
                  <a:txBody>
                    <a:bodyPr/>
                    <a:lstStyle/>
                    <a:p>
                      <a:pPr algn="ctr">
                        <a:lnSpc>
                          <a:spcPct val="100000"/>
                        </a:lnSpc>
                        <a:spcAft>
                          <a:spcPts val="1200"/>
                        </a:spcAft>
                      </a:pPr>
                      <a:r>
                        <a:rPr lang="zh-TW" altLang="en-US" sz="3200" b="1" dirty="0" smtClean="0">
                          <a:solidFill>
                            <a:srgbClr val="FF0000"/>
                          </a:solidFill>
                          <a:latin typeface="標楷體" panose="03000509000000000000" pitchFamily="65" charset="-120"/>
                          <a:ea typeface="標楷體" panose="03000509000000000000" pitchFamily="65" charset="-120"/>
                        </a:rPr>
                        <a:t>高職</a:t>
                      </a:r>
                      <a:endParaRPr lang="en-US" altLang="zh-TW" sz="3200" b="1" dirty="0" smtClean="0">
                        <a:solidFill>
                          <a:srgbClr val="FF0000"/>
                        </a:solidFill>
                        <a:latin typeface="標楷體" panose="03000509000000000000" pitchFamily="65" charset="-120"/>
                        <a:ea typeface="標楷體" panose="03000509000000000000" pitchFamily="65" charset="-120"/>
                      </a:endParaRPr>
                    </a:p>
                    <a:p>
                      <a:pPr marL="804863" indent="-804863" algn="l">
                        <a:lnSpc>
                          <a:spcPct val="100000"/>
                        </a:lnSpc>
                      </a:pPr>
                      <a:r>
                        <a:rPr lang="zh-TW" altLang="en-US" sz="2000" b="1" dirty="0" smtClean="0">
                          <a:latin typeface="標楷體" panose="03000509000000000000" pitchFamily="65" charset="-120"/>
                          <a:ea typeface="標楷體" panose="03000509000000000000" pitchFamily="65" charset="-120"/>
                        </a:rPr>
                        <a:t>包括：五專</a:t>
                      </a:r>
                      <a:r>
                        <a:rPr lang="zh-TW" altLang="en-US" sz="2000" b="1" dirty="0">
                          <a:latin typeface="標楷體" panose="03000509000000000000" pitchFamily="65" charset="-120"/>
                          <a:ea typeface="標楷體" panose="03000509000000000000" pitchFamily="65" charset="-120"/>
                        </a:rPr>
                        <a:t>前三年、綜合高中一年級及二、三年級專門學</a:t>
                      </a:r>
                      <a:r>
                        <a:rPr lang="zh-TW" altLang="en-US" sz="2000" b="1" dirty="0" smtClean="0">
                          <a:latin typeface="標楷體" panose="03000509000000000000" pitchFamily="65" charset="-120"/>
                          <a:ea typeface="標楷體" panose="03000509000000000000" pitchFamily="65" charset="-120"/>
                        </a:rPr>
                        <a:t>程</a:t>
                      </a:r>
                      <a:endParaRPr lang="zh-TW" altLang="en-US" sz="2000" b="1" dirty="0">
                        <a:latin typeface="標楷體" panose="03000509000000000000" pitchFamily="65" charset="-120"/>
                        <a:ea typeface="標楷體" panose="03000509000000000000" pitchFamily="65" charset="-120"/>
                      </a:endParaRPr>
                    </a:p>
                  </a:txBody>
                  <a:tcPr marL="0" marR="0" marT="0" marB="0" anchor="ctr"/>
                </a:tc>
                <a:tc gridSpan="2">
                  <a:txBody>
                    <a:bodyPr/>
                    <a:lstStyle/>
                    <a:p>
                      <a:pPr algn="ctr">
                        <a:lnSpc>
                          <a:spcPct val="150000"/>
                        </a:lnSpc>
                      </a:pPr>
                      <a:r>
                        <a:rPr lang="zh-TW" altLang="en-US" sz="3600" b="1" dirty="0">
                          <a:solidFill>
                            <a:srgbClr val="FF0000"/>
                          </a:solidFill>
                          <a:latin typeface="標楷體" panose="03000509000000000000" pitchFamily="65" charset="-120"/>
                          <a:ea typeface="標楷體" panose="03000509000000000000" pitchFamily="65" charset="-120"/>
                        </a:rPr>
                        <a:t>全面免學費</a:t>
                      </a:r>
                    </a:p>
                  </a:txBody>
                  <a:tcPr marL="0" marR="0" marT="0" marB="0" anchor="ctr"/>
                </a:tc>
                <a:tc hMerge="1">
                  <a:txBody>
                    <a:bodyPr/>
                    <a:lstStyle/>
                    <a:p>
                      <a:pPr algn="ctr"/>
                      <a:endParaRPr lang="zh-TW" altLang="en-US" sz="2000" b="1" dirty="0"/>
                    </a:p>
                  </a:txBody>
                  <a:tcPr marL="0" marR="0" marT="0" marB="0" anchor="ctr"/>
                </a:tc>
              </a:tr>
              <a:tr h="1440160">
                <a:tc>
                  <a:txBody>
                    <a:bodyPr/>
                    <a:lstStyle/>
                    <a:p>
                      <a:pPr algn="ctr">
                        <a:lnSpc>
                          <a:spcPct val="100000"/>
                        </a:lnSpc>
                        <a:spcAft>
                          <a:spcPts val="1200"/>
                        </a:spcAft>
                      </a:pPr>
                      <a:r>
                        <a:rPr lang="zh-TW" altLang="en-US" sz="3200" b="1" kern="1200" dirty="0" smtClean="0">
                          <a:solidFill>
                            <a:srgbClr val="FF0000"/>
                          </a:solidFill>
                          <a:latin typeface="標楷體" panose="03000509000000000000" pitchFamily="65" charset="-120"/>
                          <a:ea typeface="標楷體" panose="03000509000000000000" pitchFamily="65" charset="-120"/>
                          <a:cs typeface="+mn-cs"/>
                        </a:rPr>
                        <a:t>高中</a:t>
                      </a:r>
                      <a:endParaRPr lang="en-US" altLang="zh-TW" sz="3200" b="1" kern="1200" dirty="0" smtClean="0">
                        <a:solidFill>
                          <a:srgbClr val="FF0000"/>
                        </a:solidFill>
                        <a:latin typeface="標楷體" panose="03000509000000000000" pitchFamily="65" charset="-120"/>
                        <a:ea typeface="標楷體" panose="03000509000000000000" pitchFamily="65" charset="-120"/>
                        <a:cs typeface="+mn-cs"/>
                      </a:endParaRPr>
                    </a:p>
                    <a:p>
                      <a:pPr marL="804863" indent="-804863" algn="l">
                        <a:lnSpc>
                          <a:spcPct val="100000"/>
                        </a:lnSpc>
                      </a:pPr>
                      <a:r>
                        <a:rPr lang="zh-TW" altLang="en-US" sz="2000" b="1" dirty="0" smtClean="0">
                          <a:latin typeface="標楷體" panose="03000509000000000000" pitchFamily="65" charset="-120"/>
                          <a:ea typeface="標楷體" panose="03000509000000000000" pitchFamily="65" charset="-120"/>
                        </a:rPr>
                        <a:t>包括：綜合</a:t>
                      </a:r>
                      <a:r>
                        <a:rPr lang="zh-TW" altLang="en-US" sz="2000" b="1" dirty="0">
                          <a:latin typeface="標楷體" panose="03000509000000000000" pitchFamily="65" charset="-120"/>
                          <a:ea typeface="標楷體" panose="03000509000000000000" pitchFamily="65" charset="-120"/>
                        </a:rPr>
                        <a:t>高中二、三年級學術學</a:t>
                      </a:r>
                      <a:r>
                        <a:rPr lang="zh-TW" altLang="en-US" sz="2000" b="1" dirty="0" smtClean="0">
                          <a:latin typeface="標楷體" panose="03000509000000000000" pitchFamily="65" charset="-120"/>
                          <a:ea typeface="標楷體" panose="03000509000000000000" pitchFamily="65" charset="-120"/>
                        </a:rPr>
                        <a:t>程</a:t>
                      </a:r>
                      <a:endParaRPr lang="zh-TW" altLang="en-US" sz="2000" b="1" dirty="0">
                        <a:latin typeface="標楷體" panose="03000509000000000000" pitchFamily="65" charset="-120"/>
                        <a:ea typeface="標楷體" panose="03000509000000000000" pitchFamily="65" charset="-120"/>
                      </a:endParaRPr>
                    </a:p>
                  </a:txBody>
                  <a:tcPr marL="0" marR="0" marT="0" marB="0" anchor="ctr"/>
                </a:tc>
                <a:tc>
                  <a:txBody>
                    <a:bodyPr/>
                    <a:lstStyle/>
                    <a:p>
                      <a:pPr algn="ctr">
                        <a:lnSpc>
                          <a:spcPct val="150000"/>
                        </a:lnSpc>
                      </a:pPr>
                      <a:r>
                        <a:rPr lang="zh-TW" altLang="en-US" sz="2400" b="1" dirty="0" smtClean="0">
                          <a:solidFill>
                            <a:srgbClr val="FF0000"/>
                          </a:solidFill>
                          <a:latin typeface="標楷體" panose="03000509000000000000" pitchFamily="65" charset="-120"/>
                          <a:ea typeface="標楷體" panose="03000509000000000000" pitchFamily="65" charset="-120"/>
                        </a:rPr>
                        <a:t>符合一定條件者，免學費</a:t>
                      </a:r>
                      <a:endParaRPr lang="zh-TW" altLang="en-US" sz="2400" b="1" dirty="0">
                        <a:solidFill>
                          <a:srgbClr val="FF0000"/>
                        </a:solidFill>
                        <a:latin typeface="標楷體" panose="03000509000000000000" pitchFamily="65" charset="-120"/>
                        <a:ea typeface="標楷體" panose="03000509000000000000" pitchFamily="65" charset="-120"/>
                      </a:endParaRPr>
                    </a:p>
                  </a:txBody>
                  <a:tcPr marL="0" marR="0" marT="0" marB="0" anchor="ctr"/>
                </a:tc>
                <a:tc>
                  <a:txBody>
                    <a:bodyPr/>
                    <a:lstStyle/>
                    <a:p>
                      <a:pPr algn="just">
                        <a:lnSpc>
                          <a:spcPct val="150000"/>
                        </a:lnSpc>
                      </a:pPr>
                      <a:r>
                        <a:rPr kumimoji="1"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新細明體" pitchFamily="18" charset="-120"/>
                        </a:rPr>
                        <a:t>符合一定條件者為</a:t>
                      </a:r>
                      <a:r>
                        <a:rPr kumimoji="1"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新細明體" pitchFamily="18" charset="-120"/>
                        </a:rPr>
                        <a:t>：</a:t>
                      </a:r>
                      <a:r>
                        <a:rPr kumimoji="1" lang="zh-TW" altLang="zh-TW" sz="20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新細明體" pitchFamily="18" charset="-120"/>
                        </a:rPr>
                        <a:t>「家庭年所得總額新臺幣148萬元以下</a:t>
                      </a:r>
                      <a:r>
                        <a:rPr kumimoji="1" lang="zh-TW" altLang="zh-TW" sz="2000" b="0" i="0" u="none" strike="noStrike" cap="none" normalizeH="0" baseline="0" dirty="0" smtClean="0">
                          <a:ln>
                            <a:noFill/>
                          </a:ln>
                          <a:solidFill>
                            <a:srgbClr val="333333"/>
                          </a:solidFill>
                          <a:effectLst/>
                          <a:latin typeface="標楷體" panose="03000509000000000000" pitchFamily="65" charset="-120"/>
                          <a:ea typeface="標楷體" panose="03000509000000000000" pitchFamily="65" charset="-120"/>
                          <a:cs typeface="新細明體" pitchFamily="18" charset="-120"/>
                        </a:rPr>
                        <a:t>」</a:t>
                      </a:r>
                      <a:endParaRPr lang="zh-TW" altLang="en-US" sz="2000" b="1" dirty="0">
                        <a:latin typeface="標楷體" panose="03000509000000000000" pitchFamily="65" charset="-120"/>
                        <a:ea typeface="標楷體" panose="03000509000000000000" pitchFamily="65" charset="-120"/>
                      </a:endParaRPr>
                    </a:p>
                  </a:txBody>
                  <a:tcPr marL="0" marR="0" marT="0" marB="0" anchor="ctr"/>
                </a:tc>
              </a:tr>
            </a:tbl>
          </a:graphicData>
        </a:graphic>
      </p:graphicFrame>
      <p:sp>
        <p:nvSpPr>
          <p:cNvPr id="55299" name="標題 2"/>
          <p:cNvSpPr txBox="1">
            <a:spLocks/>
          </p:cNvSpPr>
          <p:nvPr/>
        </p:nvSpPr>
        <p:spPr bwMode="auto">
          <a:xfrm>
            <a:off x="0" y="620713"/>
            <a:ext cx="9144000" cy="936625"/>
          </a:xfrm>
          <a:prstGeom prst="rect">
            <a:avLst/>
          </a:prstGeom>
          <a:noFill/>
          <a:ln w="9525">
            <a:noFill/>
            <a:miter lim="800000"/>
            <a:headEnd/>
            <a:tailEnd/>
          </a:ln>
        </p:spPr>
        <p:txBody>
          <a:bodyPr/>
          <a:lstStyle/>
          <a:p>
            <a:pPr algn="ctr"/>
            <a:r>
              <a:rPr lang="zh-TW" altLang="zh-TW" sz="3600" b="1" dirty="0" smtClean="0">
                <a:solidFill>
                  <a:srgbClr val="FF0000"/>
                </a:solidFill>
                <a:latin typeface="標楷體" pitchFamily="65" charset="-120"/>
                <a:ea typeface="標楷體" pitchFamily="65" charset="-120"/>
              </a:rPr>
              <a:t>高級</a:t>
            </a:r>
            <a:r>
              <a:rPr lang="zh-TW" altLang="zh-TW" sz="3600" b="1" dirty="0">
                <a:solidFill>
                  <a:srgbClr val="FF0000"/>
                </a:solidFill>
                <a:latin typeface="標楷體" pitchFamily="65" charset="-120"/>
                <a:ea typeface="標楷體" pitchFamily="65" charset="-120"/>
              </a:rPr>
              <a:t>中等學校(含五專前三年)免學費</a:t>
            </a:r>
          </a:p>
        </p:txBody>
      </p:sp>
      <p:sp>
        <p:nvSpPr>
          <p:cNvPr id="55300" name="矩形 5"/>
          <p:cNvSpPr>
            <a:spLocks noChangeArrowheads="1"/>
          </p:cNvSpPr>
          <p:nvPr/>
        </p:nvSpPr>
        <p:spPr bwMode="auto">
          <a:xfrm>
            <a:off x="395288" y="1484313"/>
            <a:ext cx="8497887" cy="1570037"/>
          </a:xfrm>
          <a:prstGeom prst="rect">
            <a:avLst/>
          </a:prstGeom>
          <a:noFill/>
          <a:ln w="9525">
            <a:noFill/>
            <a:miter lim="800000"/>
            <a:headEnd/>
            <a:tailEnd/>
          </a:ln>
        </p:spPr>
        <p:txBody>
          <a:bodyPr>
            <a:spAutoFit/>
          </a:bodyPr>
          <a:lstStyle/>
          <a:p>
            <a:pPr eaLnBrk="0" hangingPunct="0"/>
            <a:r>
              <a:rPr lang="zh-TW" altLang="zh-TW" sz="2400" b="1" dirty="0">
                <a:solidFill>
                  <a:srgbClr val="333333"/>
                </a:solidFill>
                <a:latin typeface="微軟正黑體" panose="020B0604030504040204" pitchFamily="34" charset="-120"/>
                <a:ea typeface="微軟正黑體" panose="020B0604030504040204" pitchFamily="34" charset="-120"/>
                <a:cs typeface="新細明體" charset="-120"/>
              </a:rPr>
              <a:t>自103學年度起逐年實施</a:t>
            </a:r>
            <a:r>
              <a:rPr lang="zh-TW" altLang="zh-TW" sz="2400" b="1" dirty="0">
                <a:solidFill>
                  <a:srgbClr val="0000FF"/>
                </a:solidFill>
                <a:latin typeface="微軟正黑體" panose="020B0604030504040204" pitchFamily="34" charset="-120"/>
                <a:ea typeface="微軟正黑體" panose="020B0604030504040204" pitchFamily="34" charset="-120"/>
                <a:cs typeface="新細明體" charset="-120"/>
              </a:rPr>
              <a:t>就讀高職者免學費</a:t>
            </a:r>
            <a:r>
              <a:rPr lang="zh-TW" altLang="zh-TW" sz="2400" b="1" dirty="0">
                <a:solidFill>
                  <a:srgbClr val="333333"/>
                </a:solidFill>
                <a:latin typeface="微軟正黑體" panose="020B0604030504040204" pitchFamily="34" charset="-120"/>
                <a:ea typeface="微軟正黑體" panose="020B0604030504040204" pitchFamily="34" charset="-120"/>
                <a:cs typeface="新細明體" charset="-120"/>
              </a:rPr>
              <a:t>，</a:t>
            </a:r>
            <a:r>
              <a:rPr lang="zh-TW" altLang="zh-TW" sz="2400" b="1" dirty="0">
                <a:solidFill>
                  <a:srgbClr val="0000FF"/>
                </a:solidFill>
                <a:latin typeface="微軟正黑體" panose="020B0604030504040204" pitchFamily="34" charset="-120"/>
                <a:ea typeface="微軟正黑體" panose="020B0604030504040204" pitchFamily="34" charset="-120"/>
                <a:cs typeface="新細明體" charset="-120"/>
              </a:rPr>
              <a:t>就讀高中且符合一定條件者，亦免學費</a:t>
            </a:r>
            <a:r>
              <a:rPr lang="zh-TW" altLang="zh-TW" sz="2400" b="1" dirty="0">
                <a:solidFill>
                  <a:srgbClr val="333333"/>
                </a:solidFill>
                <a:latin typeface="微軟正黑體" panose="020B0604030504040204" pitchFamily="34" charset="-120"/>
                <a:ea typeface="微軟正黑體" panose="020B0604030504040204" pitchFamily="34" charset="-120"/>
                <a:cs typeface="新細明體" charset="-120"/>
              </a:rPr>
              <a:t>。實施十二年國民基本教育前入學之高二、高三學生，如符合一定條件者，仍得依既有補助方式享有學費減免（如下表</a:t>
            </a:r>
            <a:r>
              <a:rPr lang="zh-TW" altLang="zh-TW" sz="2400" b="1" dirty="0" smtClean="0">
                <a:solidFill>
                  <a:srgbClr val="333333"/>
                </a:solidFill>
                <a:latin typeface="微軟正黑體" panose="020B0604030504040204" pitchFamily="34" charset="-120"/>
                <a:ea typeface="微軟正黑體" panose="020B0604030504040204" pitchFamily="34" charset="-120"/>
                <a:cs typeface="新細明體" charset="-120"/>
              </a:rPr>
              <a:t>）</a:t>
            </a:r>
            <a:r>
              <a:rPr lang="zh-TW" altLang="en-US" sz="2400" b="1" dirty="0" smtClean="0">
                <a:solidFill>
                  <a:srgbClr val="333333"/>
                </a:solidFill>
                <a:latin typeface="微軟正黑體" panose="020B0604030504040204" pitchFamily="34" charset="-120"/>
                <a:ea typeface="微軟正黑體" panose="020B0604030504040204" pitchFamily="34" charset="-120"/>
                <a:cs typeface="新細明體" charset="-120"/>
              </a:rPr>
              <a:t>：</a:t>
            </a:r>
            <a:endParaRPr lang="zh-TW" altLang="zh-TW" sz="1200" b="1" dirty="0">
              <a:latin typeface="微軟正黑體" panose="020B0604030504040204" pitchFamily="34" charset="-120"/>
              <a:ea typeface="微軟正黑體" panose="020B0604030504040204" pitchFamily="34" charset="-120"/>
              <a:cs typeface="新細明體" charset="-120"/>
            </a:endParaRPr>
          </a:p>
        </p:txBody>
      </p:sp>
    </p:spTree>
    <p:extLst>
      <p:ext uri="{BB962C8B-B14F-4D97-AF65-F5344CB8AC3E}">
        <p14:creationId xmlns="" xmlns:p14="http://schemas.microsoft.com/office/powerpoint/2010/main" val="3991731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32656"/>
            <a:ext cx="8784976" cy="192606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algn="ctr" eaLnBrk="1" hangingPunct="1">
              <a:spcBef>
                <a:spcPct val="20000"/>
              </a:spcBef>
              <a:defRPr/>
            </a:pPr>
            <a:r>
              <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三、適性入學宣導網路資源</a:t>
            </a:r>
            <a:r>
              <a:rPr kumimoji="0" lang="zh-TW" altLang="en-US" sz="4800" b="1" u="sng"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說明</a:t>
            </a:r>
            <a:endPar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7"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52" y="2132856"/>
            <a:ext cx="9141748" cy="47124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53507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3"/>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10724" b="6087"/>
          <a:stretch/>
        </p:blipFill>
        <p:spPr bwMode="auto">
          <a:xfrm>
            <a:off x="16227" y="0"/>
            <a:ext cx="9144000" cy="58052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標題 1"/>
          <p:cNvSpPr>
            <a:spLocks noGrp="1"/>
          </p:cNvSpPr>
          <p:nvPr>
            <p:ph type="ctrTitle"/>
          </p:nvPr>
        </p:nvSpPr>
        <p:spPr>
          <a:xfrm>
            <a:off x="611560" y="5721694"/>
            <a:ext cx="8316912" cy="1152128"/>
          </a:xfrm>
        </p:spPr>
        <p:txBody>
          <a:bodyPr>
            <a:normAutofit/>
          </a:bodyPr>
          <a:lstStyle/>
          <a:p>
            <a:pPr algn="r" eaLnBrk="1" hangingPunct="1"/>
            <a:r>
              <a:rPr kumimoji="0" lang="en-US" altLang="zh-TW" sz="4000" b="1" dirty="0" smtClean="0">
                <a:solidFill>
                  <a:srgbClr val="0043C8"/>
                </a:solidFill>
                <a:effectLst>
                  <a:outerShdw blurRad="38100" dist="38100" dir="2700000" algn="tl">
                    <a:srgbClr val="C0C0C0"/>
                  </a:outerShdw>
                </a:effectLst>
              </a:rPr>
              <a:t>(</a:t>
            </a:r>
            <a:r>
              <a:rPr kumimoji="0" lang="en-US" altLang="en-US" sz="4000" b="1" dirty="0">
                <a:solidFill>
                  <a:srgbClr val="0043C8"/>
                </a:solidFill>
                <a:effectLst>
                  <a:outerShdw blurRad="38100" dist="38100" dir="2700000" algn="tl">
                    <a:srgbClr val="C0C0C0"/>
                  </a:outerShdw>
                </a:effectLst>
                <a:hlinkClick r:id="rId3"/>
              </a:rPr>
              <a:t>http://adapt.k12ea.gov.tw</a:t>
            </a:r>
            <a:r>
              <a:rPr kumimoji="0" lang="en-US" altLang="en-US" sz="4000" b="1" dirty="0">
                <a:solidFill>
                  <a:srgbClr val="0043C8"/>
                </a:solidFill>
                <a:effectLst>
                  <a:outerShdw blurRad="38100" dist="38100" dir="2700000" algn="tl">
                    <a:srgbClr val="C0C0C0"/>
                  </a:outerShdw>
                </a:effectLst>
              </a:rPr>
              <a:t>/</a:t>
            </a:r>
            <a:r>
              <a:rPr kumimoji="0" lang="en-US" altLang="zh-TW" sz="4000" b="1" dirty="0" smtClean="0">
                <a:solidFill>
                  <a:srgbClr val="0043C8"/>
                </a:solidFill>
                <a:effectLst>
                  <a:outerShdw blurRad="38100" dist="38100" dir="2700000" algn="tl">
                    <a:srgbClr val="C0C0C0"/>
                  </a:outerShdw>
                </a:effectLst>
              </a:rPr>
              <a:t>)</a:t>
            </a:r>
            <a:endParaRPr kumimoji="0" lang="zh-TW" altLang="en-US" sz="4000" b="1" dirty="0" smtClean="0">
              <a:solidFill>
                <a:srgbClr val="0043C8"/>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圖片 1" descr="底">
            <a:hlinkClick r:id="rId2"/>
          </p:cNvPr>
          <p:cNvPicPr>
            <a:picLocks noGrp="1" noChangeAspect="1"/>
          </p:cNvPicPr>
          <p:nvPr isPhoto="1"/>
        </p:nvPicPr>
        <p:blipFill>
          <a:blip r:embed="rId3" cstate="print"/>
          <a:srcRect/>
          <a:stretch>
            <a:fillRect/>
          </a:stretch>
        </p:blipFill>
        <p:spPr bwMode="auto">
          <a:xfrm>
            <a:off x="0" y="1588"/>
            <a:ext cx="9144000" cy="6854825"/>
          </a:xfrm>
          <a:prstGeom prst="rect">
            <a:avLst/>
          </a:prstGeom>
          <a:noFill/>
          <a:ln w="9525">
            <a:noFill/>
            <a:miter lim="800000"/>
            <a:headEnd/>
            <a:tailEnd/>
          </a:ln>
        </p:spPr>
      </p:pic>
      <p:sp>
        <p:nvSpPr>
          <p:cNvPr id="3" name="文字方塊 2"/>
          <p:cNvSpPr txBox="1"/>
          <p:nvPr/>
        </p:nvSpPr>
        <p:spPr>
          <a:xfrm>
            <a:off x="179512" y="2132856"/>
            <a:ext cx="8712968" cy="110799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4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高中職及五專定位查詢系統</a:t>
            </a:r>
            <a:endParaRPr lang="en-US" altLang="zh-TW" sz="4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defRPr/>
            </a:pPr>
            <a:r>
              <a:rPr lang="en-US" altLang="zh-TW" sz="2200" b="1" dirty="0">
                <a:solidFill>
                  <a:srgbClr val="00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hlinkClick r:id="rId2"/>
              </a:rPr>
              <a:t>http://210.71.166.208/School_Query/Apps/School_Query.aspx</a:t>
            </a:r>
            <a:endParaRPr lang="en-US" altLang="zh-TW" sz="2200" b="1" dirty="0">
              <a:solidFill>
                <a:srgbClr val="00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33795" name="Picture 2"/>
          <p:cNvPicPr>
            <a:picLocks noChangeAspect="1" noChangeArrowheads="1"/>
          </p:cNvPicPr>
          <p:nvPr/>
        </p:nvPicPr>
        <p:blipFill>
          <a:blip r:embed="rId4" cstate="print"/>
          <a:srcRect/>
          <a:stretch>
            <a:fillRect/>
          </a:stretch>
        </p:blipFill>
        <p:spPr bwMode="auto">
          <a:xfrm>
            <a:off x="3900488" y="431800"/>
            <a:ext cx="1343025" cy="1590675"/>
          </a:xfrm>
          <a:prstGeom prst="rect">
            <a:avLst/>
          </a:prstGeom>
          <a:noFill/>
          <a:ln w="9525">
            <a:noFill/>
            <a:miter lim="800000"/>
            <a:headEnd/>
            <a:tailEnd/>
          </a:ln>
        </p:spPr>
      </p:pic>
      <p:pic>
        <p:nvPicPr>
          <p:cNvPr id="5" name="Picture 3" descr="C:\Users\MD570\Desktop\traffic_s-2.png"/>
          <p:cNvPicPr>
            <a:picLocks noChangeAspect="1" noChangeArrowheads="1"/>
          </p:cNvPicPr>
          <p:nvPr/>
        </p:nvPicPr>
        <p:blipFill>
          <a:blip r:embed="rId5" cstate="print">
            <a:extLst/>
          </a:blip>
          <a:srcRect/>
          <a:stretch>
            <a:fillRect/>
          </a:stretch>
        </p:blipFill>
        <p:spPr bwMode="auto">
          <a:xfrm>
            <a:off x="16390" y="3732824"/>
            <a:ext cx="3168352" cy="3080552"/>
          </a:xfrm>
          <a:prstGeom prst="rect">
            <a:avLst/>
          </a:prstGeom>
          <a:noFill/>
          <a:effectLst>
            <a:softEdge rad="0"/>
          </a:effectLst>
          <a:extLst/>
        </p:spPr>
      </p:pic>
      <p:sp>
        <p:nvSpPr>
          <p:cNvPr id="33797" name="投影片編號版面配置區 15"/>
          <p:cNvSpPr>
            <a:spLocks noGrp="1"/>
          </p:cNvSpPr>
          <p:nvPr>
            <p:ph type="sldNum" sz="quarter" idx="12"/>
          </p:nvPr>
        </p:nvSpPr>
        <p:spPr bwMode="auto">
          <a:noFill/>
          <a:ln>
            <a:miter lim="800000"/>
            <a:headEnd/>
            <a:tailEnd/>
          </a:ln>
        </p:spPr>
        <p:txBody>
          <a:bodyPr/>
          <a:lstStyle/>
          <a:p>
            <a:fld id="{B972356A-9C7C-4E0F-96B1-124976CF905F}" type="slidenum">
              <a:rPr lang="zh-TW" altLang="en-US" smtClean="0">
                <a:ea typeface="新細明體" charset="-120"/>
              </a:rPr>
              <a:pPr/>
              <a:t>13</a:t>
            </a:fld>
            <a:endParaRPr lang="en-US" altLang="zh-TW" smtClean="0">
              <a:ea typeface="新細明體" charset="-12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花蓮區免試入學網路資源</a:t>
            </a:r>
            <a:endParaRPr lang="zh-TW" altLang="en-US" dirty="0"/>
          </a:p>
        </p:txBody>
      </p:sp>
      <p:sp>
        <p:nvSpPr>
          <p:cNvPr id="4" name="內容版面配置區 3"/>
          <p:cNvSpPr>
            <a:spLocks noGrp="1"/>
          </p:cNvSpPr>
          <p:nvPr>
            <p:ph idx="1"/>
          </p:nvPr>
        </p:nvSpPr>
        <p:spPr/>
        <p:txBody>
          <a:bodyPr/>
          <a:lstStyle/>
          <a:p>
            <a:r>
              <a:rPr lang="zh-TW" altLang="en-US" dirty="0" smtClean="0"/>
              <a:t>花蓮區免試入學委員會</a:t>
            </a:r>
            <a:endParaRPr lang="en-US" altLang="zh-TW" dirty="0" smtClean="0"/>
          </a:p>
          <a:p>
            <a:pPr lvl="1"/>
            <a:r>
              <a:rPr lang="en-US" altLang="zh-TW" dirty="0" smtClean="0">
                <a:hlinkClick r:id="rId2"/>
              </a:rPr>
              <a:t>http://hlc.entry.edu.tw</a:t>
            </a:r>
            <a:endParaRPr lang="en-US" altLang="zh-TW" dirty="0" smtClean="0"/>
          </a:p>
          <a:p>
            <a:r>
              <a:rPr lang="zh-TW" altLang="en-US" dirty="0" smtClean="0"/>
              <a:t>教育</a:t>
            </a:r>
            <a:r>
              <a:rPr lang="zh-TW" altLang="en-US" dirty="0"/>
              <a:t>處花蓮縣</a:t>
            </a:r>
            <a:r>
              <a:rPr lang="en-US" altLang="zh-TW" dirty="0"/>
              <a:t>12 </a:t>
            </a:r>
            <a:r>
              <a:rPr lang="zh-TW" altLang="en-US" dirty="0"/>
              <a:t>年國教</a:t>
            </a:r>
            <a:r>
              <a:rPr lang="zh-TW" altLang="en-US" dirty="0" smtClean="0"/>
              <a:t>資訊網</a:t>
            </a:r>
            <a:endParaRPr lang="en-US" altLang="zh-TW" dirty="0" smtClean="0"/>
          </a:p>
          <a:p>
            <a:pPr lvl="1"/>
            <a:r>
              <a:rPr lang="en-US" altLang="zh-TW" dirty="0">
                <a:hlinkClick r:id="rId3"/>
              </a:rPr>
              <a:t>http://</a:t>
            </a:r>
            <a:r>
              <a:rPr lang="en-US" altLang="zh-TW" dirty="0" smtClean="0">
                <a:hlinkClick r:id="rId3"/>
              </a:rPr>
              <a:t>12basic.hlc.edu.tw</a:t>
            </a:r>
            <a:endParaRPr lang="en-US" altLang="zh-TW" dirty="0" smtClean="0"/>
          </a:p>
          <a:p>
            <a:pPr lvl="1"/>
            <a:endParaRPr lang="zh-TW" altLang="en-US" dirty="0"/>
          </a:p>
        </p:txBody>
      </p:sp>
      <p:sp>
        <p:nvSpPr>
          <p:cNvPr id="2" name="投影片編號版面配置區 1"/>
          <p:cNvSpPr>
            <a:spLocks noGrp="1"/>
          </p:cNvSpPr>
          <p:nvPr>
            <p:ph type="sldNum" sz="quarter" idx="12"/>
          </p:nvPr>
        </p:nvSpPr>
        <p:spPr/>
        <p:txBody>
          <a:bodyPr/>
          <a:lstStyle/>
          <a:p>
            <a:pPr>
              <a:defRPr/>
            </a:pPr>
            <a:fld id="{BB9199D3-8569-4C08-9BDA-497527D70E4F}" type="slidenum">
              <a:rPr lang="zh-TW" altLang="en-US" smtClean="0"/>
              <a:pPr>
                <a:defRPr/>
              </a:pPr>
              <a:t>14</a:t>
            </a:fld>
            <a:endParaRPr lang="zh-TW" altLang="en-US"/>
          </a:p>
        </p:txBody>
      </p:sp>
    </p:spTree>
    <p:extLst>
      <p:ext uri="{BB962C8B-B14F-4D97-AF65-F5344CB8AC3E}">
        <p14:creationId xmlns="" xmlns:p14="http://schemas.microsoft.com/office/powerpoint/2010/main" val="738467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32656"/>
            <a:ext cx="8784976" cy="192606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algn="ctr" eaLnBrk="1" hangingPunct="1">
              <a:spcBef>
                <a:spcPct val="20000"/>
              </a:spcBef>
              <a:defRPr/>
            </a:pPr>
            <a:r>
              <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kumimoji="0" lang="zh-TW" altLang="en-US" sz="4800" b="1" u="sng"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、國中教育會考</a:t>
            </a:r>
            <a:endPar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7"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52" y="2132856"/>
            <a:ext cx="9141748" cy="47124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13010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編號版面配置區 5"/>
          <p:cNvSpPr>
            <a:spLocks noGrp="1"/>
          </p:cNvSpPr>
          <p:nvPr>
            <p:ph type="sldNum" sz="quarter" idx="12"/>
          </p:nvPr>
        </p:nvSpPr>
        <p:spPr bwMode="auto">
          <a:noFill/>
          <a:ln>
            <a:miter lim="800000"/>
            <a:headEnd/>
            <a:tailEnd/>
          </a:ln>
        </p:spPr>
        <p:txBody>
          <a:bodyPr/>
          <a:lstStyle/>
          <a:p>
            <a:fld id="{6E25F3E7-8DC7-40AB-BED5-CC8C49C3BB1B}" type="slidenum">
              <a:rPr lang="zh-TW" altLang="en-US" smtClean="0">
                <a:latin typeface="Arial" charset="0"/>
                <a:ea typeface="新細明體" charset="-120"/>
              </a:rPr>
              <a:pPr/>
              <a:t>16</a:t>
            </a:fld>
            <a:endParaRPr lang="en-US" altLang="zh-TW" smtClean="0">
              <a:latin typeface="Arial" charset="0"/>
              <a:ea typeface="新細明體" charset="-120"/>
            </a:endParaRPr>
          </a:p>
        </p:txBody>
      </p:sp>
      <p:sp>
        <p:nvSpPr>
          <p:cNvPr id="6" name="圓角矩形 5"/>
          <p:cNvSpPr>
            <a:spLocks noChangeArrowheads="1"/>
          </p:cNvSpPr>
          <p:nvPr/>
        </p:nvSpPr>
        <p:spPr bwMode="auto">
          <a:xfrm>
            <a:off x="971550" y="5643563"/>
            <a:ext cx="7577138" cy="954087"/>
          </a:xfrm>
          <a:prstGeom prst="roundRect">
            <a:avLst>
              <a:gd name="adj" fmla="val 16667"/>
            </a:avLst>
          </a:prstGeom>
          <a:gradFill rotWithShape="1">
            <a:gsLst>
              <a:gs pos="0">
                <a:srgbClr val="ECAB81"/>
              </a:gs>
              <a:gs pos="17000">
                <a:srgbClr val="912A27"/>
              </a:gs>
              <a:gs pos="83000">
                <a:srgbClr val="A43B34"/>
              </a:gs>
              <a:gs pos="99001">
                <a:srgbClr val="FAC090"/>
              </a:gs>
              <a:gs pos="100000">
                <a:srgbClr val="FAC090"/>
              </a:gs>
            </a:gsLst>
            <a:lin ang="16200000"/>
          </a:gradFill>
          <a:ln w="9525">
            <a:solidFill>
              <a:srgbClr val="BE4B48"/>
            </a:solidFill>
            <a:round/>
            <a:headEnd/>
            <a:tailEnd/>
          </a:ln>
          <a:effectLst>
            <a:outerShdw blurRad="40000" dist="23000" dir="5400000" rotWithShape="0">
              <a:srgbClr val="000000">
                <a:alpha val="34999"/>
              </a:srgbClr>
            </a:outerShdw>
          </a:effectLst>
        </p:spPr>
        <p:txBody>
          <a:bodyPr anchor="ctr"/>
          <a:lstStyle/>
          <a:p>
            <a:pPr algn="ctr">
              <a:defRPr/>
            </a:pPr>
            <a:r>
              <a:rPr lang="zh-TW" altLang="zh-TW" sz="3200" b="1" dirty="0">
                <a:solidFill>
                  <a:schemeClr val="lt1"/>
                </a:solidFill>
                <a:latin typeface="標楷體" pitchFamily="65" charset="-120"/>
                <a:ea typeface="標楷體" pitchFamily="65" charset="-120"/>
              </a:rPr>
              <a:t>國中應屆畢業生都應參加，免報名費</a:t>
            </a:r>
            <a:endParaRPr lang="zh-TW" altLang="en-US" sz="3200" b="1" dirty="0">
              <a:latin typeface="標楷體" pitchFamily="65" charset="-120"/>
              <a:ea typeface="標楷體" pitchFamily="65" charset="-120"/>
            </a:endParaRPr>
          </a:p>
        </p:txBody>
      </p:sp>
      <p:sp>
        <p:nvSpPr>
          <p:cNvPr id="11" name="內容版面配置區 5"/>
          <p:cNvSpPr txBox="1">
            <a:spLocks/>
          </p:cNvSpPr>
          <p:nvPr/>
        </p:nvSpPr>
        <p:spPr bwMode="auto">
          <a:xfrm>
            <a:off x="366713" y="1125538"/>
            <a:ext cx="7445375" cy="830262"/>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endParaRPr lang="zh-TW" altLang="en-US" dirty="0" smtClean="0">
              <a:effectLst>
                <a:outerShdw blurRad="38100" dist="38100" dir="2700000" algn="tl">
                  <a:srgbClr val="000000">
                    <a:alpha val="43137"/>
                  </a:srgbClr>
                </a:outerShdw>
              </a:effectLst>
            </a:endParaRPr>
          </a:p>
        </p:txBody>
      </p:sp>
      <p:graphicFrame>
        <p:nvGraphicFramePr>
          <p:cNvPr id="2" name="資料庫圖表 1"/>
          <p:cNvGraphicFramePr/>
          <p:nvPr>
            <p:extLst>
              <p:ext uri="{D42A27DB-BD31-4B8C-83A1-F6EECF244321}">
                <p14:modId xmlns="" xmlns:p14="http://schemas.microsoft.com/office/powerpoint/2010/main" val="3946952677"/>
              </p:ext>
            </p:extLst>
          </p:nvPr>
        </p:nvGraphicFramePr>
        <p:xfrm>
          <a:off x="366713" y="404664"/>
          <a:ext cx="8525767"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標題 2"/>
          <p:cNvSpPr txBox="1">
            <a:spLocks/>
          </p:cNvSpPr>
          <p:nvPr/>
        </p:nvSpPr>
        <p:spPr bwMode="auto">
          <a:xfrm>
            <a:off x="468313" y="620713"/>
            <a:ext cx="7416055" cy="71913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sz="3200" b="1" dirty="0" smtClean="0">
                <a:solidFill>
                  <a:srgbClr val="FFFF00"/>
                </a:solidFill>
                <a:effectLst>
                  <a:outerShdw blurRad="38100" dist="38100" dir="2700000" algn="tl">
                    <a:srgbClr val="000000">
                      <a:alpha val="43137"/>
                    </a:srgbClr>
                  </a:outerShdw>
                </a:effectLst>
                <a:latin typeface="標楷體" pitchFamily="65" charset="-120"/>
                <a:ea typeface="標楷體" pitchFamily="65" charset="-120"/>
              </a:rPr>
              <a:t>國中</a:t>
            </a:r>
            <a:r>
              <a:rPr lang="zh-TW" altLang="en-US" sz="32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教育會考</a:t>
            </a:r>
            <a:r>
              <a:rPr lang="zh-TW" altLang="en-US" sz="3200"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功能 </a:t>
            </a:r>
            <a:r>
              <a:rPr lang="en-US" altLang="zh-TW" sz="3200" b="1" dirty="0" smtClean="0">
                <a:effectLst>
                  <a:outerShdw blurRad="38100" dist="38100" dir="2700000" algn="tl">
                    <a:srgbClr val="000000">
                      <a:alpha val="43137"/>
                    </a:srgbClr>
                  </a:outerShdw>
                </a:effectLst>
                <a:latin typeface="標楷體" pitchFamily="65" charset="-120"/>
                <a:ea typeface="標楷體" pitchFamily="65" charset="-120"/>
              </a:rPr>
              <a:t>- </a:t>
            </a:r>
            <a:r>
              <a:rPr lang="zh-TW" altLang="en-US" sz="3200" b="1"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維持學力水準</a:t>
            </a:r>
            <a:endParaRPr lang="zh-TW" altLang="en-US" sz="32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1DC25961-5EDF-4B25-B29F-E73BC44F0611}"/>
                                            </p:graphicEl>
                                          </p:spTgt>
                                        </p:tgtEl>
                                        <p:attrNameLst>
                                          <p:attrName>style.visibility</p:attrName>
                                        </p:attrNameLst>
                                      </p:cBhvr>
                                      <p:to>
                                        <p:strVal val="visible"/>
                                      </p:to>
                                    </p:set>
                                    <p:animEffect transition="in" filter="fade">
                                      <p:cBhvr>
                                        <p:cTn id="7" dur="1000"/>
                                        <p:tgtEl>
                                          <p:spTgt spid="2">
                                            <p:graphicEl>
                                              <a:dgm id="{1DC25961-5EDF-4B25-B29F-E73BC44F061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299B7A06-CDB5-4C89-B0BB-265B37CDB3D0}"/>
                                            </p:graphicEl>
                                          </p:spTgt>
                                        </p:tgtEl>
                                        <p:attrNameLst>
                                          <p:attrName>style.visibility</p:attrName>
                                        </p:attrNameLst>
                                      </p:cBhvr>
                                      <p:to>
                                        <p:strVal val="visible"/>
                                      </p:to>
                                    </p:set>
                                    <p:animEffect transition="in" filter="fade">
                                      <p:cBhvr>
                                        <p:cTn id="10" dur="1000"/>
                                        <p:tgtEl>
                                          <p:spTgt spid="2">
                                            <p:graphicEl>
                                              <a:dgm id="{299B7A06-CDB5-4C89-B0BB-265B37CDB3D0}"/>
                                            </p:graphic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graphicEl>
                                              <a:dgm id="{8BA48EBC-1127-4348-A3E8-554A190E18BD}"/>
                                            </p:graphicEl>
                                          </p:spTgt>
                                        </p:tgtEl>
                                        <p:attrNameLst>
                                          <p:attrName>style.visibility</p:attrName>
                                        </p:attrNameLst>
                                      </p:cBhvr>
                                      <p:to>
                                        <p:strVal val="visible"/>
                                      </p:to>
                                    </p:set>
                                    <p:animEffect transition="in" filter="fade">
                                      <p:cBhvr>
                                        <p:cTn id="14" dur="1000"/>
                                        <p:tgtEl>
                                          <p:spTgt spid="2">
                                            <p:graphicEl>
                                              <a:dgm id="{8BA48EBC-1127-4348-A3E8-554A190E18BD}"/>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graphicEl>
                                              <a:dgm id="{8824670E-D72E-4B28-9A71-2A70879B1BAC}"/>
                                            </p:graphicEl>
                                          </p:spTgt>
                                        </p:tgtEl>
                                        <p:attrNameLst>
                                          <p:attrName>style.visibility</p:attrName>
                                        </p:attrNameLst>
                                      </p:cBhvr>
                                      <p:to>
                                        <p:strVal val="visible"/>
                                      </p:to>
                                    </p:set>
                                    <p:animEffect transition="in" filter="fade">
                                      <p:cBhvr>
                                        <p:cTn id="17" dur="1000"/>
                                        <p:tgtEl>
                                          <p:spTgt spid="2">
                                            <p:graphicEl>
                                              <a:dgm id="{8824670E-D72E-4B28-9A71-2A70879B1BAC}"/>
                                            </p:graphic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
                                            <p:graphicEl>
                                              <a:dgm id="{64FEC514-E209-4DEA-A089-0BD21395DAA2}"/>
                                            </p:graphicEl>
                                          </p:spTgt>
                                        </p:tgtEl>
                                        <p:attrNameLst>
                                          <p:attrName>style.visibility</p:attrName>
                                        </p:attrNameLst>
                                      </p:cBhvr>
                                      <p:to>
                                        <p:strVal val="visible"/>
                                      </p:to>
                                    </p:set>
                                    <p:animEffect transition="in" filter="fade">
                                      <p:cBhvr>
                                        <p:cTn id="21" dur="1000"/>
                                        <p:tgtEl>
                                          <p:spTgt spid="2">
                                            <p:graphicEl>
                                              <a:dgm id="{64FEC514-E209-4DEA-A089-0BD21395DAA2}"/>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graphicEl>
                                              <a:dgm id="{D2DD42F0-4BFB-4993-B14B-C7108996C864}"/>
                                            </p:graphicEl>
                                          </p:spTgt>
                                        </p:tgtEl>
                                        <p:attrNameLst>
                                          <p:attrName>style.visibility</p:attrName>
                                        </p:attrNameLst>
                                      </p:cBhvr>
                                      <p:to>
                                        <p:strVal val="visible"/>
                                      </p:to>
                                    </p:set>
                                    <p:animEffect transition="in" filter="fade">
                                      <p:cBhvr>
                                        <p:cTn id="24" dur="1000"/>
                                        <p:tgtEl>
                                          <p:spTgt spid="2">
                                            <p:graphicEl>
                                              <a:dgm id="{D2DD42F0-4BFB-4993-B14B-C7108996C86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eaLnBrk="1" hangingPunct="1"/>
            <a:r>
              <a:rPr lang="zh-TW" altLang="en-US" b="1" dirty="0" smtClean="0">
                <a:solidFill>
                  <a:srgbClr val="0000FF"/>
                </a:solidFill>
              </a:rPr>
              <a:t>為什麼要考</a:t>
            </a:r>
            <a:r>
              <a:rPr lang="en-US" altLang="zh-TW" b="1" dirty="0" smtClean="0">
                <a:solidFill>
                  <a:srgbClr val="FF0000"/>
                </a:solidFill>
                <a:latin typeface="標楷體"/>
                <a:ea typeface="標楷體"/>
              </a:rPr>
              <a:t>【</a:t>
            </a:r>
            <a:r>
              <a:rPr lang="zh-TW" altLang="en-US" b="1" dirty="0" smtClean="0">
                <a:solidFill>
                  <a:srgbClr val="FF0000"/>
                </a:solidFill>
              </a:rPr>
              <a:t>教育會考</a:t>
            </a:r>
            <a:r>
              <a:rPr lang="en-US" altLang="zh-TW" b="1" dirty="0">
                <a:solidFill>
                  <a:srgbClr val="FF0000"/>
                </a:solidFill>
                <a:latin typeface="標楷體"/>
                <a:ea typeface="標楷體"/>
              </a:rPr>
              <a:t>】</a:t>
            </a:r>
            <a:endParaRPr lang="zh-TW" altLang="en-US" b="1" dirty="0" smtClean="0">
              <a:solidFill>
                <a:srgbClr val="FF0000"/>
              </a:solidFill>
            </a:endParaRPr>
          </a:p>
        </p:txBody>
      </p:sp>
      <p:sp>
        <p:nvSpPr>
          <p:cNvPr id="6147" name="內容版面配置區 2"/>
          <p:cNvSpPr>
            <a:spLocks noGrp="1"/>
          </p:cNvSpPr>
          <p:nvPr>
            <p:ph idx="1"/>
          </p:nvPr>
        </p:nvSpPr>
        <p:spPr>
          <a:xfrm>
            <a:off x="601663" y="1600200"/>
            <a:ext cx="8074025" cy="4195763"/>
          </a:xfrm>
        </p:spPr>
        <p:txBody>
          <a:bodyPr/>
          <a:lstStyle/>
          <a:p>
            <a:pPr eaLnBrk="1" hangingPunct="1"/>
            <a:r>
              <a:rPr lang="zh-TW" altLang="en-US" b="1" dirty="0" smtClean="0">
                <a:solidFill>
                  <a:srgbClr val="FF0000"/>
                </a:solidFill>
                <a:latin typeface="Times New Roman" pitchFamily="18" charset="0"/>
                <a:ea typeface="標楷體" pitchFamily="65" charset="-120"/>
                <a:cs typeface="Times New Roman" pitchFamily="18" charset="0"/>
              </a:rPr>
              <a:t>學生：</a:t>
            </a:r>
            <a:r>
              <a:rPr lang="zh-TW" altLang="zh-TW" b="1" dirty="0" smtClean="0">
                <a:latin typeface="Times New Roman" pitchFamily="18" charset="0"/>
                <a:ea typeface="標楷體" pitchFamily="65" charset="-120"/>
                <a:cs typeface="Times New Roman" pitchFamily="18" charset="0"/>
              </a:rPr>
              <a:t>了解</a:t>
            </a:r>
            <a:r>
              <a:rPr lang="zh-TW" altLang="en-US" b="1" dirty="0" smtClean="0">
                <a:latin typeface="Times New Roman" pitchFamily="18" charset="0"/>
                <a:ea typeface="標楷體" pitchFamily="65" charset="-120"/>
                <a:cs typeface="Times New Roman" pitchFamily="18" charset="0"/>
              </a:rPr>
              <a:t>自己的學力水準</a:t>
            </a:r>
            <a:r>
              <a:rPr lang="zh-TW" altLang="zh-TW" b="1" dirty="0" smtClean="0">
                <a:latin typeface="Times New Roman" pitchFamily="18" charset="0"/>
                <a:ea typeface="標楷體" pitchFamily="65" charset="-120"/>
                <a:cs typeface="Times New Roman" pitchFamily="18" charset="0"/>
              </a:rPr>
              <a:t>，並為下一學習階段作準備。</a:t>
            </a:r>
            <a:endParaRPr lang="en-US" altLang="zh-TW" b="1" dirty="0" smtClean="0">
              <a:latin typeface="Times New Roman" pitchFamily="18" charset="0"/>
              <a:ea typeface="標楷體" pitchFamily="65" charset="-120"/>
              <a:cs typeface="Times New Roman" pitchFamily="18" charset="0"/>
            </a:endParaRPr>
          </a:p>
          <a:p>
            <a:pPr eaLnBrk="1" hangingPunct="1"/>
            <a:r>
              <a:rPr lang="zh-TW" altLang="en-US" b="1" dirty="0" smtClean="0">
                <a:solidFill>
                  <a:srgbClr val="FF0000"/>
                </a:solidFill>
                <a:latin typeface="Times New Roman" pitchFamily="18" charset="0"/>
                <a:ea typeface="標楷體" pitchFamily="65" charset="-120"/>
                <a:cs typeface="Times New Roman" pitchFamily="18" charset="0"/>
              </a:rPr>
              <a:t>國中：</a:t>
            </a:r>
            <a:r>
              <a:rPr lang="zh-TW" altLang="zh-TW" b="1" dirty="0" smtClean="0">
                <a:latin typeface="Times New Roman" pitchFamily="18" charset="0"/>
                <a:ea typeface="標楷體" pitchFamily="65" charset="-120"/>
                <a:cs typeface="Times New Roman" pitchFamily="18" charset="0"/>
              </a:rPr>
              <a:t>參酌教育會考評量結果，</a:t>
            </a:r>
            <a:r>
              <a:rPr lang="zh-TW" altLang="en-US" b="1" dirty="0" smtClean="0">
                <a:latin typeface="Times New Roman" pitchFamily="18" charset="0"/>
                <a:ea typeface="標楷體" pitchFamily="65" charset="-120"/>
                <a:cs typeface="Times New Roman" pitchFamily="18" charset="0"/>
              </a:rPr>
              <a:t>了解學生學力水準，</a:t>
            </a:r>
            <a:r>
              <a:rPr lang="zh-TW" altLang="zh-TW" b="1" dirty="0" smtClean="0">
                <a:latin typeface="Times New Roman" pitchFamily="18" charset="0"/>
                <a:ea typeface="標楷體" pitchFamily="65" charset="-120"/>
                <a:cs typeface="Times New Roman" pitchFamily="18" charset="0"/>
              </a:rPr>
              <a:t>提供升學選擇之建議，輔導學生適性入學 </a:t>
            </a:r>
            <a:r>
              <a:rPr lang="zh-TW" altLang="en-US" b="1" dirty="0" smtClean="0">
                <a:latin typeface="Times New Roman" pitchFamily="18" charset="0"/>
                <a:ea typeface="標楷體" pitchFamily="65" charset="-120"/>
                <a:cs typeface="Times New Roman" pitchFamily="18" charset="0"/>
              </a:rPr>
              <a:t>。</a:t>
            </a:r>
            <a:endParaRPr lang="en-US" altLang="zh-TW" b="1" dirty="0" smtClean="0">
              <a:latin typeface="Times New Roman" pitchFamily="18" charset="0"/>
              <a:ea typeface="標楷體" pitchFamily="65" charset="-120"/>
              <a:cs typeface="Times New Roman" pitchFamily="18" charset="0"/>
            </a:endParaRPr>
          </a:p>
          <a:p>
            <a:pPr eaLnBrk="1" hangingPunct="1"/>
            <a:r>
              <a:rPr lang="zh-TW" altLang="en-US" b="1" dirty="0" smtClean="0">
                <a:solidFill>
                  <a:srgbClr val="FF0000"/>
                </a:solidFill>
                <a:latin typeface="Times New Roman" pitchFamily="18" charset="0"/>
                <a:ea typeface="標楷體" pitchFamily="65" charset="-120"/>
                <a:cs typeface="Times New Roman" pitchFamily="18" charset="0"/>
              </a:rPr>
              <a:t>高中、 職及五專：</a:t>
            </a:r>
            <a:r>
              <a:rPr lang="zh-TW" altLang="en-US" b="1" dirty="0" smtClean="0">
                <a:latin typeface="Times New Roman" pitchFamily="18" charset="0"/>
                <a:ea typeface="標楷體" pitchFamily="65" charset="-120"/>
                <a:cs typeface="Times New Roman" pitchFamily="18" charset="0"/>
              </a:rPr>
              <a:t>了解學生學力水準，作為</a:t>
            </a:r>
            <a:r>
              <a:rPr lang="zh-TW" altLang="zh-TW" b="1" dirty="0" smtClean="0">
                <a:latin typeface="Times New Roman" pitchFamily="18" charset="0"/>
                <a:ea typeface="標楷體" pitchFamily="65" charset="-120"/>
                <a:cs typeface="Times New Roman" pitchFamily="18" charset="0"/>
              </a:rPr>
              <a:t>新生學習輔導</a:t>
            </a:r>
            <a:r>
              <a:rPr lang="zh-TW" altLang="en-US" b="1" dirty="0" smtClean="0">
                <a:latin typeface="Times New Roman" pitchFamily="18" charset="0"/>
                <a:ea typeface="標楷體" pitchFamily="65" charset="-120"/>
                <a:cs typeface="Times New Roman" pitchFamily="18" charset="0"/>
              </a:rPr>
              <a:t>的</a:t>
            </a:r>
            <a:r>
              <a:rPr lang="zh-TW" altLang="zh-TW" b="1" dirty="0" smtClean="0">
                <a:latin typeface="Times New Roman" pitchFamily="18" charset="0"/>
                <a:ea typeface="標楷體" pitchFamily="65" charset="-120"/>
                <a:cs typeface="Times New Roman" pitchFamily="18" charset="0"/>
              </a:rPr>
              <a:t>參</a:t>
            </a:r>
            <a:r>
              <a:rPr lang="zh-TW" altLang="en-US" b="1" dirty="0" smtClean="0">
                <a:latin typeface="Times New Roman" pitchFamily="18" charset="0"/>
                <a:ea typeface="標楷體" pitchFamily="65" charset="-120"/>
                <a:cs typeface="Times New Roman" pitchFamily="18" charset="0"/>
              </a:rPr>
              <a:t>考依據。</a:t>
            </a:r>
            <a:endParaRPr lang="zh-TW" altLang="zh-TW" b="1" dirty="0" smtClean="0">
              <a:latin typeface="Times New Roman" pitchFamily="18" charset="0"/>
              <a:ea typeface="標楷體" pitchFamily="65" charset="-120"/>
              <a:cs typeface="Times New Roman" pitchFamily="18" charset="0"/>
            </a:endParaRPr>
          </a:p>
          <a:p>
            <a:pPr eaLnBrk="1" hangingPunct="1"/>
            <a:r>
              <a:rPr lang="zh-TW" altLang="zh-TW" b="1" dirty="0" smtClean="0">
                <a:solidFill>
                  <a:srgbClr val="FF0000"/>
                </a:solidFill>
                <a:latin typeface="Times New Roman" pitchFamily="18" charset="0"/>
                <a:ea typeface="標楷體" pitchFamily="65" charset="-120"/>
                <a:cs typeface="Times New Roman" pitchFamily="18" charset="0"/>
              </a:rPr>
              <a:t>教育主管機關</a:t>
            </a:r>
            <a:r>
              <a:rPr lang="zh-TW" altLang="en-US" b="1" dirty="0" smtClean="0">
                <a:solidFill>
                  <a:srgbClr val="FF0000"/>
                </a:solidFill>
                <a:latin typeface="Times New Roman" pitchFamily="18" charset="0"/>
                <a:ea typeface="標楷體" pitchFamily="65" charset="-120"/>
                <a:cs typeface="Times New Roman" pitchFamily="18" charset="0"/>
              </a:rPr>
              <a:t>：</a:t>
            </a:r>
            <a:r>
              <a:rPr lang="zh-TW" altLang="en-US" b="1" dirty="0" smtClean="0">
                <a:latin typeface="Times New Roman" pitchFamily="18" charset="0"/>
                <a:ea typeface="標楷體" pitchFamily="65" charset="-120"/>
                <a:cs typeface="Times New Roman" pitchFamily="18" charset="0"/>
              </a:rPr>
              <a:t>追蹤及瞭解歷年國中畢業生學力狀況，</a:t>
            </a:r>
            <a:r>
              <a:rPr lang="zh-TW" altLang="zh-TW" b="1" dirty="0" smtClean="0">
                <a:latin typeface="Times New Roman" pitchFamily="18" charset="0"/>
                <a:ea typeface="標楷體" pitchFamily="65" charset="-120"/>
                <a:cs typeface="Times New Roman" pitchFamily="18" charset="0"/>
              </a:rPr>
              <a:t>進行適當地補強</a:t>
            </a:r>
            <a:r>
              <a:rPr lang="zh-TW" altLang="en-US" b="1" dirty="0" smtClean="0">
                <a:latin typeface="Times New Roman" pitchFamily="18" charset="0"/>
                <a:ea typeface="標楷體" pitchFamily="65" charset="-120"/>
                <a:cs typeface="Times New Roman" pitchFamily="18" charset="0"/>
              </a:rPr>
              <a:t>，</a:t>
            </a:r>
            <a:r>
              <a:rPr lang="zh-TW" altLang="zh-TW" b="1" dirty="0" smtClean="0">
                <a:latin typeface="Times New Roman" pitchFamily="18" charset="0"/>
                <a:ea typeface="標楷體" pitchFamily="65" charset="-120"/>
                <a:cs typeface="Times New Roman" pitchFamily="18" charset="0"/>
              </a:rPr>
              <a:t>確保學生學力品質</a:t>
            </a:r>
            <a:r>
              <a:rPr lang="zh-TW" altLang="en-US" b="1" dirty="0" smtClean="0">
                <a:latin typeface="Times New Roman" pitchFamily="18" charset="0"/>
                <a:ea typeface="標楷體" pitchFamily="65" charset="-120"/>
                <a:cs typeface="Times New Roman" pitchFamily="18" charset="0"/>
              </a:rPr>
              <a:t> </a:t>
            </a:r>
            <a:r>
              <a:rPr lang="zh-TW" altLang="zh-TW" b="1" dirty="0" smtClean="0">
                <a:latin typeface="Times New Roman" pitchFamily="18" charset="0"/>
                <a:ea typeface="標楷體" pitchFamily="65" charset="-120"/>
                <a:cs typeface="Times New Roman" pitchFamily="18" charset="0"/>
              </a:rPr>
              <a:t>。</a:t>
            </a:r>
            <a:endParaRPr lang="en-US" altLang="zh-TW" b="1" dirty="0" smtClean="0">
              <a:latin typeface="Times New Roman" pitchFamily="18" charset="0"/>
              <a:ea typeface="標楷體" pitchFamily="65" charset="-120"/>
              <a:cs typeface="Times New Roman" pitchFamily="18" charset="0"/>
            </a:endParaRPr>
          </a:p>
        </p:txBody>
      </p:sp>
    </p:spTree>
    <p:extLst>
      <p:ext uri="{BB962C8B-B14F-4D97-AF65-F5344CB8AC3E}">
        <p14:creationId xmlns="" xmlns:p14="http://schemas.microsoft.com/office/powerpoint/2010/main" val="23378395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pPr eaLnBrk="1" hangingPunct="1"/>
            <a:r>
              <a:rPr lang="en-US" altLang="zh-TW" b="1" dirty="0">
                <a:solidFill>
                  <a:srgbClr val="FF0000"/>
                </a:solidFill>
                <a:latin typeface="標楷體"/>
                <a:ea typeface="標楷體"/>
              </a:rPr>
              <a:t>【</a:t>
            </a:r>
            <a:r>
              <a:rPr lang="zh-TW" altLang="en-US" b="1" dirty="0">
                <a:solidFill>
                  <a:srgbClr val="FF0000"/>
                </a:solidFill>
              </a:rPr>
              <a:t>教育會考</a:t>
            </a:r>
            <a:r>
              <a:rPr lang="en-US" altLang="zh-TW" b="1" dirty="0">
                <a:solidFill>
                  <a:srgbClr val="FF0000"/>
                </a:solidFill>
                <a:latin typeface="標楷體"/>
                <a:ea typeface="標楷體"/>
              </a:rPr>
              <a:t>】</a:t>
            </a:r>
            <a:r>
              <a:rPr lang="zh-TW" altLang="en-US" b="1" dirty="0" smtClean="0">
                <a:solidFill>
                  <a:srgbClr val="0000FF"/>
                </a:solidFill>
              </a:rPr>
              <a:t>考什麼</a:t>
            </a:r>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2489890689"/>
              </p:ext>
            </p:extLst>
          </p:nvPr>
        </p:nvGraphicFramePr>
        <p:xfrm>
          <a:off x="307975" y="1412875"/>
          <a:ext cx="8601075" cy="4960214"/>
        </p:xfrm>
        <a:graphic>
          <a:graphicData uri="http://schemas.openxmlformats.org/drawingml/2006/table">
            <a:tbl>
              <a:tblPr/>
              <a:tblGrid>
                <a:gridCol w="1421780"/>
                <a:gridCol w="7179295"/>
              </a:tblGrid>
              <a:tr h="403784">
                <a:tc>
                  <a:txBody>
                    <a:bodyPr/>
                    <a:lstStyle/>
                    <a:p>
                      <a:pPr algn="ctr">
                        <a:spcAft>
                          <a:spcPts val="0"/>
                        </a:spcAft>
                      </a:pPr>
                      <a:r>
                        <a:rPr lang="zh-TW" sz="2400" b="1" kern="100" dirty="0" smtClean="0">
                          <a:latin typeface="Times New Roman"/>
                          <a:ea typeface="標楷體"/>
                          <a:cs typeface="Times New Roman"/>
                        </a:rPr>
                        <a:t>考科</a:t>
                      </a:r>
                      <a:endParaRPr lang="zh-TW" sz="2400" b="1" kern="100" dirty="0">
                        <a:latin typeface="Calibri"/>
                        <a:ea typeface="新細明體"/>
                        <a:cs typeface="Times New Roman"/>
                      </a:endParaRPr>
                    </a:p>
                  </a:txBody>
                  <a:tcPr marL="19052" marR="19052" marT="19021" marB="19021"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solidFill>
                      <a:srgbClr val="F6BAD3"/>
                    </a:solidFill>
                  </a:tcPr>
                </a:tc>
                <a:tc>
                  <a:txBody>
                    <a:bodyPr/>
                    <a:lstStyle/>
                    <a:p>
                      <a:pPr algn="ctr">
                        <a:spcAft>
                          <a:spcPts val="0"/>
                        </a:spcAft>
                      </a:pPr>
                      <a:r>
                        <a:rPr lang="zh-TW" sz="2400" b="1" kern="0" dirty="0">
                          <a:latin typeface="Times New Roman"/>
                          <a:ea typeface="標楷體"/>
                          <a:cs typeface="Times New Roman"/>
                        </a:rPr>
                        <a:t>命題依據</a:t>
                      </a:r>
                      <a:endParaRPr lang="zh-TW" sz="2400" b="1" kern="100" dirty="0">
                        <a:latin typeface="Calibri"/>
                        <a:ea typeface="新細明體"/>
                        <a:cs typeface="Times New Roman"/>
                      </a:endParaRPr>
                    </a:p>
                  </a:txBody>
                  <a:tcPr marL="19052" marR="19052" marT="19021" marB="19021"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solidFill>
                      <a:srgbClr val="F6BAD3"/>
                    </a:solidFill>
                  </a:tcPr>
                </a:tc>
              </a:tr>
              <a:tr h="647612">
                <a:tc>
                  <a:txBody>
                    <a:bodyPr/>
                    <a:lstStyle/>
                    <a:p>
                      <a:pPr algn="ctr">
                        <a:spcAft>
                          <a:spcPts val="0"/>
                        </a:spcAft>
                      </a:pPr>
                      <a:r>
                        <a:rPr lang="zh-TW" sz="3200" b="1" kern="0" dirty="0" smtClean="0">
                          <a:solidFill>
                            <a:srgbClr val="FF0000"/>
                          </a:solidFill>
                          <a:latin typeface="Times New Roman"/>
                          <a:ea typeface="標楷體"/>
                          <a:cs typeface="Times New Roman"/>
                        </a:rPr>
                        <a:t>國文</a:t>
                      </a:r>
                      <a:endParaRPr lang="zh-TW" sz="3200" b="1" kern="100" dirty="0">
                        <a:solidFill>
                          <a:srgbClr val="FF0000"/>
                        </a:solidFill>
                        <a:latin typeface="Calibri"/>
                        <a:ea typeface="新細明體"/>
                        <a:cs typeface="Times New Roman"/>
                      </a:endParaRPr>
                    </a:p>
                  </a:txBody>
                  <a:tcPr marL="19052" marR="19052" marT="19021" marB="19021"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c>
                  <a:txBody>
                    <a:bodyPr/>
                    <a:lstStyle/>
                    <a:p>
                      <a:pPr>
                        <a:spcAft>
                          <a:spcPts val="0"/>
                        </a:spcAft>
                      </a:pPr>
                      <a:r>
                        <a:rPr lang="zh-TW" sz="2000" b="1" kern="0" dirty="0">
                          <a:latin typeface="Times New Roman"/>
                          <a:ea typeface="標楷體"/>
                          <a:cs typeface="Times New Roman"/>
                        </a:rPr>
                        <a:t>「國民中小學九年一貫課程綱要」</a:t>
                      </a:r>
                      <a:endParaRPr lang="zh-TW" sz="2000" b="1" kern="100" dirty="0">
                        <a:latin typeface="Calibri"/>
                        <a:ea typeface="新細明體"/>
                        <a:cs typeface="Times New Roman"/>
                      </a:endParaRPr>
                    </a:p>
                    <a:p>
                      <a:pPr>
                        <a:spcAft>
                          <a:spcPts val="0"/>
                        </a:spcAft>
                      </a:pPr>
                      <a:r>
                        <a:rPr lang="zh-TW" sz="2000" b="1" kern="0" dirty="0">
                          <a:latin typeface="Times New Roman"/>
                          <a:ea typeface="標楷體"/>
                          <a:cs typeface="Times New Roman"/>
                        </a:rPr>
                        <a:t>語文學習領域／本國語文（國語文）／</a:t>
                      </a:r>
                      <a:r>
                        <a:rPr lang="zh-TW" sz="2000" b="1" kern="0" dirty="0">
                          <a:solidFill>
                            <a:srgbClr val="C00000"/>
                          </a:solidFill>
                          <a:latin typeface="Times New Roman"/>
                          <a:ea typeface="標楷體"/>
                          <a:cs typeface="Times New Roman"/>
                        </a:rPr>
                        <a:t>國中</a:t>
                      </a:r>
                      <a:r>
                        <a:rPr lang="zh-TW" sz="2000" b="1" kern="0" dirty="0">
                          <a:latin typeface="Times New Roman"/>
                          <a:ea typeface="標楷體"/>
                          <a:cs typeface="Times New Roman"/>
                        </a:rPr>
                        <a:t>階段能力指標</a:t>
                      </a:r>
                      <a:endParaRPr lang="zh-TW" sz="2000" b="1" kern="100" dirty="0">
                        <a:latin typeface="Calibri"/>
                        <a:ea typeface="新細明體"/>
                        <a:cs typeface="Times New Roman"/>
                      </a:endParaRPr>
                    </a:p>
                  </a:txBody>
                  <a:tcPr marL="19052" marR="19052" marT="19021" marB="19021"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r>
              <a:tr h="952397">
                <a:tc>
                  <a:txBody>
                    <a:bodyPr/>
                    <a:lstStyle/>
                    <a:p>
                      <a:pPr algn="ctr">
                        <a:spcAft>
                          <a:spcPts val="0"/>
                        </a:spcAft>
                      </a:pPr>
                      <a:r>
                        <a:rPr lang="zh-TW" sz="3200" b="1" kern="0" dirty="0" smtClean="0">
                          <a:solidFill>
                            <a:srgbClr val="FF0000"/>
                          </a:solidFill>
                          <a:latin typeface="Times New Roman"/>
                          <a:ea typeface="標楷體"/>
                          <a:cs typeface="Times New Roman"/>
                        </a:rPr>
                        <a:t>英語</a:t>
                      </a:r>
                      <a:endParaRPr lang="zh-TW" sz="3200" b="1" kern="100" dirty="0">
                        <a:solidFill>
                          <a:srgbClr val="FF0000"/>
                        </a:solidFill>
                        <a:latin typeface="Calibri"/>
                        <a:ea typeface="新細明體"/>
                        <a:cs typeface="Times New Roman"/>
                      </a:endParaRPr>
                    </a:p>
                  </a:txBody>
                  <a:tcPr marL="19052" marR="19052" marT="19021" marB="19021"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c>
                  <a:txBody>
                    <a:bodyPr/>
                    <a:lstStyle/>
                    <a:p>
                      <a:pPr>
                        <a:spcAft>
                          <a:spcPts val="0"/>
                        </a:spcAft>
                      </a:pPr>
                      <a:r>
                        <a:rPr lang="en-US" sz="2000" b="1" kern="0" dirty="0">
                          <a:latin typeface="Times New Roman"/>
                          <a:ea typeface="標楷體"/>
                          <a:cs typeface="Times New Roman"/>
                        </a:rPr>
                        <a:t>1.</a:t>
                      </a:r>
                      <a:r>
                        <a:rPr lang="zh-TW" sz="2000" b="1" kern="0" dirty="0">
                          <a:latin typeface="Times New Roman"/>
                          <a:ea typeface="標楷體"/>
                          <a:cs typeface="Times New Roman"/>
                        </a:rPr>
                        <a:t>「國民中小學九年一貫課程綱要」</a:t>
                      </a:r>
                      <a:endParaRPr lang="zh-TW" sz="2000" b="1" kern="100" dirty="0">
                        <a:latin typeface="Calibri"/>
                        <a:ea typeface="新細明體"/>
                        <a:cs typeface="Times New Roman"/>
                      </a:endParaRPr>
                    </a:p>
                    <a:p>
                      <a:pPr marL="152400">
                        <a:spcAft>
                          <a:spcPts val="0"/>
                        </a:spcAft>
                      </a:pPr>
                      <a:r>
                        <a:rPr lang="zh-TW" sz="2000" b="1" kern="0" dirty="0">
                          <a:latin typeface="Times New Roman"/>
                          <a:ea typeface="標楷體"/>
                          <a:cs typeface="Times New Roman"/>
                        </a:rPr>
                        <a:t>語文學習領域／英語／分段能力</a:t>
                      </a:r>
                      <a:r>
                        <a:rPr lang="zh-TW" sz="2000" b="1" kern="0" dirty="0" smtClean="0">
                          <a:latin typeface="Times New Roman"/>
                          <a:ea typeface="標楷體"/>
                          <a:cs typeface="Times New Roman"/>
                        </a:rPr>
                        <a:t>指標</a:t>
                      </a:r>
                      <a:r>
                        <a:rPr lang="zh-TW" altLang="en-US" sz="2000" b="1" kern="0" dirty="0" smtClean="0">
                          <a:latin typeface="Times New Roman"/>
                          <a:ea typeface="標楷體"/>
                          <a:cs typeface="Times New Roman"/>
                        </a:rPr>
                        <a:t>（參酌部分國小能力指標）</a:t>
                      </a:r>
                      <a:endParaRPr lang="zh-TW" sz="2000" b="1" kern="100" dirty="0">
                        <a:latin typeface="Calibri"/>
                        <a:ea typeface="新細明體"/>
                        <a:cs typeface="Times New Roman"/>
                      </a:endParaRPr>
                    </a:p>
                    <a:p>
                      <a:pPr>
                        <a:spcAft>
                          <a:spcPts val="0"/>
                        </a:spcAft>
                      </a:pPr>
                      <a:r>
                        <a:rPr lang="en-US" sz="2000" b="1" kern="0" dirty="0">
                          <a:latin typeface="Times New Roman"/>
                          <a:ea typeface="標楷體"/>
                          <a:cs typeface="Times New Roman"/>
                        </a:rPr>
                        <a:t>2.</a:t>
                      </a:r>
                      <a:r>
                        <a:rPr lang="zh-TW" sz="2000" b="1" kern="0" dirty="0">
                          <a:latin typeface="Times New Roman"/>
                          <a:ea typeface="標楷體"/>
                          <a:cs typeface="Times New Roman"/>
                        </a:rPr>
                        <a:t>國民中小學最基本之</a:t>
                      </a:r>
                      <a:r>
                        <a:rPr lang="en-US" sz="2000" b="1" kern="0" dirty="0">
                          <a:solidFill>
                            <a:srgbClr val="FF0000"/>
                          </a:solidFill>
                          <a:latin typeface="Times New Roman"/>
                          <a:ea typeface="標楷體"/>
                          <a:cs typeface="Times New Roman"/>
                        </a:rPr>
                        <a:t>1,200</a:t>
                      </a:r>
                      <a:r>
                        <a:rPr lang="zh-TW" sz="2000" b="1" kern="0" dirty="0">
                          <a:solidFill>
                            <a:srgbClr val="FF0000"/>
                          </a:solidFill>
                          <a:latin typeface="Times New Roman"/>
                          <a:ea typeface="標楷體"/>
                          <a:cs typeface="Times New Roman"/>
                        </a:rPr>
                        <a:t>字詞</a:t>
                      </a:r>
                      <a:endParaRPr lang="zh-TW" sz="2000" b="1" kern="100" dirty="0">
                        <a:solidFill>
                          <a:srgbClr val="FF0000"/>
                        </a:solidFill>
                        <a:latin typeface="Calibri"/>
                        <a:ea typeface="新細明體"/>
                        <a:cs typeface="Times New Roman"/>
                      </a:endParaRPr>
                    </a:p>
                  </a:txBody>
                  <a:tcPr marL="19052" marR="19052" marT="19021" marB="19021"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r>
              <a:tr h="647612">
                <a:tc>
                  <a:txBody>
                    <a:bodyPr/>
                    <a:lstStyle/>
                    <a:p>
                      <a:pPr algn="ctr">
                        <a:spcAft>
                          <a:spcPts val="0"/>
                        </a:spcAft>
                      </a:pPr>
                      <a:r>
                        <a:rPr lang="zh-TW" sz="3200" b="1" kern="0" dirty="0" smtClean="0">
                          <a:solidFill>
                            <a:srgbClr val="FF0000"/>
                          </a:solidFill>
                          <a:latin typeface="Times New Roman"/>
                          <a:ea typeface="標楷體"/>
                          <a:cs typeface="Times New Roman"/>
                        </a:rPr>
                        <a:t>數學</a:t>
                      </a:r>
                      <a:endParaRPr lang="zh-TW" sz="3200" b="1" kern="100" dirty="0">
                        <a:solidFill>
                          <a:srgbClr val="FF0000"/>
                        </a:solidFill>
                        <a:latin typeface="Calibri"/>
                        <a:ea typeface="新細明體"/>
                        <a:cs typeface="Times New Roman"/>
                      </a:endParaRPr>
                    </a:p>
                  </a:txBody>
                  <a:tcPr marL="19052" marR="19052" marT="19021" marB="19021"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c>
                  <a:txBody>
                    <a:bodyPr/>
                    <a:lstStyle/>
                    <a:p>
                      <a:pPr>
                        <a:spcAft>
                          <a:spcPts val="0"/>
                        </a:spcAft>
                      </a:pPr>
                      <a:r>
                        <a:rPr lang="zh-TW" sz="2000" b="1" kern="0" dirty="0">
                          <a:latin typeface="Times New Roman"/>
                          <a:ea typeface="標楷體"/>
                          <a:cs typeface="Times New Roman"/>
                        </a:rPr>
                        <a:t>「國民中小學九年一貫課程綱要」</a:t>
                      </a:r>
                      <a:endParaRPr lang="zh-TW" sz="2000" b="1" kern="100" dirty="0">
                        <a:latin typeface="Calibri"/>
                        <a:ea typeface="新細明體"/>
                        <a:cs typeface="Times New Roman"/>
                      </a:endParaRPr>
                    </a:p>
                    <a:p>
                      <a:pPr>
                        <a:spcAft>
                          <a:spcPts val="0"/>
                        </a:spcAft>
                      </a:pPr>
                      <a:r>
                        <a:rPr lang="zh-TW" sz="2000" b="1" kern="0" dirty="0">
                          <a:latin typeface="Times New Roman"/>
                          <a:ea typeface="標楷體"/>
                          <a:cs typeface="Times New Roman"/>
                        </a:rPr>
                        <a:t>數學學習領域／</a:t>
                      </a:r>
                      <a:r>
                        <a:rPr lang="zh-TW" sz="2000" b="1" kern="0" dirty="0">
                          <a:solidFill>
                            <a:srgbClr val="C00000"/>
                          </a:solidFill>
                          <a:latin typeface="Times New Roman"/>
                          <a:ea typeface="標楷體"/>
                          <a:cs typeface="Times New Roman"/>
                        </a:rPr>
                        <a:t>國中</a:t>
                      </a:r>
                      <a:r>
                        <a:rPr lang="zh-TW" sz="2000" b="1" kern="0" dirty="0">
                          <a:latin typeface="Times New Roman"/>
                          <a:ea typeface="標楷體"/>
                          <a:cs typeface="Times New Roman"/>
                        </a:rPr>
                        <a:t>階段能力指標</a:t>
                      </a:r>
                      <a:endParaRPr lang="zh-TW" sz="2000" b="1" kern="100" dirty="0">
                        <a:latin typeface="Calibri"/>
                        <a:ea typeface="新細明體"/>
                        <a:cs typeface="Times New Roman"/>
                      </a:endParaRPr>
                    </a:p>
                  </a:txBody>
                  <a:tcPr marL="19052" marR="19052" marT="19021" marB="19021"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r>
              <a:tr h="647612">
                <a:tc>
                  <a:txBody>
                    <a:bodyPr/>
                    <a:lstStyle/>
                    <a:p>
                      <a:pPr algn="ctr">
                        <a:spcAft>
                          <a:spcPts val="0"/>
                        </a:spcAft>
                      </a:pPr>
                      <a:r>
                        <a:rPr lang="zh-TW" sz="3200" b="1" kern="0" dirty="0" smtClean="0">
                          <a:solidFill>
                            <a:srgbClr val="FF0000"/>
                          </a:solidFill>
                          <a:latin typeface="Times New Roman"/>
                          <a:ea typeface="標楷體"/>
                          <a:cs typeface="Times New Roman"/>
                        </a:rPr>
                        <a:t>社會</a:t>
                      </a:r>
                      <a:endParaRPr lang="zh-TW" sz="3200" b="1" kern="100" dirty="0">
                        <a:solidFill>
                          <a:srgbClr val="FF0000"/>
                        </a:solidFill>
                        <a:latin typeface="Calibri"/>
                        <a:ea typeface="新細明體"/>
                        <a:cs typeface="Times New Roman"/>
                      </a:endParaRPr>
                    </a:p>
                  </a:txBody>
                  <a:tcPr marL="19052" marR="19052" marT="19021" marB="19021"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c>
                  <a:txBody>
                    <a:bodyPr/>
                    <a:lstStyle/>
                    <a:p>
                      <a:pPr>
                        <a:spcAft>
                          <a:spcPts val="0"/>
                        </a:spcAft>
                      </a:pPr>
                      <a:r>
                        <a:rPr lang="zh-TW" sz="2000" b="1" kern="0" dirty="0">
                          <a:latin typeface="Times New Roman"/>
                          <a:ea typeface="標楷體"/>
                          <a:cs typeface="Times New Roman"/>
                        </a:rPr>
                        <a:t>「國民中小學九年一貫課程綱要」</a:t>
                      </a:r>
                      <a:endParaRPr lang="zh-TW" sz="2000" b="1" kern="100" dirty="0">
                        <a:latin typeface="Calibri"/>
                        <a:ea typeface="新細明體"/>
                        <a:cs typeface="Times New Roman"/>
                      </a:endParaRPr>
                    </a:p>
                    <a:p>
                      <a:pPr>
                        <a:spcAft>
                          <a:spcPts val="0"/>
                        </a:spcAft>
                      </a:pPr>
                      <a:r>
                        <a:rPr lang="zh-TW" sz="2000" b="1" kern="0" dirty="0">
                          <a:latin typeface="Times New Roman"/>
                          <a:ea typeface="標楷體"/>
                          <a:cs typeface="Times New Roman"/>
                        </a:rPr>
                        <a:t>社會學習領域／</a:t>
                      </a:r>
                      <a:r>
                        <a:rPr lang="zh-TW" sz="2000" b="1" kern="0" dirty="0">
                          <a:solidFill>
                            <a:srgbClr val="C00000"/>
                          </a:solidFill>
                          <a:latin typeface="Times New Roman"/>
                          <a:ea typeface="標楷體"/>
                          <a:cs typeface="Times New Roman"/>
                        </a:rPr>
                        <a:t>國中</a:t>
                      </a:r>
                      <a:r>
                        <a:rPr lang="zh-TW" sz="2000" b="1" kern="0" dirty="0">
                          <a:latin typeface="Times New Roman"/>
                          <a:ea typeface="標楷體"/>
                          <a:cs typeface="Times New Roman"/>
                        </a:rPr>
                        <a:t>階段能力指標</a:t>
                      </a:r>
                      <a:endParaRPr lang="zh-TW" sz="2000" b="1" kern="100" dirty="0">
                        <a:latin typeface="Calibri"/>
                        <a:ea typeface="新細明體"/>
                        <a:cs typeface="Times New Roman"/>
                      </a:endParaRPr>
                    </a:p>
                  </a:txBody>
                  <a:tcPr marL="19052" marR="19052" marT="19021" marB="19021"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r>
              <a:tr h="647612">
                <a:tc>
                  <a:txBody>
                    <a:bodyPr/>
                    <a:lstStyle/>
                    <a:p>
                      <a:pPr algn="ctr">
                        <a:spcAft>
                          <a:spcPts val="0"/>
                        </a:spcAft>
                      </a:pPr>
                      <a:r>
                        <a:rPr lang="zh-TW" sz="3200" b="1" kern="0" dirty="0" smtClean="0">
                          <a:solidFill>
                            <a:srgbClr val="FF0000"/>
                          </a:solidFill>
                          <a:latin typeface="Times New Roman"/>
                          <a:ea typeface="標楷體"/>
                          <a:cs typeface="Times New Roman"/>
                        </a:rPr>
                        <a:t>自然</a:t>
                      </a:r>
                      <a:endParaRPr lang="zh-TW" sz="3200" b="1" kern="100" dirty="0">
                        <a:solidFill>
                          <a:srgbClr val="FF0000"/>
                        </a:solidFill>
                        <a:latin typeface="Calibri"/>
                        <a:ea typeface="新細明體"/>
                        <a:cs typeface="Times New Roman"/>
                      </a:endParaRPr>
                    </a:p>
                  </a:txBody>
                  <a:tcPr marL="19052" marR="19052" marT="19021" marB="19021"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c>
                  <a:txBody>
                    <a:bodyPr/>
                    <a:lstStyle/>
                    <a:p>
                      <a:pPr>
                        <a:spcAft>
                          <a:spcPts val="0"/>
                        </a:spcAft>
                      </a:pPr>
                      <a:r>
                        <a:rPr lang="zh-TW" sz="2000" b="1" kern="0" dirty="0">
                          <a:latin typeface="Times New Roman"/>
                          <a:ea typeface="標楷體"/>
                          <a:cs typeface="Times New Roman"/>
                        </a:rPr>
                        <a:t>「國民中小學九年一貫課程綱要」</a:t>
                      </a:r>
                      <a:endParaRPr lang="zh-TW" sz="2000" b="1" kern="100" dirty="0">
                        <a:latin typeface="Calibri"/>
                        <a:ea typeface="新細明體"/>
                        <a:cs typeface="Times New Roman"/>
                      </a:endParaRPr>
                    </a:p>
                    <a:p>
                      <a:pPr>
                        <a:spcAft>
                          <a:spcPts val="0"/>
                        </a:spcAft>
                      </a:pPr>
                      <a:r>
                        <a:rPr lang="zh-TW" sz="2000" b="1" kern="0" dirty="0">
                          <a:latin typeface="Times New Roman"/>
                          <a:ea typeface="標楷體"/>
                          <a:cs typeface="Times New Roman"/>
                        </a:rPr>
                        <a:t>自然與生活科技學習領域／</a:t>
                      </a:r>
                      <a:r>
                        <a:rPr lang="zh-TW" sz="2000" b="1" kern="0" dirty="0">
                          <a:solidFill>
                            <a:srgbClr val="FF0000"/>
                          </a:solidFill>
                          <a:latin typeface="Times New Roman"/>
                          <a:ea typeface="標楷體"/>
                          <a:cs typeface="Times New Roman"/>
                        </a:rPr>
                        <a:t>自然學科</a:t>
                      </a:r>
                      <a:r>
                        <a:rPr lang="zh-TW" sz="2000" b="1" kern="0" dirty="0">
                          <a:latin typeface="Times New Roman"/>
                          <a:ea typeface="標楷體"/>
                          <a:cs typeface="Times New Roman"/>
                        </a:rPr>
                        <a:t>／</a:t>
                      </a:r>
                      <a:r>
                        <a:rPr lang="zh-TW" sz="2000" b="1" kern="0" dirty="0">
                          <a:solidFill>
                            <a:srgbClr val="C00000"/>
                          </a:solidFill>
                          <a:latin typeface="Times New Roman"/>
                          <a:ea typeface="標楷體"/>
                          <a:cs typeface="Times New Roman"/>
                        </a:rPr>
                        <a:t>國中</a:t>
                      </a:r>
                      <a:r>
                        <a:rPr lang="zh-TW" sz="2000" b="1" kern="0" dirty="0">
                          <a:latin typeface="Times New Roman"/>
                          <a:ea typeface="標楷體"/>
                          <a:cs typeface="Times New Roman"/>
                        </a:rPr>
                        <a:t>階段能力指標</a:t>
                      </a:r>
                      <a:endParaRPr lang="zh-TW" sz="2000" b="1" kern="100" dirty="0">
                        <a:latin typeface="Calibri"/>
                        <a:ea typeface="新細明體"/>
                        <a:cs typeface="Times New Roman"/>
                      </a:endParaRPr>
                    </a:p>
                  </a:txBody>
                  <a:tcPr marL="19052" marR="19052" marT="19021" marB="19021"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r>
              <a:tr h="952397">
                <a:tc>
                  <a:txBody>
                    <a:bodyPr/>
                    <a:lstStyle/>
                    <a:p>
                      <a:pPr algn="ctr">
                        <a:spcAft>
                          <a:spcPts val="0"/>
                        </a:spcAft>
                      </a:pPr>
                      <a:r>
                        <a:rPr lang="zh-TW" sz="3200" b="1" kern="0" dirty="0" smtClean="0">
                          <a:solidFill>
                            <a:srgbClr val="FF0000"/>
                          </a:solidFill>
                          <a:latin typeface="Times New Roman"/>
                          <a:ea typeface="標楷體"/>
                          <a:cs typeface="Times New Roman"/>
                        </a:rPr>
                        <a:t>寫作</a:t>
                      </a:r>
                      <a:endParaRPr lang="en-US" altLang="zh-TW" sz="3200" b="1" kern="0" dirty="0" smtClean="0">
                        <a:solidFill>
                          <a:srgbClr val="FF0000"/>
                        </a:solidFill>
                        <a:latin typeface="Times New Roman"/>
                        <a:ea typeface="標楷體"/>
                        <a:cs typeface="Times New Roman"/>
                      </a:endParaRPr>
                    </a:p>
                    <a:p>
                      <a:pPr algn="ctr">
                        <a:spcAft>
                          <a:spcPts val="0"/>
                        </a:spcAft>
                      </a:pPr>
                      <a:r>
                        <a:rPr lang="zh-TW" sz="3200" b="1" kern="0" dirty="0" smtClean="0">
                          <a:solidFill>
                            <a:srgbClr val="FF0000"/>
                          </a:solidFill>
                          <a:latin typeface="Times New Roman"/>
                          <a:ea typeface="標楷體"/>
                          <a:cs typeface="Times New Roman"/>
                        </a:rPr>
                        <a:t>測驗</a:t>
                      </a:r>
                      <a:endParaRPr lang="zh-TW" sz="3200" b="1" kern="100" dirty="0">
                        <a:solidFill>
                          <a:srgbClr val="FF0000"/>
                        </a:solidFill>
                        <a:latin typeface="Calibri"/>
                        <a:ea typeface="新細明體"/>
                        <a:cs typeface="Times New Roman"/>
                      </a:endParaRPr>
                    </a:p>
                  </a:txBody>
                  <a:tcPr marL="19052" marR="19052" marT="19021" marB="19021"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c>
                  <a:txBody>
                    <a:bodyPr/>
                    <a:lstStyle/>
                    <a:p>
                      <a:pPr>
                        <a:spcAft>
                          <a:spcPts val="0"/>
                        </a:spcAft>
                      </a:pPr>
                      <a:r>
                        <a:rPr lang="zh-TW" sz="2000" b="1" kern="0" dirty="0">
                          <a:latin typeface="Times New Roman"/>
                          <a:ea typeface="標楷體"/>
                          <a:cs typeface="Times New Roman"/>
                        </a:rPr>
                        <a:t>「國民中小學九年一貫課程綱要」</a:t>
                      </a:r>
                      <a:r>
                        <a:rPr lang="en-US" sz="2000" b="1" kern="0" dirty="0">
                          <a:latin typeface="Times New Roman"/>
                          <a:ea typeface="標楷體"/>
                          <a:cs typeface="Times New Roman"/>
                        </a:rPr>
                        <a:t/>
                      </a:r>
                      <a:br>
                        <a:rPr lang="en-US" sz="2000" b="1" kern="0" dirty="0">
                          <a:latin typeface="Times New Roman"/>
                          <a:ea typeface="標楷體"/>
                          <a:cs typeface="Times New Roman"/>
                        </a:rPr>
                      </a:br>
                      <a:r>
                        <a:rPr lang="zh-TW" sz="2000" b="1" kern="0" dirty="0">
                          <a:latin typeface="Times New Roman"/>
                          <a:ea typeface="標楷體"/>
                          <a:cs typeface="Times New Roman"/>
                        </a:rPr>
                        <a:t>語文學習領域／本國語文（國語文）／國中階段寫作能力指標，並參酌部分國小階段寫作能力指標</a:t>
                      </a:r>
                      <a:endParaRPr lang="zh-TW" sz="2000" b="1" kern="100" dirty="0">
                        <a:latin typeface="Calibri"/>
                        <a:ea typeface="新細明體"/>
                        <a:cs typeface="Times New Roman"/>
                      </a:endParaRPr>
                    </a:p>
                  </a:txBody>
                  <a:tcPr marL="19052" marR="19052" marT="19021" marB="19021"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57837942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pPr eaLnBrk="1" hangingPunct="1"/>
            <a:r>
              <a:rPr lang="en-US" altLang="zh-TW" b="1" dirty="0">
                <a:solidFill>
                  <a:srgbClr val="FF0000"/>
                </a:solidFill>
                <a:latin typeface="標楷體"/>
                <a:ea typeface="標楷體"/>
              </a:rPr>
              <a:t>【</a:t>
            </a:r>
            <a:r>
              <a:rPr lang="zh-TW" altLang="en-US" b="1" dirty="0">
                <a:solidFill>
                  <a:srgbClr val="FF0000"/>
                </a:solidFill>
              </a:rPr>
              <a:t>教育會考</a:t>
            </a:r>
            <a:r>
              <a:rPr lang="en-US" altLang="zh-TW" b="1" dirty="0">
                <a:solidFill>
                  <a:srgbClr val="FF0000"/>
                </a:solidFill>
                <a:latin typeface="標楷體"/>
                <a:ea typeface="標楷體"/>
              </a:rPr>
              <a:t>】</a:t>
            </a:r>
            <a:r>
              <a:rPr lang="zh-TW" altLang="en-US" b="1" dirty="0" smtClean="0">
                <a:solidFill>
                  <a:srgbClr val="0000FF"/>
                </a:solidFill>
              </a:rPr>
              <a:t>怎麼考</a:t>
            </a:r>
          </a:p>
        </p:txBody>
      </p:sp>
      <p:graphicFrame>
        <p:nvGraphicFramePr>
          <p:cNvPr id="4" name="內容版面配置區 3"/>
          <p:cNvGraphicFramePr>
            <a:graphicFrameLocks noGrp="1"/>
          </p:cNvGraphicFramePr>
          <p:nvPr>
            <p:ph idx="1"/>
            <p:extLst>
              <p:ext uri="{D42A27DB-BD31-4B8C-83A1-F6EECF244321}">
                <p14:modId xmlns="" xmlns:p14="http://schemas.microsoft.com/office/powerpoint/2010/main" val="4027119551"/>
              </p:ext>
            </p:extLst>
          </p:nvPr>
        </p:nvGraphicFramePr>
        <p:xfrm>
          <a:off x="755650" y="1268413"/>
          <a:ext cx="7704138" cy="5040311"/>
        </p:xfrm>
        <a:graphic>
          <a:graphicData uri="http://schemas.openxmlformats.org/drawingml/2006/table">
            <a:tbl>
              <a:tblPr/>
              <a:tblGrid>
                <a:gridCol w="1703021"/>
                <a:gridCol w="2189597"/>
                <a:gridCol w="2027405"/>
                <a:gridCol w="1784115"/>
              </a:tblGrid>
              <a:tr h="628383">
                <a:tc>
                  <a:txBody>
                    <a:bodyPr/>
                    <a:lstStyle/>
                    <a:p>
                      <a:pPr algn="ctr">
                        <a:spcAft>
                          <a:spcPts val="0"/>
                        </a:spcAft>
                      </a:pPr>
                      <a:r>
                        <a:rPr lang="zh-TW" sz="2400" b="1" kern="0" dirty="0" smtClean="0">
                          <a:solidFill>
                            <a:srgbClr val="000000"/>
                          </a:solidFill>
                          <a:latin typeface="Times New Roman"/>
                          <a:ea typeface="標楷體"/>
                          <a:cs typeface="Times New Roman"/>
                        </a:rPr>
                        <a:t>考試科目</a:t>
                      </a:r>
                      <a:endParaRPr lang="zh-TW" sz="2400" b="1"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2400" b="1" kern="0" dirty="0">
                          <a:solidFill>
                            <a:srgbClr val="000000"/>
                          </a:solidFill>
                          <a:latin typeface="Times New Roman"/>
                          <a:ea typeface="標楷體"/>
                          <a:cs typeface="Times New Roman"/>
                        </a:rPr>
                        <a:t>題型</a:t>
                      </a:r>
                      <a:endParaRPr lang="zh-TW" sz="2400" b="1"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2400" b="1" kern="0">
                          <a:solidFill>
                            <a:srgbClr val="000000"/>
                          </a:solidFill>
                          <a:latin typeface="Times New Roman"/>
                          <a:ea typeface="標楷體"/>
                          <a:cs typeface="Times New Roman"/>
                        </a:rPr>
                        <a:t>題數</a:t>
                      </a:r>
                      <a:endParaRPr lang="zh-TW" sz="2400" b="1"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2400" b="1" kern="0" dirty="0">
                          <a:solidFill>
                            <a:srgbClr val="000000"/>
                          </a:solidFill>
                          <a:latin typeface="Times New Roman"/>
                          <a:ea typeface="標楷體"/>
                          <a:cs typeface="Times New Roman"/>
                        </a:rPr>
                        <a:t>考試時間</a:t>
                      </a:r>
                      <a:endParaRPr lang="zh-TW" sz="2400" b="1"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r>
              <a:tr h="551491">
                <a:tc>
                  <a:txBody>
                    <a:bodyPr/>
                    <a:lstStyle/>
                    <a:p>
                      <a:pPr algn="ctr">
                        <a:spcAft>
                          <a:spcPts val="0"/>
                        </a:spcAft>
                      </a:pPr>
                      <a:r>
                        <a:rPr lang="zh-TW" sz="2400" b="1" kern="0" dirty="0">
                          <a:solidFill>
                            <a:srgbClr val="000000"/>
                          </a:solidFill>
                          <a:latin typeface="Times New Roman"/>
                          <a:ea typeface="標楷體"/>
                          <a:cs typeface="Times New Roman"/>
                        </a:rPr>
                        <a:t>國　文</a:t>
                      </a:r>
                      <a:endParaRPr lang="zh-TW" sz="2400" b="1"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en-US" sz="2400" b="1" kern="0" dirty="0">
                          <a:solidFill>
                            <a:srgbClr val="000000"/>
                          </a:solidFill>
                          <a:latin typeface="Times New Roman"/>
                          <a:ea typeface="標楷體"/>
                          <a:cs typeface="Times New Roman"/>
                        </a:rPr>
                        <a:t>4</a:t>
                      </a:r>
                      <a:r>
                        <a:rPr lang="zh-TW" sz="2400" b="1" kern="0" dirty="0">
                          <a:solidFill>
                            <a:srgbClr val="000000"/>
                          </a:solidFill>
                          <a:latin typeface="Times New Roman"/>
                          <a:ea typeface="標楷體"/>
                          <a:cs typeface="Times New Roman"/>
                        </a:rPr>
                        <a:t>選</a:t>
                      </a:r>
                      <a:r>
                        <a:rPr lang="en-US" sz="2400" b="1" kern="0" dirty="0">
                          <a:solidFill>
                            <a:srgbClr val="000000"/>
                          </a:solidFill>
                          <a:latin typeface="Times New Roman"/>
                          <a:ea typeface="標楷體"/>
                          <a:cs typeface="Times New Roman"/>
                        </a:rPr>
                        <a:t>1</a:t>
                      </a:r>
                      <a:endParaRPr lang="zh-TW" sz="2400" b="1"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b="1" kern="0">
                          <a:solidFill>
                            <a:srgbClr val="000000"/>
                          </a:solidFill>
                          <a:latin typeface="Times New Roman"/>
                          <a:ea typeface="標楷體"/>
                          <a:cs typeface="Times New Roman"/>
                        </a:rPr>
                        <a:t>45</a:t>
                      </a:r>
                      <a:r>
                        <a:rPr lang="zh-TW" sz="2400" b="1" kern="0">
                          <a:solidFill>
                            <a:srgbClr val="000000"/>
                          </a:solidFill>
                          <a:latin typeface="Times New Roman"/>
                          <a:ea typeface="標楷體"/>
                          <a:cs typeface="Times New Roman"/>
                        </a:rPr>
                        <a:t>～</a:t>
                      </a:r>
                      <a:r>
                        <a:rPr lang="en-US" sz="2400" b="1" kern="0">
                          <a:solidFill>
                            <a:srgbClr val="000000"/>
                          </a:solidFill>
                          <a:latin typeface="Times New Roman"/>
                          <a:ea typeface="標楷體"/>
                          <a:cs typeface="Times New Roman"/>
                        </a:rPr>
                        <a:t>50</a:t>
                      </a:r>
                      <a:r>
                        <a:rPr lang="zh-TW" sz="2400" b="1" kern="0">
                          <a:solidFill>
                            <a:srgbClr val="000000"/>
                          </a:solidFill>
                          <a:latin typeface="Times New Roman"/>
                          <a:ea typeface="標楷體"/>
                          <a:cs typeface="Times New Roman"/>
                        </a:rPr>
                        <a:t>題</a:t>
                      </a:r>
                      <a:endParaRPr lang="zh-TW" sz="2400" b="1"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b="1" kern="0">
                          <a:solidFill>
                            <a:srgbClr val="000000"/>
                          </a:solidFill>
                          <a:latin typeface="Times New Roman"/>
                          <a:ea typeface="標楷體"/>
                          <a:cs typeface="Times New Roman"/>
                        </a:rPr>
                        <a:t>70</a:t>
                      </a:r>
                      <a:r>
                        <a:rPr lang="zh-TW" sz="2400" b="1" kern="0">
                          <a:solidFill>
                            <a:srgbClr val="000000"/>
                          </a:solidFill>
                          <a:latin typeface="Times New Roman"/>
                          <a:ea typeface="標楷體"/>
                          <a:cs typeface="Times New Roman"/>
                        </a:rPr>
                        <a:t>分鐘</a:t>
                      </a:r>
                      <a:endParaRPr lang="zh-TW" sz="2400" b="1"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551491">
                <a:tc rowSpan="2">
                  <a:txBody>
                    <a:body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b="1"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en-US" sz="2400" b="1" kern="0">
                          <a:solidFill>
                            <a:srgbClr val="000000"/>
                          </a:solidFill>
                          <a:latin typeface="Times New Roman"/>
                          <a:ea typeface="標楷體"/>
                          <a:cs typeface="Times New Roman"/>
                        </a:rPr>
                        <a:t>4</a:t>
                      </a:r>
                      <a:r>
                        <a:rPr lang="zh-TW" sz="2400" b="1" kern="0">
                          <a:solidFill>
                            <a:srgbClr val="000000"/>
                          </a:solidFill>
                          <a:latin typeface="Times New Roman"/>
                          <a:ea typeface="標楷體"/>
                          <a:cs typeface="Times New Roman"/>
                        </a:rPr>
                        <a:t>選</a:t>
                      </a:r>
                      <a:r>
                        <a:rPr lang="en-US" sz="2400" b="1" kern="0">
                          <a:solidFill>
                            <a:srgbClr val="000000"/>
                          </a:solidFill>
                          <a:latin typeface="Times New Roman"/>
                          <a:ea typeface="標楷體"/>
                          <a:cs typeface="Times New Roman"/>
                        </a:rPr>
                        <a:t>1</a:t>
                      </a:r>
                      <a:r>
                        <a:rPr lang="zh-TW" sz="2400" b="1" kern="0">
                          <a:solidFill>
                            <a:srgbClr val="000000"/>
                          </a:solidFill>
                          <a:latin typeface="Times New Roman"/>
                          <a:ea typeface="標楷體"/>
                          <a:cs typeface="Times New Roman"/>
                        </a:rPr>
                        <a:t>（閱讀）</a:t>
                      </a:r>
                      <a:endParaRPr lang="zh-TW" sz="2400" b="1"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b="1" kern="0" dirty="0">
                          <a:solidFill>
                            <a:srgbClr val="000000"/>
                          </a:solidFill>
                          <a:latin typeface="Times New Roman"/>
                          <a:ea typeface="標楷體"/>
                          <a:cs typeface="Times New Roman"/>
                        </a:rPr>
                        <a:t>40</a:t>
                      </a:r>
                      <a:r>
                        <a:rPr lang="zh-TW" sz="2400" b="1" kern="0" dirty="0">
                          <a:solidFill>
                            <a:srgbClr val="000000"/>
                          </a:solidFill>
                          <a:latin typeface="Times New Roman"/>
                          <a:ea typeface="標楷體"/>
                          <a:cs typeface="Times New Roman"/>
                        </a:rPr>
                        <a:t>～</a:t>
                      </a:r>
                      <a:r>
                        <a:rPr lang="en-US" sz="2400" b="1" kern="0" dirty="0">
                          <a:solidFill>
                            <a:srgbClr val="000000"/>
                          </a:solidFill>
                          <a:latin typeface="Times New Roman"/>
                          <a:ea typeface="標楷體"/>
                          <a:cs typeface="Times New Roman"/>
                        </a:rPr>
                        <a:t>45</a:t>
                      </a:r>
                      <a:r>
                        <a:rPr lang="zh-TW" sz="2400" b="1" kern="0" dirty="0">
                          <a:solidFill>
                            <a:srgbClr val="000000"/>
                          </a:solidFill>
                          <a:latin typeface="Times New Roman"/>
                          <a:ea typeface="標楷體"/>
                          <a:cs typeface="Times New Roman"/>
                        </a:rPr>
                        <a:t>題</a:t>
                      </a:r>
                      <a:endParaRPr lang="zh-TW" sz="2400" b="1"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b="1" kern="0" dirty="0">
                          <a:solidFill>
                            <a:srgbClr val="FF0000"/>
                          </a:solidFill>
                          <a:latin typeface="Times New Roman"/>
                          <a:ea typeface="標楷體"/>
                          <a:cs typeface="Times New Roman"/>
                        </a:rPr>
                        <a:t>60</a:t>
                      </a:r>
                      <a:r>
                        <a:rPr lang="zh-TW" sz="2400" b="1" kern="0" dirty="0">
                          <a:solidFill>
                            <a:srgbClr val="000000"/>
                          </a:solidFill>
                          <a:latin typeface="Times New Roman"/>
                          <a:ea typeface="標楷體"/>
                          <a:cs typeface="Times New Roman"/>
                        </a:rPr>
                        <a:t>分鐘</a:t>
                      </a:r>
                      <a:endParaRPr lang="zh-TW" sz="2400" b="1"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551491">
                <a:tc vMerge="1">
                  <a:txBody>
                    <a:bodyPr/>
                    <a:lstStyle/>
                    <a:p>
                      <a:endParaRPr lang="zh-TW" altLang="en-US"/>
                    </a:p>
                  </a:txBody>
                  <a:tcPr/>
                </a:tc>
                <a:tc>
                  <a:txBody>
                    <a:bodyPr/>
                    <a:lstStyle/>
                    <a:p>
                      <a:pPr algn="ctr">
                        <a:spcAft>
                          <a:spcPts val="0"/>
                        </a:spcAft>
                      </a:pPr>
                      <a:r>
                        <a:rPr lang="en-US" sz="2400" b="1" kern="0" dirty="0">
                          <a:solidFill>
                            <a:srgbClr val="FF0000"/>
                          </a:solidFill>
                          <a:latin typeface="Times New Roman"/>
                          <a:ea typeface="標楷體"/>
                          <a:cs typeface="Times New Roman"/>
                        </a:rPr>
                        <a:t>3</a:t>
                      </a:r>
                      <a:r>
                        <a:rPr lang="zh-TW" sz="2400" b="1" kern="0" dirty="0">
                          <a:solidFill>
                            <a:srgbClr val="FF0000"/>
                          </a:solidFill>
                          <a:latin typeface="Times New Roman"/>
                          <a:ea typeface="標楷體"/>
                          <a:cs typeface="Times New Roman"/>
                        </a:rPr>
                        <a:t>選</a:t>
                      </a:r>
                      <a:r>
                        <a:rPr lang="en-US" sz="2400" b="1" kern="0" dirty="0">
                          <a:solidFill>
                            <a:srgbClr val="FF0000"/>
                          </a:solidFill>
                          <a:latin typeface="Times New Roman"/>
                          <a:ea typeface="標楷體"/>
                          <a:cs typeface="Times New Roman"/>
                        </a:rPr>
                        <a:t>1</a:t>
                      </a:r>
                      <a:r>
                        <a:rPr lang="zh-TW" sz="2400" b="1" kern="0" dirty="0">
                          <a:solidFill>
                            <a:srgbClr val="FF0000"/>
                          </a:solidFill>
                          <a:latin typeface="Times New Roman"/>
                          <a:ea typeface="標楷體"/>
                          <a:cs typeface="Times New Roman"/>
                        </a:rPr>
                        <a:t>（聽力）</a:t>
                      </a:r>
                      <a:endParaRPr lang="zh-TW" sz="2400" b="1" kern="100" dirty="0">
                        <a:solidFill>
                          <a:srgbClr val="FF0000"/>
                        </a:solidFill>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b="1" kern="0" dirty="0">
                          <a:solidFill>
                            <a:srgbClr val="000000"/>
                          </a:solidFill>
                          <a:latin typeface="Times New Roman"/>
                          <a:ea typeface="標楷體"/>
                          <a:cs typeface="Times New Roman"/>
                        </a:rPr>
                        <a:t>20</a:t>
                      </a:r>
                      <a:r>
                        <a:rPr lang="zh-TW" sz="2400" b="1" kern="0" dirty="0">
                          <a:solidFill>
                            <a:srgbClr val="000000"/>
                          </a:solidFill>
                          <a:latin typeface="Times New Roman"/>
                          <a:ea typeface="標楷體"/>
                          <a:cs typeface="Times New Roman"/>
                        </a:rPr>
                        <a:t>～</a:t>
                      </a:r>
                      <a:r>
                        <a:rPr lang="en-US" sz="2400" b="1" kern="0" dirty="0">
                          <a:solidFill>
                            <a:srgbClr val="000000"/>
                          </a:solidFill>
                          <a:latin typeface="Times New Roman"/>
                          <a:ea typeface="標楷體"/>
                          <a:cs typeface="Times New Roman"/>
                        </a:rPr>
                        <a:t>30</a:t>
                      </a:r>
                      <a:r>
                        <a:rPr lang="zh-TW" sz="2400" b="1" kern="0" dirty="0">
                          <a:solidFill>
                            <a:srgbClr val="000000"/>
                          </a:solidFill>
                          <a:latin typeface="Times New Roman"/>
                          <a:ea typeface="標楷體"/>
                          <a:cs typeface="Times New Roman"/>
                        </a:rPr>
                        <a:t>題</a:t>
                      </a:r>
                      <a:endParaRPr lang="zh-TW" sz="2400" b="1"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b="1" kern="0" dirty="0">
                          <a:solidFill>
                            <a:srgbClr val="FF0000"/>
                          </a:solidFill>
                          <a:latin typeface="Times New Roman"/>
                          <a:ea typeface="標楷體"/>
                          <a:cs typeface="Times New Roman"/>
                        </a:rPr>
                        <a:t>25</a:t>
                      </a:r>
                      <a:r>
                        <a:rPr lang="zh-TW" sz="2400" b="1" kern="0" dirty="0">
                          <a:solidFill>
                            <a:srgbClr val="000000"/>
                          </a:solidFill>
                          <a:latin typeface="Times New Roman"/>
                          <a:ea typeface="標楷體"/>
                          <a:cs typeface="Times New Roman"/>
                        </a:rPr>
                        <a:t>分鐘</a:t>
                      </a:r>
                      <a:endParaRPr lang="zh-TW" sz="2400" b="1"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551491">
                <a:tc rowSpan="2">
                  <a:txBody>
                    <a:bodyPr/>
                    <a:lstStyle/>
                    <a:p>
                      <a:pPr algn="ctr">
                        <a:spcAft>
                          <a:spcPts val="0"/>
                        </a:spcAft>
                      </a:pPr>
                      <a:r>
                        <a:rPr lang="zh-TW" sz="2400" b="1" kern="0">
                          <a:solidFill>
                            <a:srgbClr val="000000"/>
                          </a:solidFill>
                          <a:latin typeface="Times New Roman"/>
                          <a:ea typeface="標楷體"/>
                          <a:cs typeface="Times New Roman"/>
                        </a:rPr>
                        <a:t>數　學</a:t>
                      </a:r>
                      <a:endParaRPr lang="zh-TW" sz="2400" b="1"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en-US" sz="2400" b="1" kern="0">
                          <a:solidFill>
                            <a:srgbClr val="000000"/>
                          </a:solidFill>
                          <a:latin typeface="Times New Roman"/>
                          <a:ea typeface="標楷體"/>
                          <a:cs typeface="Times New Roman"/>
                        </a:rPr>
                        <a:t>4</a:t>
                      </a:r>
                      <a:r>
                        <a:rPr lang="zh-TW" sz="2400" b="1" kern="0">
                          <a:solidFill>
                            <a:srgbClr val="000000"/>
                          </a:solidFill>
                          <a:latin typeface="Times New Roman"/>
                          <a:ea typeface="標楷體"/>
                          <a:cs typeface="Times New Roman"/>
                        </a:rPr>
                        <a:t>選</a:t>
                      </a:r>
                      <a:r>
                        <a:rPr lang="en-US" sz="2400" b="1" kern="0">
                          <a:solidFill>
                            <a:srgbClr val="000000"/>
                          </a:solidFill>
                          <a:latin typeface="Times New Roman"/>
                          <a:ea typeface="標楷體"/>
                          <a:cs typeface="Times New Roman"/>
                        </a:rPr>
                        <a:t>1</a:t>
                      </a:r>
                      <a:endParaRPr lang="zh-TW" sz="2400" b="1"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b="1" kern="0" dirty="0">
                          <a:solidFill>
                            <a:srgbClr val="000000"/>
                          </a:solidFill>
                          <a:latin typeface="Times New Roman"/>
                          <a:ea typeface="標楷體"/>
                          <a:cs typeface="Times New Roman"/>
                        </a:rPr>
                        <a:t>25</a:t>
                      </a:r>
                      <a:r>
                        <a:rPr lang="zh-TW" sz="2400" b="1" kern="0" dirty="0">
                          <a:solidFill>
                            <a:srgbClr val="000000"/>
                          </a:solidFill>
                          <a:latin typeface="Times New Roman"/>
                          <a:ea typeface="標楷體"/>
                          <a:cs typeface="Times New Roman"/>
                        </a:rPr>
                        <a:t>～</a:t>
                      </a:r>
                      <a:r>
                        <a:rPr lang="en-US" sz="2400" b="1" kern="0" dirty="0">
                          <a:solidFill>
                            <a:srgbClr val="000000"/>
                          </a:solidFill>
                          <a:latin typeface="Times New Roman"/>
                          <a:ea typeface="標楷體"/>
                          <a:cs typeface="Times New Roman"/>
                        </a:rPr>
                        <a:t>30</a:t>
                      </a:r>
                      <a:r>
                        <a:rPr lang="zh-TW" sz="2400" b="1" kern="0" dirty="0">
                          <a:solidFill>
                            <a:srgbClr val="000000"/>
                          </a:solidFill>
                          <a:latin typeface="Times New Roman"/>
                          <a:ea typeface="標楷體"/>
                          <a:cs typeface="Times New Roman"/>
                        </a:rPr>
                        <a:t>題</a:t>
                      </a:r>
                      <a:endParaRPr lang="zh-TW" sz="2400" b="1"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rowSpan="2">
                  <a:txBody>
                    <a:bodyPr/>
                    <a:lstStyle/>
                    <a:p>
                      <a:pPr algn="ctr">
                        <a:spcAft>
                          <a:spcPts val="0"/>
                        </a:spcAft>
                      </a:pPr>
                      <a:r>
                        <a:rPr lang="en-US" sz="2400" b="1" kern="0" dirty="0">
                          <a:solidFill>
                            <a:srgbClr val="FF0000"/>
                          </a:solidFill>
                          <a:latin typeface="Times New Roman"/>
                          <a:ea typeface="標楷體"/>
                          <a:cs typeface="Times New Roman"/>
                        </a:rPr>
                        <a:t>80</a:t>
                      </a:r>
                      <a:r>
                        <a:rPr lang="zh-TW" sz="2400" b="1" kern="0" dirty="0">
                          <a:solidFill>
                            <a:srgbClr val="000000"/>
                          </a:solidFill>
                          <a:latin typeface="Times New Roman"/>
                          <a:ea typeface="標楷體"/>
                          <a:cs typeface="Times New Roman"/>
                        </a:rPr>
                        <a:t>分鐘</a:t>
                      </a:r>
                      <a:endParaRPr lang="zh-TW" sz="2400" b="1"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551491">
                <a:tc vMerge="1">
                  <a:txBody>
                    <a:bodyPr/>
                    <a:lstStyle/>
                    <a:p>
                      <a:endParaRPr lang="zh-TW" altLang="en-US"/>
                    </a:p>
                  </a:txBody>
                  <a:tcPr/>
                </a:tc>
                <a:tc>
                  <a:txBody>
                    <a:bodyPr/>
                    <a:lstStyle/>
                    <a:p>
                      <a:pPr algn="ctr">
                        <a:spcAft>
                          <a:spcPts val="0"/>
                        </a:spcAft>
                      </a:pPr>
                      <a:r>
                        <a:rPr lang="zh-TW" sz="2400" b="1" kern="0" dirty="0">
                          <a:solidFill>
                            <a:srgbClr val="FF0000"/>
                          </a:solidFill>
                          <a:latin typeface="Times New Roman"/>
                          <a:ea typeface="標楷體"/>
                          <a:cs typeface="Times New Roman"/>
                        </a:rPr>
                        <a:t>非選擇題</a:t>
                      </a:r>
                      <a:endParaRPr lang="zh-TW" sz="2400" b="1" kern="100" dirty="0">
                        <a:solidFill>
                          <a:srgbClr val="FF0000"/>
                        </a:solidFill>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b="1" kern="0" dirty="0" smtClean="0">
                          <a:solidFill>
                            <a:srgbClr val="000000"/>
                          </a:solidFill>
                          <a:latin typeface="Times New Roman"/>
                          <a:ea typeface="標楷體"/>
                          <a:cs typeface="Times New Roman"/>
                        </a:rPr>
                        <a:t>2</a:t>
                      </a:r>
                      <a:r>
                        <a:rPr lang="zh-TW" sz="2400" b="1" kern="0" dirty="0" smtClean="0">
                          <a:solidFill>
                            <a:srgbClr val="000000"/>
                          </a:solidFill>
                          <a:latin typeface="Times New Roman"/>
                          <a:ea typeface="標楷體"/>
                          <a:cs typeface="Times New Roman"/>
                        </a:rPr>
                        <a:t>題</a:t>
                      </a:r>
                      <a:endParaRPr lang="zh-TW" sz="2400" b="1"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vMerge="1">
                  <a:txBody>
                    <a:bodyPr/>
                    <a:lstStyle/>
                    <a:p>
                      <a:endParaRPr lang="zh-TW" altLang="en-US"/>
                    </a:p>
                  </a:txBody>
                  <a:tcPr/>
                </a:tc>
              </a:tr>
              <a:tr h="551491">
                <a:tc>
                  <a:txBody>
                    <a:bodyPr/>
                    <a:lstStyle/>
                    <a:p>
                      <a:pPr algn="ctr">
                        <a:spcAft>
                          <a:spcPts val="0"/>
                        </a:spcAft>
                      </a:pPr>
                      <a:r>
                        <a:rPr lang="zh-TW" sz="2400" b="1" kern="0">
                          <a:solidFill>
                            <a:srgbClr val="000000"/>
                          </a:solidFill>
                          <a:latin typeface="Times New Roman"/>
                          <a:ea typeface="標楷體"/>
                          <a:cs typeface="Times New Roman"/>
                        </a:rPr>
                        <a:t>社　會</a:t>
                      </a:r>
                      <a:endParaRPr lang="zh-TW" sz="2400" b="1"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en-US" sz="2400" b="1" kern="0">
                          <a:solidFill>
                            <a:srgbClr val="000000"/>
                          </a:solidFill>
                          <a:latin typeface="Times New Roman"/>
                          <a:ea typeface="標楷體"/>
                          <a:cs typeface="Times New Roman"/>
                        </a:rPr>
                        <a:t>4</a:t>
                      </a:r>
                      <a:r>
                        <a:rPr lang="zh-TW" sz="2400" b="1" kern="0">
                          <a:solidFill>
                            <a:srgbClr val="000000"/>
                          </a:solidFill>
                          <a:latin typeface="Times New Roman"/>
                          <a:ea typeface="標楷體"/>
                          <a:cs typeface="Times New Roman"/>
                        </a:rPr>
                        <a:t>選</a:t>
                      </a:r>
                      <a:r>
                        <a:rPr lang="en-US" sz="2400" b="1" kern="0">
                          <a:solidFill>
                            <a:srgbClr val="000000"/>
                          </a:solidFill>
                          <a:latin typeface="Times New Roman"/>
                          <a:ea typeface="標楷體"/>
                          <a:cs typeface="Times New Roman"/>
                        </a:rPr>
                        <a:t>1</a:t>
                      </a:r>
                      <a:endParaRPr lang="zh-TW" sz="2400" b="1"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b="1" kern="0" dirty="0">
                          <a:solidFill>
                            <a:srgbClr val="000000"/>
                          </a:solidFill>
                          <a:latin typeface="Times New Roman"/>
                          <a:ea typeface="標楷體"/>
                          <a:cs typeface="Times New Roman"/>
                        </a:rPr>
                        <a:t>60</a:t>
                      </a:r>
                      <a:r>
                        <a:rPr lang="zh-TW" sz="2400" b="1" kern="0" dirty="0">
                          <a:solidFill>
                            <a:srgbClr val="000000"/>
                          </a:solidFill>
                          <a:latin typeface="Times New Roman"/>
                          <a:ea typeface="標楷體"/>
                          <a:cs typeface="Times New Roman"/>
                        </a:rPr>
                        <a:t>～</a:t>
                      </a:r>
                      <a:r>
                        <a:rPr lang="en-US" sz="2400" b="1" kern="0" dirty="0">
                          <a:solidFill>
                            <a:srgbClr val="000000"/>
                          </a:solidFill>
                          <a:latin typeface="Times New Roman"/>
                          <a:ea typeface="標楷體"/>
                          <a:cs typeface="Times New Roman"/>
                        </a:rPr>
                        <a:t>70</a:t>
                      </a:r>
                      <a:r>
                        <a:rPr lang="zh-TW" sz="2400" b="1" kern="0" dirty="0">
                          <a:solidFill>
                            <a:srgbClr val="000000"/>
                          </a:solidFill>
                          <a:latin typeface="Times New Roman"/>
                          <a:ea typeface="標楷體"/>
                          <a:cs typeface="Times New Roman"/>
                        </a:rPr>
                        <a:t>題</a:t>
                      </a:r>
                      <a:endParaRPr lang="zh-TW" sz="2400" b="1"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b="1" kern="0">
                          <a:solidFill>
                            <a:srgbClr val="000000"/>
                          </a:solidFill>
                          <a:latin typeface="Times New Roman"/>
                          <a:ea typeface="標楷體"/>
                          <a:cs typeface="Times New Roman"/>
                        </a:rPr>
                        <a:t>70</a:t>
                      </a:r>
                      <a:r>
                        <a:rPr lang="zh-TW" sz="2400" b="1" kern="0">
                          <a:solidFill>
                            <a:srgbClr val="000000"/>
                          </a:solidFill>
                          <a:latin typeface="Times New Roman"/>
                          <a:ea typeface="標楷體"/>
                          <a:cs typeface="Times New Roman"/>
                        </a:rPr>
                        <a:t>分鐘</a:t>
                      </a:r>
                      <a:endParaRPr lang="zh-TW" sz="2400" b="1"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551491">
                <a:tc>
                  <a:txBody>
                    <a:bodyPr/>
                    <a:lstStyle/>
                    <a:p>
                      <a:pPr algn="ctr">
                        <a:spcAft>
                          <a:spcPts val="0"/>
                        </a:spcAft>
                      </a:pPr>
                      <a:r>
                        <a:rPr lang="zh-TW" sz="2400" b="1" kern="0">
                          <a:solidFill>
                            <a:srgbClr val="000000"/>
                          </a:solidFill>
                          <a:latin typeface="Times New Roman"/>
                          <a:ea typeface="標楷體"/>
                          <a:cs typeface="Times New Roman"/>
                        </a:rPr>
                        <a:t>自　然</a:t>
                      </a:r>
                      <a:endParaRPr lang="zh-TW" sz="2400" b="1"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en-US" sz="2400" b="1" kern="0">
                          <a:solidFill>
                            <a:srgbClr val="000000"/>
                          </a:solidFill>
                          <a:latin typeface="Times New Roman"/>
                          <a:ea typeface="標楷體"/>
                          <a:cs typeface="Times New Roman"/>
                        </a:rPr>
                        <a:t>4</a:t>
                      </a:r>
                      <a:r>
                        <a:rPr lang="zh-TW" sz="2400" b="1" kern="0">
                          <a:solidFill>
                            <a:srgbClr val="000000"/>
                          </a:solidFill>
                          <a:latin typeface="Times New Roman"/>
                          <a:ea typeface="標楷體"/>
                          <a:cs typeface="Times New Roman"/>
                        </a:rPr>
                        <a:t>選</a:t>
                      </a:r>
                      <a:r>
                        <a:rPr lang="en-US" sz="2400" b="1" kern="0">
                          <a:solidFill>
                            <a:srgbClr val="000000"/>
                          </a:solidFill>
                          <a:latin typeface="Times New Roman"/>
                          <a:ea typeface="標楷體"/>
                          <a:cs typeface="Times New Roman"/>
                        </a:rPr>
                        <a:t>1</a:t>
                      </a:r>
                      <a:endParaRPr lang="zh-TW" sz="2400" b="1"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b="1" kern="0">
                          <a:solidFill>
                            <a:srgbClr val="000000"/>
                          </a:solidFill>
                          <a:latin typeface="Times New Roman"/>
                          <a:ea typeface="標楷體"/>
                          <a:cs typeface="Times New Roman"/>
                        </a:rPr>
                        <a:t>50</a:t>
                      </a:r>
                      <a:r>
                        <a:rPr lang="zh-TW" sz="2400" b="1" kern="0">
                          <a:solidFill>
                            <a:srgbClr val="000000"/>
                          </a:solidFill>
                          <a:latin typeface="Times New Roman"/>
                          <a:ea typeface="標楷體"/>
                          <a:cs typeface="Times New Roman"/>
                        </a:rPr>
                        <a:t>～</a:t>
                      </a:r>
                      <a:r>
                        <a:rPr lang="en-US" sz="2400" b="1" kern="0">
                          <a:solidFill>
                            <a:srgbClr val="000000"/>
                          </a:solidFill>
                          <a:latin typeface="Times New Roman"/>
                          <a:ea typeface="標楷體"/>
                          <a:cs typeface="Times New Roman"/>
                        </a:rPr>
                        <a:t>60</a:t>
                      </a:r>
                      <a:r>
                        <a:rPr lang="zh-TW" sz="2400" b="1" kern="0">
                          <a:solidFill>
                            <a:srgbClr val="000000"/>
                          </a:solidFill>
                          <a:latin typeface="Times New Roman"/>
                          <a:ea typeface="標楷體"/>
                          <a:cs typeface="Times New Roman"/>
                        </a:rPr>
                        <a:t>題</a:t>
                      </a:r>
                      <a:endParaRPr lang="zh-TW" sz="2400" b="1"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b="1" kern="0">
                          <a:solidFill>
                            <a:srgbClr val="000000"/>
                          </a:solidFill>
                          <a:latin typeface="Times New Roman"/>
                          <a:ea typeface="標楷體"/>
                          <a:cs typeface="Times New Roman"/>
                        </a:rPr>
                        <a:t>70</a:t>
                      </a:r>
                      <a:r>
                        <a:rPr lang="zh-TW" sz="2400" b="1" kern="0">
                          <a:solidFill>
                            <a:srgbClr val="000000"/>
                          </a:solidFill>
                          <a:latin typeface="Times New Roman"/>
                          <a:ea typeface="標楷體"/>
                          <a:cs typeface="Times New Roman"/>
                        </a:rPr>
                        <a:t>分鐘</a:t>
                      </a:r>
                      <a:endParaRPr lang="zh-TW" sz="2400" b="1"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551491">
                <a:tc>
                  <a:txBody>
                    <a:bodyPr/>
                    <a:lstStyle/>
                    <a:p>
                      <a:pPr algn="ctr">
                        <a:spcAft>
                          <a:spcPts val="0"/>
                        </a:spcAft>
                      </a:pPr>
                      <a:r>
                        <a:rPr lang="zh-TW" sz="2400" b="1" kern="0" dirty="0">
                          <a:solidFill>
                            <a:srgbClr val="000000"/>
                          </a:solidFill>
                          <a:latin typeface="Times New Roman"/>
                          <a:ea typeface="標楷體"/>
                          <a:cs typeface="Times New Roman"/>
                        </a:rPr>
                        <a:t>寫作測驗</a:t>
                      </a:r>
                      <a:endParaRPr lang="zh-TW" sz="2400" b="1"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2400" b="1" kern="0" dirty="0">
                          <a:solidFill>
                            <a:srgbClr val="FF0000"/>
                          </a:solidFill>
                          <a:latin typeface="Times New Roman"/>
                          <a:ea typeface="標楷體"/>
                          <a:cs typeface="Times New Roman"/>
                        </a:rPr>
                        <a:t>引導寫作</a:t>
                      </a:r>
                      <a:endParaRPr lang="zh-TW" sz="2400" b="1" kern="100" dirty="0">
                        <a:solidFill>
                          <a:srgbClr val="FF0000"/>
                        </a:solidFill>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b="1" kern="0">
                          <a:solidFill>
                            <a:srgbClr val="000000"/>
                          </a:solidFill>
                          <a:latin typeface="Times New Roman"/>
                          <a:ea typeface="標楷體"/>
                          <a:cs typeface="Times New Roman"/>
                        </a:rPr>
                        <a:t>1</a:t>
                      </a:r>
                      <a:r>
                        <a:rPr lang="zh-TW" sz="2400" b="1" kern="0">
                          <a:solidFill>
                            <a:srgbClr val="000000"/>
                          </a:solidFill>
                          <a:latin typeface="Times New Roman"/>
                          <a:ea typeface="標楷體"/>
                          <a:cs typeface="Times New Roman"/>
                        </a:rPr>
                        <a:t>題</a:t>
                      </a:r>
                      <a:endParaRPr lang="zh-TW" sz="2400" b="1"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b="1" kern="0" dirty="0">
                          <a:solidFill>
                            <a:srgbClr val="FF0000"/>
                          </a:solidFill>
                          <a:latin typeface="Times New Roman"/>
                          <a:ea typeface="標楷體"/>
                          <a:cs typeface="Times New Roman"/>
                        </a:rPr>
                        <a:t>50</a:t>
                      </a:r>
                      <a:r>
                        <a:rPr lang="zh-TW" sz="2400" b="1" kern="0" dirty="0">
                          <a:solidFill>
                            <a:srgbClr val="000000"/>
                          </a:solidFill>
                          <a:latin typeface="Times New Roman"/>
                          <a:ea typeface="標楷體"/>
                          <a:cs typeface="Times New Roman"/>
                        </a:rPr>
                        <a:t>分鐘</a:t>
                      </a:r>
                      <a:endParaRPr lang="zh-TW" sz="2400" b="1"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83072722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標題 1"/>
          <p:cNvSpPr>
            <a:spLocks noGrp="1"/>
          </p:cNvSpPr>
          <p:nvPr>
            <p:ph type="title"/>
          </p:nvPr>
        </p:nvSpPr>
        <p:spPr/>
        <p:txBody>
          <a:bodyPr/>
          <a:lstStyle/>
          <a:p>
            <a:pPr eaLnBrk="1" hangingPunct="1"/>
            <a:r>
              <a:rPr kumimoji="0" lang="zh-TW" altLang="en-US" sz="6000" b="1" dirty="0" smtClean="0">
                <a:solidFill>
                  <a:srgbClr val="FF0000"/>
                </a:solidFill>
              </a:rPr>
              <a:t>宣導大綱</a:t>
            </a:r>
          </a:p>
        </p:txBody>
      </p:sp>
      <p:sp>
        <p:nvSpPr>
          <p:cNvPr id="4" name="Rectangle 3"/>
          <p:cNvSpPr txBox="1">
            <a:spLocks/>
          </p:cNvSpPr>
          <p:nvPr/>
        </p:nvSpPr>
        <p:spPr bwMode="auto">
          <a:xfrm>
            <a:off x="611560" y="1700808"/>
            <a:ext cx="8424936" cy="4103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en-US"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一、十二年</a:t>
            </a:r>
            <a:r>
              <a:rPr lang="zh-TW" altLang="en-US"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國民基本教育概述</a:t>
            </a:r>
          </a:p>
          <a:p>
            <a:pPr marL="0" indent="0">
              <a:buNone/>
            </a:pPr>
            <a:r>
              <a:rPr lang="zh-TW" altLang="en-US"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二、免</a:t>
            </a:r>
            <a:r>
              <a:rPr lang="zh-TW" altLang="en-US"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學費方案</a:t>
            </a:r>
            <a:endParaRPr lang="en-US" altLang="zh-TW"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marL="0" indent="0">
              <a:buNone/>
            </a:pPr>
            <a:r>
              <a:rPr lang="zh-TW" altLang="en-US"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三、適</a:t>
            </a:r>
            <a:r>
              <a:rPr lang="zh-TW" altLang="en-US"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性入學宣導網路資源說明</a:t>
            </a:r>
            <a:endParaRPr lang="en-US" altLang="zh-TW"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marL="0" indent="0">
              <a:buNone/>
            </a:pPr>
            <a:r>
              <a:rPr lang="zh-TW" altLang="en-US"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四、國中</a:t>
            </a:r>
            <a:r>
              <a:rPr lang="zh-TW" altLang="en-US"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教育會考</a:t>
            </a:r>
            <a:endParaRPr lang="en-US" altLang="zh-TW"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marL="0" indent="0">
              <a:buNone/>
            </a:pPr>
            <a:r>
              <a:rPr lang="zh-TW" altLang="en-US"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五、變更</a:t>
            </a:r>
            <a:r>
              <a:rPr lang="zh-TW" altLang="en-US"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就學區申請</a:t>
            </a:r>
          </a:p>
          <a:p>
            <a:pPr marL="0" indent="0">
              <a:buNone/>
            </a:pPr>
            <a:r>
              <a:rPr lang="zh-TW" altLang="en-US"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六、花蓮</a:t>
            </a:r>
            <a:r>
              <a:rPr lang="zh-TW" altLang="en-US"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區免試入學主要管道</a:t>
            </a: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含</a:t>
            </a:r>
            <a:r>
              <a:rPr lang="zh-TW" altLang="en-US" sz="2800" b="1" dirty="0" smtClean="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部分五專</a:t>
            </a:r>
            <a:r>
              <a:rPr lang="zh-TW" altLang="en-US"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名額</a:t>
            </a: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endParaRPr lang="zh-TW" altLang="en-US"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marL="0" indent="0">
              <a:buNone/>
            </a:pPr>
            <a:r>
              <a:rPr lang="zh-TW" altLang="en-US"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七、志願</a:t>
            </a:r>
            <a:r>
              <a:rPr lang="zh-TW" altLang="en-US"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選填與適性輔導</a:t>
            </a:r>
            <a:endParaRPr lang="en-US" altLang="zh-TW"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marL="0" indent="0">
              <a:buNone/>
            </a:pPr>
            <a:r>
              <a:rPr lang="zh-TW" altLang="en-US"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八、諮詢</a:t>
            </a:r>
            <a:r>
              <a:rPr lang="zh-TW" altLang="en-US"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專線</a:t>
            </a:r>
            <a:r>
              <a:rPr lang="zh-TW" altLang="en-US" b="1"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、其他網路</a:t>
            </a:r>
            <a:r>
              <a:rPr lang="zh-TW" altLang="en-US" b="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資源</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pPr eaLnBrk="1" hangingPunct="1"/>
            <a:r>
              <a:rPr lang="en-US" altLang="zh-TW" b="1" dirty="0">
                <a:solidFill>
                  <a:srgbClr val="FF0000"/>
                </a:solidFill>
                <a:latin typeface="標楷體"/>
                <a:ea typeface="標楷體"/>
              </a:rPr>
              <a:t>【</a:t>
            </a:r>
            <a:r>
              <a:rPr lang="zh-TW" altLang="en-US" b="1" dirty="0">
                <a:solidFill>
                  <a:srgbClr val="FF0000"/>
                </a:solidFill>
              </a:rPr>
              <a:t>教育會考</a:t>
            </a:r>
            <a:r>
              <a:rPr lang="en-US" altLang="zh-TW" b="1" dirty="0">
                <a:solidFill>
                  <a:srgbClr val="FF0000"/>
                </a:solidFill>
                <a:latin typeface="標楷體"/>
                <a:ea typeface="標楷體"/>
              </a:rPr>
              <a:t>】</a:t>
            </a:r>
            <a:r>
              <a:rPr lang="zh-TW" altLang="en-US" b="1" dirty="0" smtClean="0">
                <a:solidFill>
                  <a:srgbClr val="0000FF"/>
                </a:solidFill>
              </a:rPr>
              <a:t>何時考</a:t>
            </a:r>
          </a:p>
        </p:txBody>
      </p:sp>
      <p:graphicFrame>
        <p:nvGraphicFramePr>
          <p:cNvPr id="5" name="內容版面配置區 4"/>
          <p:cNvGraphicFramePr>
            <a:graphicFrameLocks noGrp="1"/>
          </p:cNvGraphicFramePr>
          <p:nvPr>
            <p:ph idx="1"/>
          </p:nvPr>
        </p:nvGraphicFramePr>
        <p:xfrm>
          <a:off x="468313" y="1268413"/>
          <a:ext cx="8280400" cy="5197477"/>
        </p:xfrm>
        <a:graphic>
          <a:graphicData uri="http://schemas.openxmlformats.org/drawingml/2006/table">
            <a:tbl>
              <a:tblPr/>
              <a:tblGrid>
                <a:gridCol w="2070100"/>
                <a:gridCol w="2070100"/>
                <a:gridCol w="2070100"/>
                <a:gridCol w="2070100"/>
              </a:tblGrid>
              <a:tr h="457211">
                <a:tc gridSpan="2">
                  <a:txBody>
                    <a:bodyPr/>
                    <a:lstStyle/>
                    <a:p>
                      <a:pPr algn="ctr">
                        <a:lnSpc>
                          <a:spcPct val="125000"/>
                        </a:lnSpc>
                      </a:pPr>
                      <a:r>
                        <a:rPr lang="en-US" altLang="zh-TW" sz="2400" b="1" kern="100" dirty="0" smtClean="0">
                          <a:solidFill>
                            <a:srgbClr val="000000"/>
                          </a:solidFill>
                          <a:latin typeface="Calibri"/>
                          <a:ea typeface="標楷體"/>
                          <a:cs typeface="Times New Roman"/>
                        </a:rPr>
                        <a:t>106</a:t>
                      </a:r>
                      <a:r>
                        <a:rPr lang="zh-TW" altLang="en-US" sz="2400" b="1" kern="100" dirty="0" smtClean="0">
                          <a:solidFill>
                            <a:srgbClr val="000000"/>
                          </a:solidFill>
                          <a:latin typeface="Calibri"/>
                          <a:ea typeface="標楷體"/>
                          <a:cs typeface="Times New Roman"/>
                        </a:rPr>
                        <a:t>年</a:t>
                      </a:r>
                      <a:r>
                        <a:rPr lang="en-US" sz="2400" b="1" kern="100" dirty="0" smtClean="0">
                          <a:solidFill>
                            <a:srgbClr val="000000"/>
                          </a:solidFill>
                          <a:latin typeface="Calibri"/>
                          <a:ea typeface="標楷體"/>
                          <a:cs typeface="Times New Roman"/>
                        </a:rPr>
                        <a:t>5</a:t>
                      </a:r>
                      <a:r>
                        <a:rPr lang="zh-TW" sz="2400" b="1" kern="100" dirty="0" smtClean="0">
                          <a:solidFill>
                            <a:srgbClr val="000000"/>
                          </a:solidFill>
                          <a:latin typeface="Calibri"/>
                          <a:ea typeface="標楷體"/>
                          <a:cs typeface="Times New Roman"/>
                        </a:rPr>
                        <a:t>月</a:t>
                      </a:r>
                      <a:r>
                        <a:rPr lang="en-US" sz="2400" b="1" kern="100" dirty="0" smtClean="0">
                          <a:solidFill>
                            <a:srgbClr val="000000"/>
                          </a:solidFill>
                          <a:latin typeface="Calibri"/>
                          <a:ea typeface="標楷體"/>
                          <a:cs typeface="Times New Roman"/>
                        </a:rPr>
                        <a:t>20</a:t>
                      </a:r>
                      <a:r>
                        <a:rPr lang="zh-TW" sz="2400" b="1" kern="100" dirty="0" smtClean="0">
                          <a:solidFill>
                            <a:srgbClr val="000000"/>
                          </a:solidFill>
                          <a:latin typeface="Calibri"/>
                          <a:ea typeface="標楷體"/>
                          <a:cs typeface="Times New Roman"/>
                        </a:rPr>
                        <a:t>日</a:t>
                      </a:r>
                      <a:r>
                        <a:rPr lang="zh-TW" sz="2400" b="1" kern="100" dirty="0">
                          <a:solidFill>
                            <a:srgbClr val="000000"/>
                          </a:solidFill>
                          <a:latin typeface="Calibri"/>
                          <a:ea typeface="標楷體"/>
                          <a:cs typeface="Times New Roman"/>
                        </a:rPr>
                        <a:t>（六）</a:t>
                      </a:r>
                      <a:endParaRPr lang="zh-TW" sz="24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smtClean="0">
                          <a:solidFill>
                            <a:srgbClr val="000000"/>
                          </a:solidFill>
                          <a:latin typeface="Calibri"/>
                          <a:ea typeface="標楷體"/>
                          <a:cs typeface="Times New Roman"/>
                        </a:rPr>
                        <a:t>106</a:t>
                      </a:r>
                      <a:r>
                        <a:rPr lang="zh-TW" altLang="en-US" sz="2400" b="1" kern="100" dirty="0" smtClean="0">
                          <a:solidFill>
                            <a:srgbClr val="000000"/>
                          </a:solidFill>
                          <a:latin typeface="Calibri"/>
                          <a:ea typeface="標楷體"/>
                          <a:cs typeface="Times New Roman"/>
                        </a:rPr>
                        <a:t>年</a:t>
                      </a:r>
                      <a:r>
                        <a:rPr lang="en-US" sz="2400" b="1" kern="100" dirty="0" smtClean="0">
                          <a:solidFill>
                            <a:srgbClr val="000000"/>
                          </a:solidFill>
                          <a:latin typeface="Calibri"/>
                          <a:ea typeface="標楷體"/>
                          <a:cs typeface="Times New Roman"/>
                        </a:rPr>
                        <a:t>5</a:t>
                      </a:r>
                      <a:r>
                        <a:rPr lang="zh-TW" sz="2400" b="1" kern="100" dirty="0" smtClean="0">
                          <a:solidFill>
                            <a:srgbClr val="000000"/>
                          </a:solidFill>
                          <a:latin typeface="Calibri"/>
                          <a:ea typeface="標楷體"/>
                          <a:cs typeface="Times New Roman"/>
                        </a:rPr>
                        <a:t>月</a:t>
                      </a:r>
                      <a:r>
                        <a:rPr lang="en-US" altLang="zh-TW" sz="2400" b="1" kern="100" dirty="0" smtClean="0">
                          <a:solidFill>
                            <a:srgbClr val="000000"/>
                          </a:solidFill>
                          <a:latin typeface="Calibri"/>
                          <a:ea typeface="標楷體"/>
                          <a:cs typeface="Times New Roman"/>
                        </a:rPr>
                        <a:t>21</a:t>
                      </a:r>
                      <a:r>
                        <a:rPr lang="zh-TW" sz="2400" b="1" kern="100" dirty="0" smtClean="0">
                          <a:solidFill>
                            <a:srgbClr val="000000"/>
                          </a:solidFill>
                          <a:latin typeface="Calibri"/>
                          <a:ea typeface="標楷體"/>
                          <a:cs typeface="Times New Roman"/>
                        </a:rPr>
                        <a:t>日</a:t>
                      </a:r>
                      <a:r>
                        <a:rPr lang="zh-TW" sz="2400" b="1" kern="100" dirty="0">
                          <a:solidFill>
                            <a:srgbClr val="000000"/>
                          </a:solidFill>
                          <a:latin typeface="Calibri"/>
                          <a:ea typeface="標楷體"/>
                          <a:cs typeface="Times New Roman"/>
                        </a:rPr>
                        <a:t>（日）</a:t>
                      </a:r>
                      <a:endParaRPr lang="zh-TW" sz="24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r>
              <a:tr h="411482">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08:20-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08:30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Calibri"/>
                          <a:ea typeface="標楷體"/>
                          <a:cs typeface="Times New Roman"/>
                        </a:rPr>
                        <a:t>考試</a:t>
                      </a:r>
                      <a:r>
                        <a:rPr lang="zh-TW" sz="2000" kern="100" dirty="0" smtClean="0">
                          <a:solidFill>
                            <a:srgbClr val="000000"/>
                          </a:solidFill>
                          <a:latin typeface="Calibri"/>
                          <a:ea typeface="標楷體"/>
                          <a:cs typeface="Times New Roman"/>
                        </a:rPr>
                        <a:t>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08:20-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08:30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Calibri"/>
                          <a:ea typeface="標楷體"/>
                          <a:cs typeface="Times New Roman"/>
                        </a:rPr>
                        <a:t>考試</a:t>
                      </a:r>
                      <a:r>
                        <a:rPr lang="zh-TW" sz="2000" kern="100" dirty="0" smtClean="0">
                          <a:solidFill>
                            <a:srgbClr val="000000"/>
                          </a:solidFill>
                          <a:latin typeface="Calibri"/>
                          <a:ea typeface="標楷體"/>
                          <a:cs typeface="Times New Roman"/>
                        </a:rPr>
                        <a:t>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457211">
                <a:tc>
                  <a:txBody>
                    <a:bodyPr/>
                    <a:lstStyle/>
                    <a:p>
                      <a:pPr algn="ctr">
                        <a:lnSpc>
                          <a:spcPct val="125000"/>
                        </a:lnSpc>
                      </a:pP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08:30-</a:t>
                      </a: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09:40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Calibri"/>
                          <a:ea typeface="標楷體"/>
                          <a:cs typeface="Times New Roman"/>
                        </a:rPr>
                        <a:t>社</a:t>
                      </a:r>
                      <a:r>
                        <a:rPr lang="en-US" sz="2400" b="1" kern="100" dirty="0">
                          <a:solidFill>
                            <a:srgbClr val="000000"/>
                          </a:solidFill>
                          <a:latin typeface="Calibri"/>
                          <a:ea typeface="標楷體"/>
                          <a:cs typeface="Times New Roman"/>
                        </a:rPr>
                        <a:t>    </a:t>
                      </a:r>
                      <a:r>
                        <a:rPr lang="zh-TW" sz="2400" b="1" kern="100" dirty="0" smtClean="0">
                          <a:solidFill>
                            <a:srgbClr val="000000"/>
                          </a:solidFill>
                          <a:latin typeface="Calibri"/>
                          <a:ea typeface="標楷體"/>
                          <a:cs typeface="Times New Roman"/>
                        </a:rPr>
                        <a:t>會</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08:30-</a:t>
                      </a: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09:40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Calibri"/>
                          <a:ea typeface="標楷體"/>
                          <a:cs typeface="Times New Roman"/>
                        </a:rPr>
                        <a:t>自</a:t>
                      </a:r>
                      <a:r>
                        <a:rPr lang="en-US" sz="2400" b="1" kern="100" dirty="0">
                          <a:solidFill>
                            <a:srgbClr val="000000"/>
                          </a:solidFill>
                          <a:latin typeface="Calibri"/>
                          <a:ea typeface="標楷體"/>
                          <a:cs typeface="Times New Roman"/>
                        </a:rPr>
                        <a:t>    </a:t>
                      </a:r>
                      <a:r>
                        <a:rPr lang="zh-TW" sz="2400" b="1" kern="100" dirty="0" smtClean="0">
                          <a:solidFill>
                            <a:srgbClr val="000000"/>
                          </a:solidFill>
                          <a:latin typeface="Calibri"/>
                          <a:ea typeface="標楷體"/>
                          <a:cs typeface="Times New Roman"/>
                        </a:rPr>
                        <a:t>然</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411482">
                <a:tc>
                  <a:txBody>
                    <a:bodyPr/>
                    <a:lstStyle/>
                    <a:p>
                      <a:pPr algn="ctr">
                        <a:lnSpc>
                          <a:spcPct val="125000"/>
                        </a:lnSpc>
                      </a:pP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09:40-</a:t>
                      </a: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10:20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smtClean="0">
                          <a:solidFill>
                            <a:srgbClr val="000000"/>
                          </a:solidFill>
                          <a:latin typeface="Calibri"/>
                          <a:ea typeface="標楷體"/>
                          <a:cs typeface="Times New Roman"/>
                        </a:rPr>
                        <a:t>休息</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09:40-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10:20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smtClean="0">
                          <a:solidFill>
                            <a:srgbClr val="000000"/>
                          </a:solidFill>
                          <a:latin typeface="Calibri"/>
                          <a:ea typeface="標楷體"/>
                          <a:cs typeface="Times New Roman"/>
                        </a:rPr>
                        <a:t>休息</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2">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10:20-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10:30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Calibri"/>
                          <a:ea typeface="標楷體"/>
                          <a:cs typeface="Times New Roman"/>
                        </a:rPr>
                        <a:t>考試</a:t>
                      </a:r>
                      <a:r>
                        <a:rPr lang="zh-TW" sz="2000" kern="100" dirty="0" smtClean="0">
                          <a:solidFill>
                            <a:srgbClr val="000000"/>
                          </a:solidFill>
                          <a:latin typeface="Calibri"/>
                          <a:ea typeface="標楷體"/>
                          <a:cs typeface="Times New Roman"/>
                        </a:rPr>
                        <a:t>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10:20-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10:30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Calibri"/>
                          <a:ea typeface="標楷體"/>
                          <a:cs typeface="Times New Roman"/>
                        </a:rPr>
                        <a:t>考試</a:t>
                      </a:r>
                      <a:r>
                        <a:rPr lang="zh-TW" sz="2000" kern="100" dirty="0" smtClean="0">
                          <a:solidFill>
                            <a:srgbClr val="000000"/>
                          </a:solidFill>
                          <a:latin typeface="Calibri"/>
                          <a:ea typeface="標楷體"/>
                          <a:cs typeface="Times New Roman"/>
                        </a:rPr>
                        <a:t>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11">
                <a:tc>
                  <a:txBody>
                    <a:bodyPr/>
                    <a:lstStyle/>
                    <a:p>
                      <a:pPr algn="ctr">
                        <a:lnSpc>
                          <a:spcPct val="125000"/>
                        </a:lnSpc>
                      </a:pP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10:30-</a:t>
                      </a: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11:50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Calibri"/>
                          <a:ea typeface="標楷體"/>
                          <a:cs typeface="Times New Roman"/>
                        </a:rPr>
                        <a:t>數</a:t>
                      </a:r>
                      <a:r>
                        <a:rPr lang="en-US" sz="2400" b="1" kern="100" dirty="0">
                          <a:solidFill>
                            <a:srgbClr val="000000"/>
                          </a:solidFill>
                          <a:latin typeface="Calibri"/>
                          <a:ea typeface="標楷體"/>
                          <a:cs typeface="Times New Roman"/>
                        </a:rPr>
                        <a:t>    </a:t>
                      </a:r>
                      <a:r>
                        <a:rPr lang="zh-TW" sz="2400" b="1" kern="100" dirty="0" smtClean="0">
                          <a:solidFill>
                            <a:srgbClr val="000000"/>
                          </a:solidFill>
                          <a:latin typeface="Calibri"/>
                          <a:ea typeface="標楷體"/>
                          <a:cs typeface="Times New Roman"/>
                        </a:rPr>
                        <a:t>學</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10:30-</a:t>
                      </a: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11:30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Calibri"/>
                          <a:ea typeface="標楷體"/>
                          <a:cs typeface="Times New Roman"/>
                        </a:rPr>
                        <a:t>英語（閱讀</a:t>
                      </a:r>
                      <a:r>
                        <a:rPr lang="zh-TW" sz="2400" b="1" kern="100" dirty="0" smtClean="0">
                          <a:solidFill>
                            <a:srgbClr val="000000"/>
                          </a:solidFill>
                          <a:latin typeface="Calibri"/>
                          <a:ea typeface="標楷體"/>
                          <a:cs typeface="Times New Roman"/>
                        </a:rPr>
                        <a:t>）</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411482">
                <a:tc>
                  <a:txBody>
                    <a:bodyPr/>
                    <a:lstStyle/>
                    <a:p>
                      <a:pPr algn="ctr">
                        <a:lnSpc>
                          <a:spcPct val="125000"/>
                        </a:lnSpc>
                      </a:pP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11:50-</a:t>
                      </a: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13:40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smtClean="0">
                          <a:solidFill>
                            <a:srgbClr val="000000"/>
                          </a:solidFill>
                          <a:latin typeface="Calibri"/>
                          <a:ea typeface="標楷體"/>
                          <a:cs typeface="Times New Roman"/>
                        </a:rPr>
                        <a:t>午休</a:t>
                      </a:r>
                      <a:r>
                        <a:rPr lang="en-US" sz="2000" kern="100" dirty="0">
                          <a:solidFill>
                            <a:srgbClr val="000000"/>
                          </a:solidFill>
                          <a:latin typeface="Calibri"/>
                          <a:ea typeface="新細明體"/>
                          <a:cs typeface="Times New Roman"/>
                        </a:rPr>
                        <a:t> </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11:30-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12:00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000" kern="100" dirty="0" smtClean="0">
                          <a:solidFill>
                            <a:srgbClr val="000000"/>
                          </a:solidFill>
                          <a:latin typeface="Calibri"/>
                          <a:ea typeface="標楷體"/>
                          <a:cs typeface="Times New Roman"/>
                        </a:rPr>
                        <a:t>休息</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411482">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13:40-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13:50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Calibri"/>
                          <a:ea typeface="標楷體"/>
                          <a:cs typeface="Times New Roman"/>
                        </a:rPr>
                        <a:t>考試</a:t>
                      </a:r>
                      <a:r>
                        <a:rPr lang="zh-TW" sz="2000" kern="100" dirty="0" smtClean="0">
                          <a:solidFill>
                            <a:srgbClr val="000000"/>
                          </a:solidFill>
                          <a:latin typeface="Calibri"/>
                          <a:ea typeface="標楷體"/>
                          <a:cs typeface="Times New Roman"/>
                        </a:rPr>
                        <a:t>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12:00-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12:05</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Calibri"/>
                          <a:ea typeface="標楷體"/>
                          <a:cs typeface="Times New Roman"/>
                        </a:rPr>
                        <a:t>考試</a:t>
                      </a:r>
                      <a:r>
                        <a:rPr lang="zh-TW" sz="2000" kern="100" dirty="0" smtClean="0">
                          <a:solidFill>
                            <a:srgbClr val="000000"/>
                          </a:solidFill>
                          <a:latin typeface="Calibri"/>
                          <a:ea typeface="標楷體"/>
                          <a:cs typeface="Times New Roman"/>
                        </a:rPr>
                        <a:t>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457211">
                <a:tc>
                  <a:txBody>
                    <a:bodyPr/>
                    <a:lstStyle/>
                    <a:p>
                      <a:pPr algn="ctr">
                        <a:lnSpc>
                          <a:spcPct val="125000"/>
                        </a:lnSpc>
                      </a:pP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13:50-</a:t>
                      </a: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15:00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Calibri"/>
                          <a:ea typeface="標楷體"/>
                          <a:cs typeface="Times New Roman"/>
                        </a:rPr>
                        <a:t>國</a:t>
                      </a:r>
                      <a:r>
                        <a:rPr lang="en-US" sz="2400" b="1" kern="100" dirty="0">
                          <a:solidFill>
                            <a:srgbClr val="000000"/>
                          </a:solidFill>
                          <a:latin typeface="Calibri"/>
                          <a:ea typeface="標楷體"/>
                          <a:cs typeface="Times New Roman"/>
                        </a:rPr>
                        <a:t>    </a:t>
                      </a:r>
                      <a:r>
                        <a:rPr lang="zh-TW" sz="2400" b="1" kern="100" dirty="0" smtClean="0">
                          <a:solidFill>
                            <a:srgbClr val="000000"/>
                          </a:solidFill>
                          <a:latin typeface="Calibri"/>
                          <a:ea typeface="標楷體"/>
                          <a:cs typeface="Times New Roman"/>
                        </a:rPr>
                        <a:t>文</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12:05-</a:t>
                      </a: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12:30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Calibri"/>
                          <a:ea typeface="標楷體"/>
                          <a:cs typeface="Times New Roman"/>
                        </a:rPr>
                        <a:t>英語（聽力</a:t>
                      </a:r>
                      <a:r>
                        <a:rPr lang="zh-TW" sz="2400" b="1" kern="100" dirty="0" smtClean="0">
                          <a:solidFill>
                            <a:srgbClr val="000000"/>
                          </a:solidFill>
                          <a:latin typeface="Calibri"/>
                          <a:ea typeface="標楷體"/>
                          <a:cs typeface="Times New Roman"/>
                        </a:rPr>
                        <a:t>）</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442530">
                <a:tc>
                  <a:txBody>
                    <a:bodyPr/>
                    <a:lstStyle/>
                    <a:p>
                      <a:pPr algn="ctr">
                        <a:lnSpc>
                          <a:spcPct val="125000"/>
                        </a:lnSpc>
                      </a:pP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15:00-</a:t>
                      </a: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15:40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smtClean="0">
                          <a:solidFill>
                            <a:srgbClr val="000000"/>
                          </a:solidFill>
                          <a:latin typeface="Calibri"/>
                          <a:ea typeface="標楷體"/>
                          <a:cs typeface="Times New Roman"/>
                        </a:rPr>
                        <a:t>休息</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25000"/>
                        </a:lnSpc>
                      </a:pP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tr>
              <a:tr h="411482">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15:40-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15:50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Calibri"/>
                          <a:ea typeface="標楷體"/>
                          <a:cs typeface="Times New Roman"/>
                        </a:rPr>
                        <a:t>考試</a:t>
                      </a:r>
                      <a:r>
                        <a:rPr lang="zh-TW" sz="2000" kern="100" dirty="0" smtClean="0">
                          <a:solidFill>
                            <a:srgbClr val="000000"/>
                          </a:solidFill>
                          <a:latin typeface="Calibri"/>
                          <a:ea typeface="標楷體"/>
                          <a:cs typeface="Times New Roman"/>
                        </a:rPr>
                        <a:t>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endParaRPr lang="en-US" sz="2000" kern="100" dirty="0">
                        <a:solidFill>
                          <a:srgbClr val="000000"/>
                        </a:solidFill>
                        <a:latin typeface="Calibri"/>
                        <a:ea typeface="標楷體"/>
                        <a:cs typeface="Times New Roman"/>
                      </a:endParaRPr>
                    </a:p>
                  </a:txBody>
                  <a:tcPr marL="17779" marR="17779"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25000"/>
                        </a:lnSpc>
                      </a:pPr>
                      <a:endParaRPr lang="en-US" sz="2000" kern="100" dirty="0">
                        <a:solidFill>
                          <a:srgbClr val="000000"/>
                        </a:solidFill>
                        <a:latin typeface="Calibri"/>
                        <a:ea typeface="標楷體"/>
                        <a:cs typeface="Times New Roman"/>
                      </a:endParaRPr>
                    </a:p>
                  </a:txBody>
                  <a:tcPr marL="17779" marR="17779" marT="0" marB="0" anchor="ctr">
                    <a:lnL>
                      <a:noFill/>
                    </a:lnL>
                    <a:lnR w="28575" cap="flat" cmpd="sng" algn="ctr">
                      <a:solidFill>
                        <a:srgbClr val="000000"/>
                      </a:solidFill>
                      <a:prstDash val="solid"/>
                      <a:round/>
                      <a:headEnd type="none" w="med" len="med"/>
                      <a:tailEnd type="none" w="med" len="med"/>
                    </a:lnR>
                    <a:lnT>
                      <a:noFill/>
                    </a:lnT>
                    <a:lnB>
                      <a:noFill/>
                    </a:lnB>
                  </a:tcPr>
                </a:tc>
              </a:tr>
              <a:tr h="457211">
                <a:tc>
                  <a:txBody>
                    <a:bodyPr/>
                    <a:lstStyle/>
                    <a:p>
                      <a:pPr algn="ctr">
                        <a:lnSpc>
                          <a:spcPct val="125000"/>
                        </a:lnSpc>
                      </a:pP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15:50-</a:t>
                      </a: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16:40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Calibri"/>
                          <a:ea typeface="標楷體"/>
                          <a:cs typeface="Times New Roman"/>
                        </a:rPr>
                        <a:t>寫作</a:t>
                      </a:r>
                      <a:r>
                        <a:rPr lang="zh-TW" sz="2400" b="1" kern="100" dirty="0" smtClean="0">
                          <a:solidFill>
                            <a:srgbClr val="000000"/>
                          </a:solidFill>
                          <a:latin typeface="Calibri"/>
                          <a:ea typeface="標楷體"/>
                          <a:cs typeface="Times New Roman"/>
                        </a:rPr>
                        <a:t>測驗</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endParaRPr lang="en-US" sz="2000" kern="100">
                        <a:solidFill>
                          <a:srgbClr val="000000"/>
                        </a:solidFill>
                        <a:latin typeface="Calibri"/>
                        <a:ea typeface="標楷體"/>
                        <a:cs typeface="Times New Roman"/>
                      </a:endParaRPr>
                    </a:p>
                  </a:txBody>
                  <a:tcPr marL="17779" marR="17779"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25000"/>
                        </a:lnSpc>
                      </a:pPr>
                      <a:endParaRPr lang="en-US" sz="2000" kern="100" dirty="0">
                        <a:solidFill>
                          <a:srgbClr val="000000"/>
                        </a:solidFill>
                        <a:latin typeface="Calibri"/>
                        <a:ea typeface="標楷體"/>
                        <a:cs typeface="Times New Roman"/>
                      </a:endParaRPr>
                    </a:p>
                  </a:txBody>
                  <a:tcPr marL="17779" marR="17779"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03445451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lang="en-US" altLang="zh-TW" b="1" dirty="0">
                <a:solidFill>
                  <a:srgbClr val="FF0000"/>
                </a:solidFill>
                <a:latin typeface="標楷體"/>
                <a:ea typeface="標楷體"/>
              </a:rPr>
              <a:t>【</a:t>
            </a:r>
            <a:r>
              <a:rPr lang="zh-TW" altLang="en-US" b="1" dirty="0">
                <a:solidFill>
                  <a:srgbClr val="FF0000"/>
                </a:solidFill>
              </a:rPr>
              <a:t>教育會考</a:t>
            </a:r>
            <a:r>
              <a:rPr lang="en-US" altLang="zh-TW" b="1" dirty="0">
                <a:solidFill>
                  <a:srgbClr val="FF0000"/>
                </a:solidFill>
                <a:latin typeface="標楷體"/>
                <a:ea typeface="標楷體"/>
              </a:rPr>
              <a:t>】</a:t>
            </a:r>
            <a:r>
              <a:rPr lang="zh-TW" altLang="en-US" b="1" dirty="0" smtClean="0">
                <a:solidFill>
                  <a:srgbClr val="0000FF"/>
                </a:solidFill>
              </a:rPr>
              <a:t>成績等級標準</a:t>
            </a:r>
          </a:p>
        </p:txBody>
      </p:sp>
      <p:graphicFrame>
        <p:nvGraphicFramePr>
          <p:cNvPr id="5" name="表格 4"/>
          <p:cNvGraphicFramePr>
            <a:graphicFrameLocks noGrp="1"/>
          </p:cNvGraphicFramePr>
          <p:nvPr>
            <p:extLst>
              <p:ext uri="{D42A27DB-BD31-4B8C-83A1-F6EECF244321}">
                <p14:modId xmlns="" xmlns:p14="http://schemas.microsoft.com/office/powerpoint/2010/main" val="987991501"/>
              </p:ext>
            </p:extLst>
          </p:nvPr>
        </p:nvGraphicFramePr>
        <p:xfrm>
          <a:off x="169863" y="1268413"/>
          <a:ext cx="8794750" cy="5277434"/>
        </p:xfrm>
        <a:graphic>
          <a:graphicData uri="http://schemas.openxmlformats.org/drawingml/2006/table">
            <a:tbl>
              <a:tblPr/>
              <a:tblGrid>
                <a:gridCol w="601351"/>
                <a:gridCol w="526182"/>
                <a:gridCol w="2555739"/>
                <a:gridCol w="2555739"/>
                <a:gridCol w="2555739"/>
              </a:tblGrid>
              <a:tr h="365812">
                <a:tc gridSpan="2">
                  <a:txBody>
                    <a:bodyPr/>
                    <a:lstStyle/>
                    <a:p>
                      <a:pPr algn="r">
                        <a:spcAft>
                          <a:spcPts val="0"/>
                        </a:spcAft>
                      </a:pPr>
                      <a:r>
                        <a:rPr lang="en-US" sz="1200" b="1" kern="100" dirty="0">
                          <a:solidFill>
                            <a:srgbClr val="000000"/>
                          </a:solidFill>
                          <a:latin typeface="Times New Roman"/>
                          <a:ea typeface="標楷體"/>
                          <a:cs typeface="Times New Roman"/>
                        </a:rPr>
                        <a:t>          </a:t>
                      </a:r>
                      <a:r>
                        <a:rPr lang="zh-TW" sz="1200" b="1" kern="100" dirty="0">
                          <a:solidFill>
                            <a:srgbClr val="000000"/>
                          </a:solidFill>
                          <a:latin typeface="Times New Roman"/>
                          <a:ea typeface="標楷體"/>
                          <a:cs typeface="Times New Roman"/>
                        </a:rPr>
                        <a:t>等級</a:t>
                      </a:r>
                      <a:endParaRPr lang="zh-TW" sz="1200" kern="100" dirty="0">
                        <a:latin typeface="Calibri"/>
                        <a:ea typeface="新細明體"/>
                        <a:cs typeface="Times New Roman"/>
                      </a:endParaRPr>
                    </a:p>
                    <a:p>
                      <a:pPr algn="just">
                        <a:spcAft>
                          <a:spcPts val="0"/>
                        </a:spcAft>
                      </a:pPr>
                      <a:r>
                        <a:rPr lang="zh-TW" sz="1200" b="1" kern="100" dirty="0">
                          <a:solidFill>
                            <a:srgbClr val="000000"/>
                          </a:solidFill>
                          <a:latin typeface="Times New Roman"/>
                          <a:ea typeface="標楷體"/>
                          <a:cs typeface="Times New Roman"/>
                        </a:rPr>
                        <a:t>考試科目</a:t>
                      </a:r>
                      <a:endParaRPr lang="zh-TW" sz="1200" kern="100" dirty="0">
                        <a:latin typeface="Calibri"/>
                        <a:ea typeface="新細明體"/>
                        <a:cs typeface="Times New Roman"/>
                      </a:endParaRPr>
                    </a:p>
                  </a:txBody>
                  <a:tcPr marL="11724" marR="11724" marT="0" marB="0">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w="12700" cap="flat" cmpd="sng" algn="ctr">
                      <a:solidFill>
                        <a:srgbClr val="660066"/>
                      </a:solidFill>
                      <a:prstDash val="solid"/>
                      <a:round/>
                      <a:headEnd type="none" w="med" len="med"/>
                      <a:tailEnd type="none" w="med" len="med"/>
                    </a:lnTlToBr>
                    <a:solidFill>
                      <a:srgbClr val="D7B1D0"/>
                    </a:solidFill>
                  </a:tcPr>
                </a:tc>
                <a:tc hMerge="1">
                  <a:txBody>
                    <a:bodyPr/>
                    <a:lstStyle/>
                    <a:p>
                      <a:endParaRPr lang="zh-TW" altLang="en-US"/>
                    </a:p>
                  </a:txBody>
                  <a:tcPr/>
                </a:tc>
                <a:tc>
                  <a:txBody>
                    <a:bodyPr/>
                    <a:lstStyle/>
                    <a:p>
                      <a:pPr algn="ctr">
                        <a:spcAft>
                          <a:spcPts val="0"/>
                        </a:spcAft>
                      </a:pPr>
                      <a:r>
                        <a:rPr lang="zh-TW" sz="2800" b="1" kern="100" dirty="0">
                          <a:solidFill>
                            <a:srgbClr val="FF0000"/>
                          </a:solidFill>
                          <a:latin typeface="Times New Roman"/>
                          <a:ea typeface="標楷體"/>
                          <a:cs typeface="Times New Roman"/>
                        </a:rPr>
                        <a:t>精</a:t>
                      </a:r>
                      <a:r>
                        <a:rPr lang="en-US" sz="2800" b="1" kern="100" dirty="0">
                          <a:solidFill>
                            <a:srgbClr val="FF0000"/>
                          </a:solidFill>
                          <a:latin typeface="Times New Roman"/>
                          <a:ea typeface="標楷體"/>
                          <a:cs typeface="Times New Roman"/>
                        </a:rPr>
                        <a:t>  </a:t>
                      </a:r>
                      <a:r>
                        <a:rPr lang="zh-TW" sz="2800" b="1" kern="100" dirty="0">
                          <a:solidFill>
                            <a:srgbClr val="FF0000"/>
                          </a:solidFill>
                          <a:latin typeface="Times New Roman"/>
                          <a:ea typeface="標楷體"/>
                          <a:cs typeface="Times New Roman"/>
                        </a:rPr>
                        <a:t>熟</a:t>
                      </a:r>
                      <a:endParaRPr lang="zh-TW" sz="2800" kern="100" dirty="0">
                        <a:solidFill>
                          <a:srgbClr val="FF0000"/>
                        </a:solidFill>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2800" b="1" kern="100" dirty="0">
                          <a:solidFill>
                            <a:srgbClr val="FF0000"/>
                          </a:solidFill>
                          <a:latin typeface="Times New Roman"/>
                          <a:ea typeface="標楷體"/>
                          <a:cs typeface="Times New Roman"/>
                        </a:rPr>
                        <a:t>基</a:t>
                      </a:r>
                      <a:r>
                        <a:rPr lang="en-US" sz="2800" b="1" kern="100" dirty="0">
                          <a:solidFill>
                            <a:srgbClr val="FF0000"/>
                          </a:solidFill>
                          <a:latin typeface="Times New Roman"/>
                          <a:ea typeface="標楷體"/>
                          <a:cs typeface="Times New Roman"/>
                        </a:rPr>
                        <a:t>  </a:t>
                      </a:r>
                      <a:r>
                        <a:rPr lang="zh-TW" sz="2800" b="1" kern="100" dirty="0">
                          <a:solidFill>
                            <a:srgbClr val="FF0000"/>
                          </a:solidFill>
                          <a:latin typeface="Times New Roman"/>
                          <a:ea typeface="標楷體"/>
                          <a:cs typeface="Times New Roman"/>
                        </a:rPr>
                        <a:t>礎</a:t>
                      </a:r>
                      <a:endParaRPr lang="zh-TW" sz="2800" kern="100" dirty="0">
                        <a:solidFill>
                          <a:srgbClr val="FF0000"/>
                        </a:solidFill>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2800" b="1" kern="100" dirty="0">
                          <a:solidFill>
                            <a:srgbClr val="FF0000"/>
                          </a:solidFill>
                          <a:latin typeface="Times New Roman"/>
                          <a:ea typeface="標楷體"/>
                          <a:cs typeface="Times New Roman"/>
                        </a:rPr>
                        <a:t>待加強</a:t>
                      </a:r>
                      <a:endParaRPr lang="zh-TW" sz="2800" kern="100" dirty="0">
                        <a:solidFill>
                          <a:srgbClr val="FF0000"/>
                        </a:solidFill>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r>
              <a:tr h="656585">
                <a:tc gridSpan="2">
                  <a:txBody>
                    <a:bodyPr/>
                    <a:lstStyle/>
                    <a:p>
                      <a:pPr algn="ctr">
                        <a:spcAft>
                          <a:spcPts val="0"/>
                        </a:spcAft>
                      </a:pPr>
                      <a:r>
                        <a:rPr lang="zh-TW" sz="1600" b="1" kern="0" dirty="0">
                          <a:solidFill>
                            <a:srgbClr val="000000"/>
                          </a:solidFill>
                          <a:latin typeface="Times New Roman"/>
                          <a:ea typeface="標楷體"/>
                          <a:cs typeface="Times New Roman"/>
                        </a:rPr>
                        <a:t>國　文</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hMerge="1">
                  <a:txBody>
                    <a:bodyPr/>
                    <a:lstStyle/>
                    <a:p>
                      <a:endParaRPr lang="zh-TW" altLang="en-US"/>
                    </a:p>
                  </a:txBody>
                  <a:tcPr/>
                </a:tc>
                <a:tc>
                  <a:txBody>
                    <a:bodyPr/>
                    <a:lstStyle/>
                    <a:p>
                      <a:pPr algn="just">
                        <a:spcAft>
                          <a:spcPts val="0"/>
                        </a:spcAft>
                      </a:pPr>
                      <a:r>
                        <a:rPr lang="zh-TW" sz="1200" kern="100" dirty="0">
                          <a:latin typeface="Times New Roman"/>
                          <a:ea typeface="標楷體"/>
                          <a:cs typeface="Times New Roman"/>
                        </a:rPr>
                        <a:t>能具備與教材相關的語文知識，並能深入的理解文本內容、評鑑文本的內容與形式。</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dirty="0">
                          <a:latin typeface="Times New Roman"/>
                          <a:ea typeface="標楷體"/>
                          <a:cs typeface="Times New Roman"/>
                        </a:rPr>
                        <a:t>大致能具備與教材相關的語文知識，並能大致理解文本內容、評鑑文本的內容與形式</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dirty="0">
                          <a:latin typeface="Times New Roman"/>
                          <a:ea typeface="標楷體"/>
                          <a:cs typeface="Times New Roman"/>
                        </a:rPr>
                        <a:t>僅能具備部分與教材相關的語文知識，並有限的理解文本內容、評鑑文本的內容與形式</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293748">
                <a:tc rowSpan="3">
                  <a:txBody>
                    <a:bodyPr/>
                    <a:lstStyle/>
                    <a:p>
                      <a:pPr algn="ctr">
                        <a:spcAft>
                          <a:spcPts val="0"/>
                        </a:spcAft>
                      </a:pPr>
                      <a:r>
                        <a:rPr lang="zh-TW" sz="1600" b="1" kern="0" dirty="0">
                          <a:solidFill>
                            <a:srgbClr val="000000"/>
                          </a:solidFill>
                          <a:latin typeface="Times New Roman"/>
                          <a:ea typeface="標楷體"/>
                          <a:cs typeface="Times New Roman"/>
                        </a:rPr>
                        <a:t>英語</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rowSpan="2">
                  <a:txBody>
                    <a:bodyPr/>
                    <a:lstStyle/>
                    <a:p>
                      <a:pPr algn="ctr">
                        <a:spcAft>
                          <a:spcPts val="0"/>
                        </a:spcAft>
                      </a:pPr>
                      <a:r>
                        <a:rPr lang="zh-TW" sz="1600" b="1" kern="0">
                          <a:solidFill>
                            <a:srgbClr val="000000"/>
                          </a:solidFill>
                          <a:latin typeface="Times New Roman"/>
                          <a:ea typeface="標楷體"/>
                          <a:cs typeface="Times New Roman"/>
                        </a:rPr>
                        <a:t>聽力</a:t>
                      </a:r>
                      <a:endParaRPr lang="zh-TW" sz="16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gridSpan="2">
                  <a:txBody>
                    <a:bodyPr/>
                    <a:lstStyle/>
                    <a:p>
                      <a:pPr algn="ctr">
                        <a:spcAft>
                          <a:spcPts val="0"/>
                        </a:spcAft>
                      </a:pPr>
                      <a:r>
                        <a:rPr lang="zh-TW" sz="1200" b="1" kern="100">
                          <a:solidFill>
                            <a:srgbClr val="000000"/>
                          </a:solidFill>
                          <a:latin typeface="Times New Roman"/>
                          <a:ea typeface="標楷體"/>
                          <a:cs typeface="Times New Roman"/>
                        </a:rPr>
                        <a:t>基礎</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sz="1200" b="1" kern="100">
                          <a:solidFill>
                            <a:srgbClr val="000000"/>
                          </a:solidFill>
                          <a:latin typeface="Times New Roman"/>
                          <a:ea typeface="標楷體"/>
                          <a:cs typeface="Times New Roman"/>
                        </a:rPr>
                        <a:t>待加強</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686988">
                <a:tc vMerge="1">
                  <a:txBody>
                    <a:bodyPr/>
                    <a:lstStyle/>
                    <a:p>
                      <a:endParaRPr lang="zh-TW" altLang="en-US"/>
                    </a:p>
                  </a:txBody>
                  <a:tcPr/>
                </a:tc>
                <a:tc vMerge="1">
                  <a:txBody>
                    <a:bodyPr/>
                    <a:lstStyle/>
                    <a:p>
                      <a:endParaRPr lang="zh-TW" altLang="en-US"/>
                    </a:p>
                  </a:txBody>
                  <a:tcPr/>
                </a:tc>
                <a:tc gridSpan="2">
                  <a:txBody>
                    <a:bodyPr/>
                    <a:lstStyle/>
                    <a:p>
                      <a:pPr algn="just">
                        <a:spcAft>
                          <a:spcPts val="0"/>
                        </a:spcAft>
                      </a:pPr>
                      <a:r>
                        <a:rPr lang="zh-TW" sz="1200" kern="100" dirty="0" smtClean="0">
                          <a:latin typeface="Times New Roman"/>
                          <a:ea typeface="標楷體"/>
                          <a:cs typeface="Times New Roman"/>
                        </a:rPr>
                        <a:t>能</a:t>
                      </a:r>
                      <a:r>
                        <a:rPr lang="zh-TW" sz="1200" kern="100" dirty="0">
                          <a:latin typeface="Times New Roman"/>
                          <a:ea typeface="標楷體"/>
                          <a:cs typeface="Times New Roman"/>
                        </a:rPr>
                        <a:t>聽懂日常生活主題、訊息單純的短篇言談，指出言談的主旨與結論等重要訊息，並從言談中明顯的言語及其他如語調與節奏等</a:t>
                      </a:r>
                      <a:r>
                        <a:rPr lang="zh-TW" sz="1200" kern="100" dirty="0" smtClean="0">
                          <a:latin typeface="Times New Roman"/>
                          <a:ea typeface="標楷體"/>
                          <a:cs typeface="Times New Roman"/>
                        </a:rPr>
                        <a:t>線索</a:t>
                      </a:r>
                      <a:r>
                        <a:rPr lang="zh-TW" sz="1200" kern="100" dirty="0">
                          <a:latin typeface="Times New Roman"/>
                          <a:ea typeface="標楷體"/>
                          <a:cs typeface="Times New Roman"/>
                        </a:rPr>
                        <a:t>做出簡易推論</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hMerge="1">
                  <a:txBody>
                    <a:bodyPr/>
                    <a:lstStyle/>
                    <a:p>
                      <a:endParaRPr lang="zh-TW" altLang="en-US"/>
                    </a:p>
                  </a:txBody>
                  <a:tcPr/>
                </a:tc>
                <a:tc>
                  <a:txBody>
                    <a:bodyPr/>
                    <a:lstStyle/>
                    <a:p>
                      <a:pPr algn="just">
                        <a:spcAft>
                          <a:spcPts val="0"/>
                        </a:spcAft>
                      </a:pPr>
                      <a:r>
                        <a:rPr lang="zh-TW" sz="1200" kern="100">
                          <a:latin typeface="Times New Roman"/>
                          <a:ea typeface="標楷體"/>
                          <a:cs typeface="Times New Roman"/>
                        </a:rPr>
                        <a:t>僅能聽懂單句及簡易問答；僅能有限的理解短篇言談</a:t>
                      </a:r>
                      <a:r>
                        <a:rPr lang="zh-TW" sz="1200" kern="100">
                          <a:solidFill>
                            <a:srgbClr val="000000"/>
                          </a:solidFill>
                          <a:latin typeface="Times New Roman"/>
                          <a:ea typeface="標楷體"/>
                          <a:cs typeface="Times New Roman"/>
                        </a:rPr>
                        <a:t>。</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1512383">
                <a:tc vMerge="1">
                  <a:txBody>
                    <a:bodyPr/>
                    <a:lstStyle/>
                    <a:p>
                      <a:endParaRPr lang="zh-TW" altLang="en-US"/>
                    </a:p>
                  </a:txBody>
                  <a:tcPr/>
                </a:tc>
                <a:tc>
                  <a:txBody>
                    <a:bodyPr/>
                    <a:lstStyle/>
                    <a:p>
                      <a:pPr algn="ctr">
                        <a:spcAft>
                          <a:spcPts val="0"/>
                        </a:spcAft>
                      </a:pPr>
                      <a:r>
                        <a:rPr lang="zh-TW" sz="1600" b="1" kern="0" dirty="0">
                          <a:solidFill>
                            <a:srgbClr val="000000"/>
                          </a:solidFill>
                          <a:latin typeface="Times New Roman"/>
                          <a:ea typeface="標楷體"/>
                          <a:cs typeface="Times New Roman"/>
                        </a:rPr>
                        <a:t>閱讀</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just">
                        <a:spcAft>
                          <a:spcPts val="0"/>
                        </a:spcAft>
                      </a:pPr>
                      <a:r>
                        <a:rPr lang="zh-TW" sz="1200" kern="100" dirty="0">
                          <a:latin typeface="Times New Roman"/>
                          <a:ea typeface="標楷體"/>
                          <a:cs typeface="Times New Roman"/>
                        </a:rPr>
                        <a:t>能整合應用字句及語法結構等多項語言知識；能理解主題較抽象或嚴肅、訊息或情境多元複雜、語句</a:t>
                      </a:r>
                      <a:r>
                        <a:rPr lang="zh-TW" sz="1200" kern="100" dirty="0" smtClean="0">
                          <a:latin typeface="Times New Roman"/>
                          <a:ea typeface="標楷體"/>
                          <a:cs typeface="Times New Roman"/>
                        </a:rPr>
                        <a:t>結構</a:t>
                      </a:r>
                      <a:r>
                        <a:rPr lang="zh-TW" sz="1200" kern="100" dirty="0">
                          <a:latin typeface="Times New Roman"/>
                          <a:ea typeface="標楷體"/>
                          <a:cs typeface="Times New Roman"/>
                        </a:rPr>
                        <a:t>長且複雜的文本，並指出各類文本的主旨、結論與作者立場等重要訊息，且能整合文本內容如文本結構、解釋或例子等，做進一步的推論或評論</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dirty="0">
                          <a:latin typeface="Times New Roman"/>
                          <a:ea typeface="標楷體"/>
                          <a:cs typeface="Times New Roman"/>
                        </a:rPr>
                        <a:t>能理解字句基本語意及語法概念；能理解主題具體熟悉或</a:t>
                      </a:r>
                      <a:r>
                        <a:rPr lang="zh-TW" sz="1200" kern="100" dirty="0" smtClean="0">
                          <a:latin typeface="Times New Roman"/>
                          <a:ea typeface="標楷體"/>
                          <a:cs typeface="Times New Roman"/>
                        </a:rPr>
                        <a:t>貼近日常生活</a:t>
                      </a:r>
                      <a:r>
                        <a:rPr lang="zh-TW" sz="1200" kern="100" dirty="0">
                          <a:latin typeface="Times New Roman"/>
                          <a:ea typeface="標楷體"/>
                          <a:cs typeface="Times New Roman"/>
                        </a:rPr>
                        <a:t>、訊息或情境略為複雜、語句結構略長的文本，並</a:t>
                      </a:r>
                      <a:r>
                        <a:rPr lang="zh-TW" sz="1200" kern="100" dirty="0" smtClean="0">
                          <a:latin typeface="Times New Roman"/>
                          <a:ea typeface="標楷體"/>
                          <a:cs typeface="Times New Roman"/>
                        </a:rPr>
                        <a:t>指出</a:t>
                      </a:r>
                      <a:r>
                        <a:rPr lang="zh-TW" sz="1200" kern="100" dirty="0">
                          <a:latin typeface="Times New Roman"/>
                          <a:ea typeface="標楷體"/>
                          <a:cs typeface="Times New Roman"/>
                        </a:rPr>
                        <a:t>文本主旨、結論與作者立場等重要訊息，且從文本的解釋或例子做出推論</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dirty="0">
                          <a:latin typeface="Times New Roman"/>
                          <a:ea typeface="標楷體"/>
                          <a:cs typeface="Times New Roman"/>
                        </a:rPr>
                        <a:t>僅能有限地理解字句基本語意</a:t>
                      </a:r>
                      <a:r>
                        <a:rPr lang="zh-TW" sz="1200" kern="100" dirty="0" smtClean="0">
                          <a:latin typeface="Times New Roman"/>
                          <a:ea typeface="標楷體"/>
                          <a:cs typeface="Times New Roman"/>
                        </a:rPr>
                        <a:t>；</a:t>
                      </a:r>
                      <a:r>
                        <a:rPr lang="en-US" altLang="zh-TW" sz="1200" kern="100" dirty="0" smtClean="0">
                          <a:latin typeface="Times New Roman"/>
                          <a:ea typeface="標楷體"/>
                          <a:cs typeface="Times New Roman"/>
                        </a:rPr>
                        <a:t/>
                      </a:r>
                      <a:br>
                        <a:rPr lang="en-US" altLang="zh-TW" sz="1200" kern="100" dirty="0" smtClean="0">
                          <a:latin typeface="Times New Roman"/>
                          <a:ea typeface="標楷體"/>
                          <a:cs typeface="Times New Roman"/>
                        </a:rPr>
                      </a:br>
                      <a:r>
                        <a:rPr lang="zh-TW" sz="1200" kern="100" dirty="0" smtClean="0">
                          <a:latin typeface="Times New Roman"/>
                          <a:ea typeface="標楷體"/>
                          <a:cs typeface="Times New Roman"/>
                        </a:rPr>
                        <a:t>僅</a:t>
                      </a:r>
                      <a:r>
                        <a:rPr lang="zh-TW" sz="1200" kern="100" dirty="0">
                          <a:latin typeface="Times New Roman"/>
                          <a:ea typeface="標楷體"/>
                          <a:cs typeface="Times New Roman"/>
                        </a:rPr>
                        <a:t>能理解主題貼近日常生活</a:t>
                      </a:r>
                      <a:r>
                        <a:rPr lang="zh-TW" sz="1200" kern="100" dirty="0" smtClean="0">
                          <a:latin typeface="Times New Roman"/>
                          <a:ea typeface="標楷體"/>
                          <a:cs typeface="Times New Roman"/>
                        </a:rPr>
                        <a:t>或與</a:t>
                      </a:r>
                      <a:r>
                        <a:rPr lang="en-US" altLang="zh-TW" sz="1200" kern="100" dirty="0" smtClean="0">
                          <a:latin typeface="Times New Roman"/>
                          <a:ea typeface="標楷體"/>
                          <a:cs typeface="Times New Roman"/>
                        </a:rPr>
                        <a:t/>
                      </a:r>
                      <a:br>
                        <a:rPr lang="en-US" altLang="zh-TW" sz="1200" kern="100" dirty="0" smtClean="0">
                          <a:latin typeface="Times New Roman"/>
                          <a:ea typeface="標楷體"/>
                          <a:cs typeface="Times New Roman"/>
                        </a:rPr>
                      </a:br>
                      <a:r>
                        <a:rPr lang="zh-TW" sz="1200" kern="100" dirty="0" smtClean="0">
                          <a:latin typeface="Times New Roman"/>
                          <a:ea typeface="標楷體"/>
                          <a:cs typeface="Times New Roman"/>
                        </a:rPr>
                        <a:t>個人</a:t>
                      </a:r>
                      <a:r>
                        <a:rPr lang="zh-TW" sz="1200" kern="100" dirty="0">
                          <a:latin typeface="Times New Roman"/>
                          <a:ea typeface="標楷體"/>
                          <a:cs typeface="Times New Roman"/>
                        </a:rPr>
                        <a:t>相關、訊息或情境單純且明顯、語句結構簡單的文本或語句；僅能指出文本明白陳述的主旨、結論與作者立場等重要訊息；僅能藉文本明顯的線索做出簡易的推論</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504128">
                <a:tc gridSpan="2">
                  <a:txBody>
                    <a:bodyPr/>
                    <a:lstStyle/>
                    <a:p>
                      <a:pPr algn="ctr">
                        <a:spcAft>
                          <a:spcPts val="0"/>
                        </a:spcAft>
                      </a:pPr>
                      <a:r>
                        <a:rPr lang="zh-TW" sz="1600" b="1" kern="0" dirty="0">
                          <a:solidFill>
                            <a:srgbClr val="000000"/>
                          </a:solidFill>
                          <a:latin typeface="Times New Roman"/>
                          <a:ea typeface="標楷體"/>
                          <a:cs typeface="Times New Roman"/>
                        </a:rPr>
                        <a:t>數　學</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hMerge="1">
                  <a:txBody>
                    <a:bodyPr/>
                    <a:lstStyle/>
                    <a:p>
                      <a:endParaRPr lang="zh-TW" altLang="en-US"/>
                    </a:p>
                  </a:txBody>
                  <a:tcPr/>
                </a:tc>
                <a:tc>
                  <a:txBody>
                    <a:bodyPr/>
                    <a:lstStyle/>
                    <a:p>
                      <a:pPr algn="just">
                        <a:spcAft>
                          <a:spcPts val="0"/>
                        </a:spcAft>
                      </a:pPr>
                      <a:r>
                        <a:rPr lang="zh-TW" sz="1200" kern="100" dirty="0">
                          <a:solidFill>
                            <a:srgbClr val="000000"/>
                          </a:solidFill>
                          <a:latin typeface="Times New Roman"/>
                          <a:ea typeface="標楷體"/>
                          <a:cs typeface="Times New Roman"/>
                        </a:rPr>
                        <a:t>能作數學概念間的連結，建立恰當的數學方法或模式解題，並能論證。</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a:solidFill>
                            <a:srgbClr val="000000"/>
                          </a:solidFill>
                          <a:latin typeface="Times New Roman"/>
                          <a:ea typeface="標楷體"/>
                          <a:cs typeface="Times New Roman"/>
                        </a:rPr>
                        <a:t>理解基本的數學概念、能操作算則或程序，並應用所學解題。</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dirty="0">
                          <a:solidFill>
                            <a:srgbClr val="000000"/>
                          </a:solidFill>
                          <a:latin typeface="Times New Roman"/>
                          <a:ea typeface="標楷體"/>
                          <a:cs typeface="Times New Roman"/>
                        </a:rPr>
                        <a:t>認識基本的數學概念，僅能操作簡易算則或程序。</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648164">
                <a:tc gridSpan="2">
                  <a:txBody>
                    <a:bodyPr/>
                    <a:lstStyle/>
                    <a:p>
                      <a:pPr algn="ctr">
                        <a:spcAft>
                          <a:spcPts val="0"/>
                        </a:spcAft>
                      </a:pPr>
                      <a:r>
                        <a:rPr lang="zh-TW" sz="1600" b="1" kern="0" dirty="0">
                          <a:solidFill>
                            <a:srgbClr val="000000"/>
                          </a:solidFill>
                          <a:latin typeface="Times New Roman"/>
                          <a:ea typeface="標楷體"/>
                          <a:cs typeface="Times New Roman"/>
                        </a:rPr>
                        <a:t>社　會</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hMerge="1">
                  <a:txBody>
                    <a:bodyPr/>
                    <a:lstStyle/>
                    <a:p>
                      <a:endParaRPr lang="zh-TW" altLang="en-US"/>
                    </a:p>
                  </a:txBody>
                  <a:tcPr/>
                </a:tc>
                <a:tc>
                  <a:txBody>
                    <a:bodyPr/>
                    <a:lstStyle/>
                    <a:p>
                      <a:pPr>
                        <a:spcAft>
                          <a:spcPts val="0"/>
                        </a:spcAft>
                      </a:pPr>
                      <a:r>
                        <a:rPr lang="zh-TW" sz="1200" kern="100">
                          <a:latin typeface="Times New Roman"/>
                          <a:ea typeface="標楷體"/>
                          <a:cs typeface="Times New Roman"/>
                        </a:rPr>
                        <a:t>能廣泛且深入的認識及了解社會科學習內容，並具有運用多元的社會科知識之能力</a:t>
                      </a:r>
                      <a:r>
                        <a:rPr lang="zh-TW" sz="1200" kern="100">
                          <a:solidFill>
                            <a:srgbClr val="000000"/>
                          </a:solidFill>
                          <a:latin typeface="Times New Roman"/>
                          <a:ea typeface="標楷體"/>
                          <a:cs typeface="Times New Roman"/>
                        </a:rPr>
                        <a:t>。</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spcAft>
                          <a:spcPts val="0"/>
                        </a:spcAft>
                      </a:pPr>
                      <a:r>
                        <a:rPr lang="zh-TW" sz="1200" kern="100">
                          <a:latin typeface="Times New Roman"/>
                          <a:ea typeface="標楷體"/>
                          <a:cs typeface="Times New Roman"/>
                        </a:rPr>
                        <a:t>能大致認識及了解社會科學習內容，並具有運用基礎的社會科知識之能力</a:t>
                      </a:r>
                      <a:r>
                        <a:rPr lang="zh-TW" sz="1200" kern="100">
                          <a:solidFill>
                            <a:srgbClr val="000000"/>
                          </a:solidFill>
                          <a:latin typeface="Times New Roman"/>
                          <a:ea typeface="標楷體"/>
                          <a:cs typeface="Times New Roman"/>
                        </a:rPr>
                        <a:t>。</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spcAft>
                          <a:spcPts val="0"/>
                        </a:spcAft>
                      </a:pPr>
                      <a:r>
                        <a:rPr lang="zh-TW" sz="1200" kern="100">
                          <a:latin typeface="Times New Roman"/>
                          <a:ea typeface="標楷體"/>
                          <a:cs typeface="Times New Roman"/>
                        </a:rPr>
                        <a:t>能約略的認識及了解社會科學習內容</a:t>
                      </a:r>
                      <a:r>
                        <a:rPr lang="zh-TW" sz="1200" kern="100">
                          <a:solidFill>
                            <a:srgbClr val="000000"/>
                          </a:solidFill>
                          <a:latin typeface="Times New Roman"/>
                          <a:ea typeface="標楷體"/>
                          <a:cs typeface="Times New Roman"/>
                        </a:rPr>
                        <a:t>。</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548718">
                <a:tc gridSpan="2">
                  <a:txBody>
                    <a:bodyPr/>
                    <a:lstStyle/>
                    <a:p>
                      <a:pPr algn="ctr">
                        <a:spcAft>
                          <a:spcPts val="0"/>
                        </a:spcAft>
                      </a:pPr>
                      <a:r>
                        <a:rPr lang="zh-TW" sz="1600" b="1" kern="0" dirty="0">
                          <a:solidFill>
                            <a:srgbClr val="000000"/>
                          </a:solidFill>
                          <a:latin typeface="Times New Roman"/>
                          <a:ea typeface="標楷體"/>
                          <a:cs typeface="Times New Roman"/>
                        </a:rPr>
                        <a:t>自　然</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hMerge="1">
                  <a:txBody>
                    <a:bodyPr/>
                    <a:lstStyle/>
                    <a:p>
                      <a:endParaRPr lang="zh-TW" altLang="en-US"/>
                    </a:p>
                  </a:txBody>
                  <a:tcPr/>
                </a:tc>
                <a:tc>
                  <a:txBody>
                    <a:bodyPr/>
                    <a:lstStyle/>
                    <a:p>
                      <a:pPr>
                        <a:spcAft>
                          <a:spcPts val="0"/>
                        </a:spcAft>
                      </a:pPr>
                      <a:r>
                        <a:rPr lang="zh-TW" sz="1200" kern="100" dirty="0">
                          <a:latin typeface="Times New Roman"/>
                          <a:ea typeface="標楷體"/>
                          <a:cs typeface="Times New Roman"/>
                        </a:rPr>
                        <a:t>能融會貫通學習內容，並能運用所培養的能力來解決需要多層次思考的問題</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spcAft>
                          <a:spcPts val="0"/>
                        </a:spcAft>
                      </a:pPr>
                      <a:r>
                        <a:rPr lang="zh-TW" sz="1200" kern="100">
                          <a:latin typeface="Times New Roman"/>
                          <a:ea typeface="標楷體"/>
                          <a:cs typeface="Times New Roman"/>
                        </a:rPr>
                        <a:t>能知道及理解學習內容，並能運用所培養的能力來解決基本的問題</a:t>
                      </a:r>
                      <a:r>
                        <a:rPr lang="zh-TW" sz="1200" kern="100">
                          <a:solidFill>
                            <a:srgbClr val="000000"/>
                          </a:solidFill>
                          <a:latin typeface="Times New Roman"/>
                          <a:ea typeface="標楷體"/>
                          <a:cs typeface="Times New Roman"/>
                        </a:rPr>
                        <a:t>。</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spcAft>
                          <a:spcPts val="0"/>
                        </a:spcAft>
                      </a:pPr>
                      <a:r>
                        <a:rPr lang="zh-TW" sz="1200" kern="100" dirty="0">
                          <a:latin typeface="Times New Roman"/>
                          <a:ea typeface="標楷體"/>
                          <a:cs typeface="Times New Roman"/>
                        </a:rPr>
                        <a:t>能部分知道及理解學習內容</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bl>
          </a:graphicData>
        </a:graphic>
      </p:graphicFrame>
      <p:sp>
        <p:nvSpPr>
          <p:cNvPr id="10291"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Arial" pitchFamily="34" charset="0"/>
                <a:ea typeface="標楷體" pitchFamily="65" charset="-120"/>
              </a:defRPr>
            </a:lvl1pPr>
            <a:lvl2pPr marL="742950" indent="-285750">
              <a:defRPr kumimoji="1">
                <a:solidFill>
                  <a:schemeClr val="tx1"/>
                </a:solidFill>
                <a:latin typeface="Arial" pitchFamily="34" charset="0"/>
                <a:ea typeface="標楷體" pitchFamily="65" charset="-120"/>
              </a:defRPr>
            </a:lvl2pPr>
            <a:lvl3pPr marL="1143000" indent="-228600">
              <a:defRPr kumimoji="1">
                <a:solidFill>
                  <a:schemeClr val="tx1"/>
                </a:solidFill>
                <a:latin typeface="Arial" pitchFamily="34" charset="0"/>
                <a:ea typeface="標楷體" pitchFamily="65" charset="-120"/>
              </a:defRPr>
            </a:lvl3pPr>
            <a:lvl4pPr marL="1600200" indent="-228600">
              <a:defRPr kumimoji="1">
                <a:solidFill>
                  <a:schemeClr val="tx1"/>
                </a:solidFill>
                <a:latin typeface="Arial" pitchFamily="34" charset="0"/>
                <a:ea typeface="標楷體" pitchFamily="65" charset="-120"/>
              </a:defRPr>
            </a:lvl4pPr>
            <a:lvl5pPr marL="2057400" indent="-22860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endParaRPr lang="zh-TW" altLang="zh-TW"/>
          </a:p>
        </p:txBody>
      </p:sp>
    </p:spTree>
    <p:extLst>
      <p:ext uri="{BB962C8B-B14F-4D97-AF65-F5344CB8AC3E}">
        <p14:creationId xmlns="" xmlns:p14="http://schemas.microsoft.com/office/powerpoint/2010/main" val="3974138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pPr eaLnBrk="1" hangingPunct="1"/>
            <a:r>
              <a:rPr lang="zh-TW" altLang="en-US" b="1" dirty="0" smtClean="0">
                <a:solidFill>
                  <a:srgbClr val="0000FF"/>
                </a:solidFill>
              </a:rPr>
              <a:t>英語科題本架構</a:t>
            </a:r>
          </a:p>
        </p:txBody>
      </p:sp>
      <p:graphicFrame>
        <p:nvGraphicFramePr>
          <p:cNvPr id="6" name="表格 5"/>
          <p:cNvGraphicFramePr>
            <a:graphicFrameLocks noGrp="1"/>
          </p:cNvGraphicFramePr>
          <p:nvPr>
            <p:extLst>
              <p:ext uri="{D42A27DB-BD31-4B8C-83A1-F6EECF244321}">
                <p14:modId xmlns="" xmlns:p14="http://schemas.microsoft.com/office/powerpoint/2010/main" val="1395264676"/>
              </p:ext>
            </p:extLst>
          </p:nvPr>
        </p:nvGraphicFramePr>
        <p:xfrm>
          <a:off x="179388" y="1268413"/>
          <a:ext cx="8785225" cy="5057776"/>
        </p:xfrm>
        <a:graphic>
          <a:graphicData uri="http://schemas.openxmlformats.org/drawingml/2006/table">
            <a:tbl>
              <a:tblPr/>
              <a:tblGrid>
                <a:gridCol w="1764201"/>
                <a:gridCol w="776249"/>
                <a:gridCol w="4798628"/>
                <a:gridCol w="1446147"/>
              </a:tblGrid>
              <a:tr h="785363">
                <a:tc>
                  <a:txBody>
                    <a:bodyPr/>
                    <a:lstStyle/>
                    <a:p>
                      <a:pPr algn="ctr">
                        <a:spcAft>
                          <a:spcPts val="0"/>
                        </a:spcAft>
                      </a:pPr>
                      <a:endParaRPr lang="en-US" sz="2400" b="1" kern="100" dirty="0">
                        <a:latin typeface="Times New Roman"/>
                        <a:ea typeface="標楷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solidFill>
                      <a:srgbClr val="F6BAD3"/>
                    </a:solidFill>
                  </a:tcPr>
                </a:tc>
                <a:tc>
                  <a:txBody>
                    <a:bodyPr/>
                    <a:lstStyle/>
                    <a:p>
                      <a:pPr algn="ctr">
                        <a:spcAft>
                          <a:spcPts val="0"/>
                        </a:spcAft>
                      </a:pPr>
                      <a:r>
                        <a:rPr lang="zh-TW" sz="2400" b="1" kern="100">
                          <a:latin typeface="Times New Roman"/>
                          <a:ea typeface="標楷體"/>
                          <a:cs typeface="Times New Roman"/>
                        </a:rPr>
                        <a:t>題型</a:t>
                      </a:r>
                      <a:endParaRPr lang="zh-TW" sz="2400" b="1" kern="10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solidFill>
                      <a:srgbClr val="F6BAD3"/>
                    </a:solidFill>
                  </a:tcPr>
                </a:tc>
                <a:tc>
                  <a:txBody>
                    <a:bodyPr/>
                    <a:lstStyle/>
                    <a:p>
                      <a:pPr algn="ctr">
                        <a:spcAft>
                          <a:spcPts val="0"/>
                        </a:spcAft>
                      </a:pPr>
                      <a:r>
                        <a:rPr lang="zh-TW" sz="2400" b="1" kern="100" dirty="0">
                          <a:latin typeface="Times New Roman"/>
                          <a:ea typeface="標楷體"/>
                          <a:cs typeface="Times New Roman"/>
                        </a:rPr>
                        <a:t>測驗內容（評量目標）</a:t>
                      </a:r>
                      <a:endParaRPr lang="zh-TW" sz="2400" b="1" kern="100" dirty="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solidFill>
                      <a:srgbClr val="F6BAD3"/>
                    </a:solidFill>
                  </a:tcPr>
                </a:tc>
                <a:tc>
                  <a:txBody>
                    <a:bodyPr/>
                    <a:lstStyle/>
                    <a:p>
                      <a:pPr algn="ctr">
                        <a:spcAft>
                          <a:spcPts val="0"/>
                        </a:spcAft>
                      </a:pPr>
                      <a:r>
                        <a:rPr lang="zh-TW" sz="2400" b="1" kern="100">
                          <a:latin typeface="Times New Roman"/>
                          <a:ea typeface="標楷體"/>
                          <a:cs typeface="Times New Roman"/>
                        </a:rPr>
                        <a:t>題數分配</a:t>
                      </a:r>
                      <a:endParaRPr lang="zh-TW" sz="2400" b="1" kern="10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solidFill>
                      <a:srgbClr val="F6BAD3"/>
                    </a:solidFill>
                  </a:tcPr>
                </a:tc>
              </a:tr>
              <a:tr h="731520">
                <a:tc rowSpan="2">
                  <a:txBody>
                    <a:bodyPr/>
                    <a:lstStyle/>
                    <a:p>
                      <a:pPr algn="ctr">
                        <a:spcAft>
                          <a:spcPts val="0"/>
                        </a:spcAft>
                      </a:pPr>
                      <a:r>
                        <a:rPr lang="zh-TW" sz="3600" b="1" kern="100" dirty="0" smtClean="0">
                          <a:solidFill>
                            <a:srgbClr val="FF0000"/>
                          </a:solidFill>
                          <a:latin typeface="Times New Roman"/>
                          <a:ea typeface="標楷體"/>
                          <a:cs typeface="Times New Roman"/>
                        </a:rPr>
                        <a:t>閱讀</a:t>
                      </a:r>
                      <a:endParaRPr lang="zh-TW" sz="3600" b="1" kern="100" dirty="0">
                        <a:latin typeface="Calibri"/>
                        <a:ea typeface="新細明體"/>
                        <a:cs typeface="Times New Roman"/>
                      </a:endParaRPr>
                    </a:p>
                    <a:p>
                      <a:pPr algn="ctr">
                        <a:spcAft>
                          <a:spcPts val="0"/>
                        </a:spcAft>
                      </a:pPr>
                      <a:r>
                        <a:rPr lang="zh-TW" sz="2400" b="1" kern="100" dirty="0">
                          <a:latin typeface="Times New Roman"/>
                          <a:ea typeface="標楷體"/>
                          <a:cs typeface="Times New Roman"/>
                        </a:rPr>
                        <a:t>（</a:t>
                      </a:r>
                      <a:r>
                        <a:rPr lang="en-US" sz="2400" b="1" kern="100" dirty="0">
                          <a:latin typeface="Times New Roman"/>
                          <a:ea typeface="標楷體"/>
                          <a:cs typeface="Times New Roman"/>
                        </a:rPr>
                        <a:t>40</a:t>
                      </a:r>
                      <a:r>
                        <a:rPr lang="zh-TW" sz="2400" b="1" kern="100" dirty="0">
                          <a:latin typeface="Times New Roman"/>
                          <a:ea typeface="標楷體"/>
                          <a:cs typeface="Times New Roman"/>
                        </a:rPr>
                        <a:t>～</a:t>
                      </a:r>
                      <a:r>
                        <a:rPr lang="en-US" sz="2400" b="1" kern="100" dirty="0">
                          <a:latin typeface="Times New Roman"/>
                          <a:ea typeface="標楷體"/>
                          <a:cs typeface="Times New Roman"/>
                        </a:rPr>
                        <a:t>45</a:t>
                      </a:r>
                      <a:r>
                        <a:rPr lang="zh-TW" sz="2400" b="1" kern="100" dirty="0">
                          <a:latin typeface="Times New Roman"/>
                          <a:ea typeface="標楷體"/>
                          <a:cs typeface="Times New Roman"/>
                        </a:rPr>
                        <a:t>題）</a:t>
                      </a:r>
                      <a:endParaRPr lang="zh-TW" sz="2400" b="1" kern="100" dirty="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c>
                  <a:txBody>
                    <a:bodyPr/>
                    <a:lstStyle/>
                    <a:p>
                      <a:pPr algn="ctr">
                        <a:spcAft>
                          <a:spcPts val="0"/>
                        </a:spcAft>
                      </a:pPr>
                      <a:r>
                        <a:rPr lang="zh-TW" sz="2400" b="1" kern="100">
                          <a:latin typeface="Times New Roman"/>
                          <a:ea typeface="標楷體"/>
                          <a:cs typeface="Times New Roman"/>
                        </a:rPr>
                        <a:t>單題</a:t>
                      </a:r>
                      <a:endParaRPr lang="zh-TW" sz="2400" b="1" kern="10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c>
                  <a:txBody>
                    <a:bodyPr/>
                    <a:lstStyle/>
                    <a:p>
                      <a:pPr algn="ctr">
                        <a:spcAft>
                          <a:spcPts val="0"/>
                        </a:spcAft>
                      </a:pPr>
                      <a:r>
                        <a:rPr lang="zh-TW" sz="2400" b="1" kern="100">
                          <a:latin typeface="Times New Roman"/>
                          <a:ea typeface="標楷體"/>
                          <a:cs typeface="Times New Roman"/>
                        </a:rPr>
                        <a:t>語言基礎成分</a:t>
                      </a:r>
                      <a:endParaRPr lang="zh-TW" sz="2400" b="1" kern="100">
                        <a:latin typeface="Calibri"/>
                        <a:ea typeface="新細明體"/>
                        <a:cs typeface="Times New Roman"/>
                      </a:endParaRPr>
                    </a:p>
                    <a:p>
                      <a:pPr algn="ctr">
                        <a:spcAft>
                          <a:spcPts val="0"/>
                        </a:spcAft>
                      </a:pPr>
                      <a:r>
                        <a:rPr lang="zh-TW" sz="2400" b="1" kern="100">
                          <a:latin typeface="Times New Roman"/>
                          <a:ea typeface="標楷體"/>
                          <a:cs typeface="Times New Roman"/>
                        </a:rPr>
                        <a:t>（字彙／語意＋語法）</a:t>
                      </a:r>
                      <a:endParaRPr lang="zh-TW" sz="2400" b="1" kern="10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c>
                  <a:txBody>
                    <a:bodyPr/>
                    <a:lstStyle/>
                    <a:p>
                      <a:pPr algn="ctr">
                        <a:spcAft>
                          <a:spcPts val="0"/>
                        </a:spcAft>
                      </a:pPr>
                      <a:r>
                        <a:rPr lang="en-US" sz="2400" b="1" kern="100">
                          <a:latin typeface="Times New Roman"/>
                          <a:ea typeface="標楷體"/>
                          <a:cs typeface="Times New Roman"/>
                        </a:rPr>
                        <a:t>12</a:t>
                      </a:r>
                      <a:r>
                        <a:rPr lang="zh-TW" sz="2400" b="1" kern="100">
                          <a:latin typeface="Times New Roman"/>
                          <a:ea typeface="標楷體"/>
                          <a:cs typeface="Times New Roman"/>
                        </a:rPr>
                        <a:t>～</a:t>
                      </a:r>
                      <a:r>
                        <a:rPr lang="en-US" sz="2400" b="1" kern="100">
                          <a:latin typeface="Times New Roman"/>
                          <a:ea typeface="標楷體"/>
                          <a:cs typeface="Times New Roman"/>
                        </a:rPr>
                        <a:t>20</a:t>
                      </a:r>
                      <a:endParaRPr lang="zh-TW" sz="2400" b="1" kern="10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r>
              <a:tr h="731520">
                <a:tc vMerge="1">
                  <a:txBody>
                    <a:bodyPr/>
                    <a:lstStyle/>
                    <a:p>
                      <a:endParaRPr lang="zh-TW" altLang="en-US"/>
                    </a:p>
                  </a:txBody>
                  <a:tcPr/>
                </a:tc>
                <a:tc>
                  <a:txBody>
                    <a:bodyPr/>
                    <a:lstStyle/>
                    <a:p>
                      <a:pPr algn="ctr">
                        <a:spcAft>
                          <a:spcPts val="0"/>
                        </a:spcAft>
                      </a:pPr>
                      <a:r>
                        <a:rPr lang="zh-TW" sz="2400" b="1" kern="100">
                          <a:latin typeface="Times New Roman"/>
                          <a:ea typeface="標楷體"/>
                          <a:cs typeface="Times New Roman"/>
                        </a:rPr>
                        <a:t>題組</a:t>
                      </a:r>
                      <a:endParaRPr lang="zh-TW" sz="2400" b="1" kern="10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c>
                  <a:txBody>
                    <a:bodyPr/>
                    <a:lstStyle/>
                    <a:p>
                      <a:pPr algn="ctr">
                        <a:spcAft>
                          <a:spcPts val="0"/>
                        </a:spcAft>
                      </a:pPr>
                      <a:r>
                        <a:rPr lang="zh-TW" sz="2400" b="1" kern="100">
                          <a:latin typeface="Times New Roman"/>
                          <a:ea typeface="標楷體"/>
                          <a:cs typeface="Times New Roman"/>
                        </a:rPr>
                        <a:t>篇章理解</a:t>
                      </a:r>
                      <a:endParaRPr lang="zh-TW" sz="2400" b="1" kern="100">
                        <a:latin typeface="Calibri"/>
                        <a:ea typeface="新細明體"/>
                        <a:cs typeface="Times New Roman"/>
                      </a:endParaRPr>
                    </a:p>
                    <a:p>
                      <a:pPr algn="ctr">
                        <a:spcAft>
                          <a:spcPts val="0"/>
                        </a:spcAft>
                      </a:pPr>
                      <a:r>
                        <a:rPr lang="zh-TW" sz="2400" b="1" kern="100">
                          <a:latin typeface="Times New Roman"/>
                          <a:ea typeface="標楷體"/>
                          <a:cs typeface="Times New Roman"/>
                        </a:rPr>
                        <a:t>（克漏字＋整段式）</a:t>
                      </a:r>
                      <a:endParaRPr lang="zh-TW" sz="2400" b="1" kern="10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c>
                  <a:txBody>
                    <a:bodyPr/>
                    <a:lstStyle/>
                    <a:p>
                      <a:pPr algn="ctr">
                        <a:spcAft>
                          <a:spcPts val="0"/>
                        </a:spcAft>
                      </a:pPr>
                      <a:r>
                        <a:rPr lang="en-US" sz="2400" b="1" kern="100">
                          <a:latin typeface="Times New Roman"/>
                          <a:ea typeface="標楷體"/>
                          <a:cs typeface="Times New Roman"/>
                        </a:rPr>
                        <a:t>25</a:t>
                      </a:r>
                      <a:r>
                        <a:rPr lang="zh-TW" sz="2400" b="1" kern="100">
                          <a:latin typeface="Times New Roman"/>
                          <a:ea typeface="標楷體"/>
                          <a:cs typeface="Times New Roman"/>
                        </a:rPr>
                        <a:t>～</a:t>
                      </a:r>
                      <a:r>
                        <a:rPr lang="en-US" sz="2400" b="1" kern="100">
                          <a:latin typeface="Times New Roman"/>
                          <a:ea typeface="標楷體"/>
                          <a:cs typeface="Times New Roman"/>
                        </a:rPr>
                        <a:t>35</a:t>
                      </a:r>
                      <a:endParaRPr lang="zh-TW" sz="2400" b="1" kern="10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r>
              <a:tr h="731520">
                <a:tc rowSpan="3">
                  <a:txBody>
                    <a:bodyPr/>
                    <a:lstStyle/>
                    <a:p>
                      <a:pPr algn="ctr">
                        <a:spcAft>
                          <a:spcPts val="0"/>
                        </a:spcAft>
                      </a:pPr>
                      <a:r>
                        <a:rPr lang="zh-TW" sz="3600" b="1" kern="100" dirty="0" smtClean="0">
                          <a:solidFill>
                            <a:srgbClr val="FF0000"/>
                          </a:solidFill>
                          <a:latin typeface="Times New Roman"/>
                          <a:ea typeface="標楷體"/>
                          <a:cs typeface="Times New Roman"/>
                        </a:rPr>
                        <a:t>聽力</a:t>
                      </a:r>
                      <a:endParaRPr lang="zh-TW" sz="3600" b="1" kern="100" dirty="0">
                        <a:solidFill>
                          <a:srgbClr val="FF0000"/>
                        </a:solidFill>
                        <a:latin typeface="Calibri"/>
                        <a:ea typeface="新細明體"/>
                        <a:cs typeface="Times New Roman"/>
                      </a:endParaRPr>
                    </a:p>
                    <a:p>
                      <a:pPr algn="ctr">
                        <a:spcAft>
                          <a:spcPts val="0"/>
                        </a:spcAft>
                      </a:pPr>
                      <a:r>
                        <a:rPr lang="zh-TW" sz="2400" b="1" kern="100" dirty="0">
                          <a:latin typeface="Times New Roman"/>
                          <a:ea typeface="標楷體"/>
                          <a:cs typeface="Times New Roman"/>
                        </a:rPr>
                        <a:t>（</a:t>
                      </a:r>
                      <a:r>
                        <a:rPr lang="en-US" sz="2400" b="1" kern="100" dirty="0">
                          <a:latin typeface="Times New Roman"/>
                          <a:ea typeface="標楷體"/>
                          <a:cs typeface="Times New Roman"/>
                        </a:rPr>
                        <a:t>20</a:t>
                      </a:r>
                      <a:r>
                        <a:rPr lang="zh-TW" sz="2400" b="1" kern="100" dirty="0">
                          <a:latin typeface="Times New Roman"/>
                          <a:ea typeface="標楷體"/>
                          <a:cs typeface="Times New Roman"/>
                        </a:rPr>
                        <a:t>～</a:t>
                      </a:r>
                      <a:r>
                        <a:rPr lang="en-US" sz="2400" b="1" kern="100" dirty="0">
                          <a:latin typeface="Times New Roman"/>
                          <a:ea typeface="標楷體"/>
                          <a:cs typeface="Times New Roman"/>
                        </a:rPr>
                        <a:t>30</a:t>
                      </a:r>
                      <a:r>
                        <a:rPr lang="zh-TW" sz="2400" b="1" kern="100" dirty="0">
                          <a:latin typeface="Times New Roman"/>
                          <a:ea typeface="標楷體"/>
                          <a:cs typeface="Times New Roman"/>
                        </a:rPr>
                        <a:t>題）</a:t>
                      </a:r>
                      <a:endParaRPr lang="zh-TW" sz="2400" b="1" kern="100" dirty="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c rowSpan="3">
                  <a:txBody>
                    <a:bodyPr/>
                    <a:lstStyle/>
                    <a:p>
                      <a:pPr algn="ctr">
                        <a:spcAft>
                          <a:spcPts val="0"/>
                        </a:spcAft>
                      </a:pPr>
                      <a:r>
                        <a:rPr lang="zh-TW" sz="2400" b="1" kern="100">
                          <a:latin typeface="Times New Roman"/>
                          <a:ea typeface="標楷體"/>
                          <a:cs typeface="Times New Roman"/>
                        </a:rPr>
                        <a:t>單題</a:t>
                      </a:r>
                      <a:endParaRPr lang="zh-TW" sz="2400" b="1" kern="10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c>
                  <a:txBody>
                    <a:bodyPr/>
                    <a:lstStyle/>
                    <a:p>
                      <a:pPr algn="ctr">
                        <a:spcAft>
                          <a:spcPts val="0"/>
                        </a:spcAft>
                      </a:pPr>
                      <a:r>
                        <a:rPr lang="zh-TW" sz="2400" b="1" kern="100">
                          <a:latin typeface="Times New Roman"/>
                          <a:ea typeface="標楷體"/>
                          <a:cs typeface="Times New Roman"/>
                        </a:rPr>
                        <a:t>辨識句意</a:t>
                      </a:r>
                      <a:endParaRPr lang="zh-TW" sz="2400" b="1" kern="100">
                        <a:latin typeface="Calibri"/>
                        <a:ea typeface="新細明體"/>
                        <a:cs typeface="Times New Roman"/>
                      </a:endParaRPr>
                    </a:p>
                    <a:p>
                      <a:pPr algn="ctr">
                        <a:spcAft>
                          <a:spcPts val="0"/>
                        </a:spcAft>
                      </a:pPr>
                      <a:r>
                        <a:rPr lang="zh-TW" sz="2400" b="1" kern="100">
                          <a:latin typeface="Times New Roman"/>
                          <a:ea typeface="標楷體"/>
                          <a:cs typeface="Times New Roman"/>
                        </a:rPr>
                        <a:t>（單句＋圖表）</a:t>
                      </a:r>
                      <a:endParaRPr lang="zh-TW" sz="2400" b="1" kern="10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c>
                  <a:txBody>
                    <a:bodyPr/>
                    <a:lstStyle/>
                    <a:p>
                      <a:pPr algn="ctr">
                        <a:spcAft>
                          <a:spcPts val="0"/>
                        </a:spcAft>
                      </a:pPr>
                      <a:r>
                        <a:rPr lang="en-US" sz="2400" b="1" kern="100">
                          <a:latin typeface="Times New Roman"/>
                          <a:ea typeface="標楷體"/>
                          <a:cs typeface="Times New Roman"/>
                        </a:rPr>
                        <a:t>3</a:t>
                      </a:r>
                      <a:r>
                        <a:rPr lang="zh-TW" sz="2400" b="1" kern="100">
                          <a:latin typeface="Times New Roman"/>
                          <a:ea typeface="標楷體"/>
                          <a:cs typeface="Times New Roman"/>
                        </a:rPr>
                        <a:t>～</a:t>
                      </a:r>
                      <a:r>
                        <a:rPr lang="en-US" sz="2400" b="1" kern="100">
                          <a:latin typeface="Times New Roman"/>
                          <a:ea typeface="標楷體"/>
                          <a:cs typeface="Times New Roman"/>
                        </a:rPr>
                        <a:t>10</a:t>
                      </a:r>
                      <a:endParaRPr lang="zh-TW" sz="2400" b="1" kern="10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r>
              <a:tr h="731520">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1" kern="100">
                          <a:latin typeface="Times New Roman"/>
                          <a:ea typeface="標楷體"/>
                          <a:cs typeface="Times New Roman"/>
                        </a:rPr>
                        <a:t>基本問答</a:t>
                      </a:r>
                      <a:endParaRPr lang="zh-TW" sz="2400" b="1" kern="100">
                        <a:latin typeface="Calibri"/>
                        <a:ea typeface="新細明體"/>
                        <a:cs typeface="Times New Roman"/>
                      </a:endParaRPr>
                    </a:p>
                    <a:p>
                      <a:pPr algn="ctr">
                        <a:spcAft>
                          <a:spcPts val="0"/>
                        </a:spcAft>
                      </a:pPr>
                      <a:r>
                        <a:rPr lang="zh-TW" sz="2400" b="1" kern="100">
                          <a:latin typeface="Times New Roman"/>
                          <a:ea typeface="標楷體"/>
                          <a:cs typeface="Times New Roman"/>
                        </a:rPr>
                        <a:t>（簡易對話）</a:t>
                      </a:r>
                      <a:endParaRPr lang="zh-TW" sz="2400" b="1" kern="10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c>
                  <a:txBody>
                    <a:bodyPr/>
                    <a:lstStyle/>
                    <a:p>
                      <a:pPr algn="ctr">
                        <a:spcAft>
                          <a:spcPts val="0"/>
                        </a:spcAft>
                      </a:pPr>
                      <a:r>
                        <a:rPr lang="en-US" sz="2400" b="1" kern="100">
                          <a:latin typeface="Times New Roman"/>
                          <a:ea typeface="標楷體"/>
                          <a:cs typeface="Times New Roman"/>
                        </a:rPr>
                        <a:t>7</a:t>
                      </a:r>
                      <a:r>
                        <a:rPr lang="zh-TW" sz="2400" b="1" kern="100">
                          <a:latin typeface="Times New Roman"/>
                          <a:ea typeface="標楷體"/>
                          <a:cs typeface="Times New Roman"/>
                        </a:rPr>
                        <a:t>～</a:t>
                      </a:r>
                      <a:r>
                        <a:rPr lang="en-US" sz="2400" b="1" kern="100">
                          <a:latin typeface="Times New Roman"/>
                          <a:ea typeface="標楷體"/>
                          <a:cs typeface="Times New Roman"/>
                        </a:rPr>
                        <a:t>10</a:t>
                      </a:r>
                      <a:endParaRPr lang="zh-TW" sz="2400" b="1" kern="10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r>
              <a:tr h="134633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2400" b="1" kern="100">
                          <a:latin typeface="Times New Roman"/>
                          <a:ea typeface="標楷體"/>
                          <a:cs typeface="Times New Roman"/>
                        </a:rPr>
                        <a:t>言談理解</a:t>
                      </a:r>
                      <a:endParaRPr lang="zh-TW" sz="2400" b="1" kern="100">
                        <a:latin typeface="Calibri"/>
                        <a:ea typeface="新細明體"/>
                        <a:cs typeface="Times New Roman"/>
                      </a:endParaRPr>
                    </a:p>
                    <a:p>
                      <a:pPr algn="ctr">
                        <a:spcAft>
                          <a:spcPts val="0"/>
                        </a:spcAft>
                      </a:pPr>
                      <a:r>
                        <a:rPr lang="zh-TW" sz="2400" b="1" kern="100">
                          <a:latin typeface="Times New Roman"/>
                          <a:ea typeface="標楷體"/>
                          <a:cs typeface="Times New Roman"/>
                        </a:rPr>
                        <a:t>（短文及對話，評量細節、推論、</a:t>
                      </a:r>
                      <a:endParaRPr lang="zh-TW" sz="2400" b="1" kern="100">
                        <a:latin typeface="Calibri"/>
                        <a:ea typeface="新細明體"/>
                        <a:cs typeface="Times New Roman"/>
                      </a:endParaRPr>
                    </a:p>
                    <a:p>
                      <a:pPr algn="ctr">
                        <a:spcAft>
                          <a:spcPts val="0"/>
                        </a:spcAft>
                      </a:pPr>
                      <a:r>
                        <a:rPr lang="zh-TW" sz="2400" b="1" kern="100">
                          <a:latin typeface="Times New Roman"/>
                          <a:ea typeface="標楷體"/>
                          <a:cs typeface="Times New Roman"/>
                        </a:rPr>
                        <a:t>猜字、主旨等）</a:t>
                      </a:r>
                      <a:endParaRPr lang="zh-TW" sz="2400" b="1" kern="10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c>
                  <a:txBody>
                    <a:bodyPr/>
                    <a:lstStyle/>
                    <a:p>
                      <a:pPr algn="ctr">
                        <a:spcAft>
                          <a:spcPts val="0"/>
                        </a:spcAft>
                      </a:pPr>
                      <a:r>
                        <a:rPr lang="en-US" sz="2400" b="1" kern="100" dirty="0">
                          <a:latin typeface="Times New Roman"/>
                          <a:ea typeface="標楷體"/>
                          <a:cs typeface="Times New Roman"/>
                        </a:rPr>
                        <a:t>10</a:t>
                      </a:r>
                      <a:r>
                        <a:rPr lang="zh-TW" sz="2400" b="1" kern="100" dirty="0">
                          <a:latin typeface="Times New Roman"/>
                          <a:ea typeface="標楷體"/>
                          <a:cs typeface="Times New Roman"/>
                        </a:rPr>
                        <a:t>～</a:t>
                      </a:r>
                      <a:r>
                        <a:rPr lang="en-US" sz="2400" b="1" kern="100" dirty="0">
                          <a:latin typeface="Times New Roman"/>
                          <a:ea typeface="標楷體"/>
                          <a:cs typeface="Times New Roman"/>
                        </a:rPr>
                        <a:t>15</a:t>
                      </a:r>
                      <a:endParaRPr lang="zh-TW" sz="2400" b="1" kern="100" dirty="0">
                        <a:latin typeface="Calibri"/>
                        <a:ea typeface="新細明體"/>
                        <a:cs typeface="Times New Roman"/>
                      </a:endParaRPr>
                    </a:p>
                  </a:txBody>
                  <a:tcPr marL="17781" marR="17781" marT="0" marB="0" anchor="ctr">
                    <a:lnL w="12700" cap="flat" cmpd="sng" algn="ctr">
                      <a:solidFill>
                        <a:srgbClr val="FF3399"/>
                      </a:solidFill>
                      <a:prstDash val="solid"/>
                      <a:round/>
                      <a:headEnd type="none" w="med" len="med"/>
                      <a:tailEnd type="none" w="med" len="med"/>
                    </a:lnL>
                    <a:lnR w="12700" cap="flat" cmpd="sng" algn="ctr">
                      <a:solidFill>
                        <a:srgbClr val="FF3399"/>
                      </a:solidFill>
                      <a:prstDash val="solid"/>
                      <a:round/>
                      <a:headEnd type="none" w="med" len="med"/>
                      <a:tailEnd type="none" w="med" len="med"/>
                    </a:ln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1340190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a:xfrm>
            <a:off x="467544" y="836712"/>
            <a:ext cx="8229600" cy="1143000"/>
          </a:xfrm>
        </p:spPr>
        <p:txBody>
          <a:bodyPr/>
          <a:lstStyle/>
          <a:p>
            <a:pPr eaLnBrk="1" hangingPunct="1"/>
            <a:r>
              <a:rPr lang="zh-TW" altLang="en-US" b="1" dirty="0" smtClean="0">
                <a:solidFill>
                  <a:srgbClr val="0000FF"/>
                </a:solidFill>
              </a:rPr>
              <a:t>數學科非選擇題</a:t>
            </a:r>
            <a:r>
              <a:rPr lang="en-US" altLang="zh-TW" b="1" dirty="0" smtClean="0">
                <a:solidFill>
                  <a:srgbClr val="0000FF"/>
                </a:solidFill>
              </a:rPr>
              <a:t/>
            </a:r>
            <a:br>
              <a:rPr lang="en-US" altLang="zh-TW" b="1" dirty="0" smtClean="0">
                <a:solidFill>
                  <a:srgbClr val="0000FF"/>
                </a:solidFill>
              </a:rPr>
            </a:br>
            <a:r>
              <a:rPr lang="zh-TW" altLang="en-US" b="1" dirty="0" smtClean="0">
                <a:solidFill>
                  <a:srgbClr val="0000FF"/>
                </a:solidFill>
              </a:rPr>
              <a:t>評分規準</a:t>
            </a:r>
          </a:p>
        </p:txBody>
      </p:sp>
      <p:graphicFrame>
        <p:nvGraphicFramePr>
          <p:cNvPr id="4" name="表格 3"/>
          <p:cNvGraphicFramePr>
            <a:graphicFrameLocks noGrp="1"/>
          </p:cNvGraphicFramePr>
          <p:nvPr>
            <p:extLst>
              <p:ext uri="{D42A27DB-BD31-4B8C-83A1-F6EECF244321}">
                <p14:modId xmlns="" xmlns:p14="http://schemas.microsoft.com/office/powerpoint/2010/main" val="3619146126"/>
              </p:ext>
            </p:extLst>
          </p:nvPr>
        </p:nvGraphicFramePr>
        <p:xfrm>
          <a:off x="323528" y="2420888"/>
          <a:ext cx="8424863" cy="3740196"/>
        </p:xfrm>
        <a:graphic>
          <a:graphicData uri="http://schemas.openxmlformats.org/drawingml/2006/table">
            <a:tbl>
              <a:tblPr/>
              <a:tblGrid>
                <a:gridCol w="927507"/>
                <a:gridCol w="7497356"/>
              </a:tblGrid>
              <a:tr h="448356">
                <a:tc>
                  <a:txBody>
                    <a:bodyPr/>
                    <a:lstStyle/>
                    <a:p>
                      <a:pPr algn="ctr">
                        <a:spcAft>
                          <a:spcPts val="0"/>
                        </a:spcAft>
                      </a:pPr>
                      <a:r>
                        <a:rPr lang="zh-TW" sz="2400" b="1" kern="100" dirty="0">
                          <a:latin typeface="Times New Roman"/>
                          <a:ea typeface="標楷體"/>
                          <a:cs typeface="Times New Roman"/>
                        </a:rPr>
                        <a:t>分數</a:t>
                      </a:r>
                      <a:endParaRPr lang="zh-TW" sz="2400" b="1" kern="100" dirty="0">
                        <a:latin typeface="Calibri"/>
                        <a:ea typeface="新細明體"/>
                        <a:cs typeface="Times New Roman"/>
                      </a:endParaRPr>
                    </a:p>
                  </a:txBody>
                  <a:tcPr marL="68579" marR="68579" marT="0" marB="0"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solidFill>
                      <a:srgbClr val="F6BAD3"/>
                    </a:solidFill>
                  </a:tcPr>
                </a:tc>
                <a:tc>
                  <a:txBody>
                    <a:bodyPr/>
                    <a:lstStyle/>
                    <a:p>
                      <a:pPr algn="ctr">
                        <a:spcAft>
                          <a:spcPts val="0"/>
                        </a:spcAft>
                      </a:pPr>
                      <a:r>
                        <a:rPr lang="zh-TW" sz="2400" b="1" kern="100" dirty="0">
                          <a:latin typeface="Times New Roman"/>
                          <a:ea typeface="標楷體"/>
                          <a:cs typeface="Times New Roman"/>
                        </a:rPr>
                        <a:t>規準</a:t>
                      </a:r>
                      <a:endParaRPr lang="zh-TW" sz="2400" b="1" kern="100" dirty="0">
                        <a:latin typeface="Calibri"/>
                        <a:ea typeface="新細明體"/>
                        <a:cs typeface="Times New Roman"/>
                      </a:endParaRPr>
                    </a:p>
                  </a:txBody>
                  <a:tcPr marL="68579" marR="68579" marT="0" marB="0"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solidFill>
                      <a:srgbClr val="F6BAD3"/>
                    </a:solidFill>
                  </a:tcPr>
                </a:tc>
              </a:tr>
              <a:tr h="447811">
                <a:tc>
                  <a:txBody>
                    <a:bodyPr/>
                    <a:lstStyle/>
                    <a:p>
                      <a:pPr algn="ctr">
                        <a:spcAft>
                          <a:spcPts val="0"/>
                        </a:spcAft>
                      </a:pPr>
                      <a:r>
                        <a:rPr lang="en-US" sz="3600" b="1" kern="100" dirty="0">
                          <a:solidFill>
                            <a:srgbClr val="FF0000"/>
                          </a:solidFill>
                          <a:latin typeface="Times New Roman"/>
                          <a:ea typeface="標楷體"/>
                          <a:cs typeface="Times New Roman"/>
                        </a:rPr>
                        <a:t>3</a:t>
                      </a:r>
                      <a:endParaRPr lang="zh-TW" sz="3600" b="1" kern="100" dirty="0">
                        <a:solidFill>
                          <a:srgbClr val="FF0000"/>
                        </a:solidFill>
                        <a:latin typeface="Calibri"/>
                        <a:ea typeface="新細明體"/>
                        <a:cs typeface="Times New Roman"/>
                      </a:endParaRPr>
                    </a:p>
                  </a:txBody>
                  <a:tcPr marL="68579" marR="68579" marT="0" marB="0"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c>
                  <a:txBody>
                    <a:bodyPr/>
                    <a:lstStyle/>
                    <a:p>
                      <a:pPr>
                        <a:spcAft>
                          <a:spcPts val="0"/>
                        </a:spcAft>
                      </a:pPr>
                      <a:r>
                        <a:rPr lang="zh-TW" sz="2400" b="1" kern="100" dirty="0">
                          <a:latin typeface="Times New Roman"/>
                          <a:ea typeface="標楷體"/>
                          <a:cs typeface="Times New Roman"/>
                        </a:rPr>
                        <a:t>策略適切，且表達合理、完整。</a:t>
                      </a:r>
                      <a:endParaRPr lang="zh-TW" sz="2400" b="1" kern="100" dirty="0">
                        <a:latin typeface="Calibri"/>
                        <a:ea typeface="新細明體"/>
                        <a:cs typeface="Times New Roman"/>
                      </a:endParaRPr>
                    </a:p>
                  </a:txBody>
                  <a:tcPr marL="68579" marR="68579" marT="0" marB="0"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r>
              <a:tr h="1097280">
                <a:tc>
                  <a:txBody>
                    <a:bodyPr/>
                    <a:lstStyle/>
                    <a:p>
                      <a:pPr algn="ctr">
                        <a:spcAft>
                          <a:spcPts val="0"/>
                        </a:spcAft>
                      </a:pPr>
                      <a:r>
                        <a:rPr lang="en-US" sz="3600" b="1" kern="100" dirty="0">
                          <a:solidFill>
                            <a:srgbClr val="FF0000"/>
                          </a:solidFill>
                          <a:latin typeface="Times New Roman"/>
                          <a:ea typeface="標楷體"/>
                          <a:cs typeface="Times New Roman"/>
                        </a:rPr>
                        <a:t>2</a:t>
                      </a:r>
                      <a:endParaRPr lang="zh-TW" sz="3600" b="1" kern="100" dirty="0">
                        <a:solidFill>
                          <a:srgbClr val="FF0000"/>
                        </a:solidFill>
                        <a:latin typeface="Calibri"/>
                        <a:ea typeface="新細明體"/>
                        <a:cs typeface="Times New Roman"/>
                      </a:endParaRPr>
                    </a:p>
                  </a:txBody>
                  <a:tcPr marL="68579" marR="68579" marT="0" marB="0"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c>
                  <a:txBody>
                    <a:bodyPr/>
                    <a:lstStyle/>
                    <a:p>
                      <a:pPr marL="342900" lvl="0" indent="-342900">
                        <a:spcAft>
                          <a:spcPts val="0"/>
                        </a:spcAft>
                        <a:buFont typeface="+mj-lt"/>
                        <a:buAutoNum type="arabicPeriod"/>
                      </a:pPr>
                      <a:r>
                        <a:rPr lang="zh-TW" sz="2400" b="1" kern="100" dirty="0">
                          <a:latin typeface="Times New Roman"/>
                          <a:ea typeface="標楷體"/>
                          <a:cs typeface="Times New Roman"/>
                        </a:rPr>
                        <a:t>策略適切，表達雖合理，大致完整，但出現計算錯誤。</a:t>
                      </a:r>
                      <a:endParaRPr lang="zh-TW" sz="2400" b="1" kern="100" dirty="0">
                        <a:latin typeface="Calibri"/>
                        <a:ea typeface="新細明體"/>
                        <a:cs typeface="Times New Roman"/>
                      </a:endParaRPr>
                    </a:p>
                    <a:p>
                      <a:pPr marL="342900" lvl="0" indent="-342900">
                        <a:spcAft>
                          <a:spcPts val="0"/>
                        </a:spcAft>
                        <a:buFont typeface="+mj-lt"/>
                        <a:buAutoNum type="arabicPeriod"/>
                      </a:pPr>
                      <a:r>
                        <a:rPr lang="zh-TW" sz="2400" b="1" kern="100" dirty="0">
                          <a:latin typeface="Times New Roman"/>
                          <a:ea typeface="標楷體"/>
                          <a:cs typeface="Times New Roman"/>
                        </a:rPr>
                        <a:t>策略適切，表達合理，大致完整，但沒有顯示部分步驟間的合理性。</a:t>
                      </a:r>
                      <a:endParaRPr lang="zh-TW" sz="2400" b="1" kern="100" dirty="0">
                        <a:latin typeface="Calibri"/>
                        <a:ea typeface="新細明體"/>
                        <a:cs typeface="Times New Roman"/>
                      </a:endParaRPr>
                    </a:p>
                  </a:txBody>
                  <a:tcPr marL="68579" marR="68579" marT="0" marB="0"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r>
              <a:tr h="1097280">
                <a:tc>
                  <a:txBody>
                    <a:bodyPr/>
                    <a:lstStyle/>
                    <a:p>
                      <a:pPr algn="ctr">
                        <a:spcAft>
                          <a:spcPts val="0"/>
                        </a:spcAft>
                      </a:pPr>
                      <a:r>
                        <a:rPr lang="en-US" sz="3600" b="1" kern="100" dirty="0">
                          <a:solidFill>
                            <a:srgbClr val="FF0000"/>
                          </a:solidFill>
                          <a:latin typeface="Times New Roman"/>
                          <a:ea typeface="標楷體"/>
                          <a:cs typeface="Times New Roman"/>
                        </a:rPr>
                        <a:t>1</a:t>
                      </a:r>
                      <a:endParaRPr lang="zh-TW" sz="3600" b="1" kern="100" dirty="0">
                        <a:solidFill>
                          <a:srgbClr val="FF0000"/>
                        </a:solidFill>
                        <a:latin typeface="Calibri"/>
                        <a:ea typeface="新細明體"/>
                        <a:cs typeface="Times New Roman"/>
                      </a:endParaRPr>
                    </a:p>
                  </a:txBody>
                  <a:tcPr marL="68579" marR="68579" marT="0" marB="0"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c>
                  <a:txBody>
                    <a:bodyPr/>
                    <a:lstStyle/>
                    <a:p>
                      <a:pPr marL="342900" lvl="0" indent="-342900">
                        <a:spcAft>
                          <a:spcPts val="0"/>
                        </a:spcAft>
                        <a:buFont typeface="+mj-lt"/>
                        <a:buAutoNum type="arabicPeriod"/>
                      </a:pPr>
                      <a:r>
                        <a:rPr lang="zh-TW" sz="2400" b="1" kern="100" dirty="0">
                          <a:latin typeface="Times New Roman"/>
                          <a:ea typeface="標楷體"/>
                          <a:cs typeface="Times New Roman"/>
                        </a:rPr>
                        <a:t>策略適切，表達大致合理，但出現錯誤的引用。</a:t>
                      </a:r>
                      <a:endParaRPr lang="zh-TW" sz="2400" b="1" kern="100" dirty="0">
                        <a:latin typeface="Calibri"/>
                        <a:ea typeface="新細明體"/>
                        <a:cs typeface="Times New Roman"/>
                      </a:endParaRPr>
                    </a:p>
                    <a:p>
                      <a:pPr marL="342900" lvl="0" indent="-342900">
                        <a:spcAft>
                          <a:spcPts val="0"/>
                        </a:spcAft>
                        <a:buFont typeface="+mj-lt"/>
                        <a:buAutoNum type="arabicPeriod"/>
                      </a:pPr>
                      <a:r>
                        <a:rPr lang="zh-TW" sz="2400" b="1" kern="100" dirty="0">
                          <a:latin typeface="Times New Roman"/>
                          <a:ea typeface="標楷體"/>
                          <a:cs typeface="Times New Roman"/>
                        </a:rPr>
                        <a:t>策略方向正確，但缺乏嚴謹性，不足以解決題目</a:t>
                      </a:r>
                      <a:r>
                        <a:rPr lang="zh-TW" sz="2400" b="1" kern="100" dirty="0" smtClean="0">
                          <a:latin typeface="Times New Roman"/>
                          <a:ea typeface="標楷體"/>
                          <a:cs typeface="Times New Roman"/>
                        </a:rPr>
                        <a:t>問題。</a:t>
                      </a:r>
                      <a:endParaRPr lang="zh-TW" sz="2400" b="1" kern="100" dirty="0">
                        <a:latin typeface="Calibri"/>
                        <a:ea typeface="新細明體"/>
                        <a:cs typeface="Times New Roman"/>
                      </a:endParaRPr>
                    </a:p>
                    <a:p>
                      <a:pPr marL="342900" lvl="0" indent="-342900">
                        <a:spcAft>
                          <a:spcPts val="0"/>
                        </a:spcAft>
                        <a:buFont typeface="+mj-lt"/>
                        <a:buAutoNum type="arabicPeriod"/>
                      </a:pPr>
                      <a:r>
                        <a:rPr lang="zh-TW" sz="2400" b="1" kern="100" dirty="0">
                          <a:latin typeface="Times New Roman"/>
                          <a:ea typeface="標楷體"/>
                          <a:cs typeface="Times New Roman"/>
                        </a:rPr>
                        <a:t>策略方向正確，但未能完全將題目轉化成數學問題。</a:t>
                      </a:r>
                      <a:endParaRPr lang="zh-TW" sz="2400" b="1" kern="100" dirty="0">
                        <a:latin typeface="Calibri"/>
                        <a:ea typeface="新細明體"/>
                        <a:cs typeface="Times New Roman"/>
                      </a:endParaRPr>
                    </a:p>
                  </a:txBody>
                  <a:tcPr marL="68579" marR="68579" marT="0" marB="0"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r>
              <a:tr h="447811">
                <a:tc>
                  <a:txBody>
                    <a:bodyPr/>
                    <a:lstStyle/>
                    <a:p>
                      <a:pPr algn="ctr">
                        <a:spcAft>
                          <a:spcPts val="0"/>
                        </a:spcAft>
                      </a:pPr>
                      <a:r>
                        <a:rPr lang="en-US" sz="3600" b="1" kern="100" dirty="0">
                          <a:solidFill>
                            <a:srgbClr val="FF0000"/>
                          </a:solidFill>
                          <a:latin typeface="Times New Roman"/>
                          <a:ea typeface="標楷體"/>
                          <a:cs typeface="Times New Roman"/>
                        </a:rPr>
                        <a:t>0</a:t>
                      </a:r>
                      <a:endParaRPr lang="zh-TW" sz="3600" b="1" kern="100" dirty="0">
                        <a:solidFill>
                          <a:srgbClr val="FF0000"/>
                        </a:solidFill>
                        <a:latin typeface="Calibri"/>
                        <a:ea typeface="新細明體"/>
                        <a:cs typeface="Times New Roman"/>
                      </a:endParaRPr>
                    </a:p>
                  </a:txBody>
                  <a:tcPr marL="68579" marR="68579" marT="0" marB="0"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c>
                  <a:txBody>
                    <a:bodyPr/>
                    <a:lstStyle/>
                    <a:p>
                      <a:pPr>
                        <a:spcAft>
                          <a:spcPts val="0"/>
                        </a:spcAft>
                      </a:pPr>
                      <a:r>
                        <a:rPr lang="zh-TW" sz="2400" b="1" kern="100" dirty="0">
                          <a:latin typeface="Times New Roman"/>
                          <a:ea typeface="標楷體"/>
                          <a:cs typeface="Times New Roman"/>
                        </a:rPr>
                        <a:t>策略模糊不清；解題過程空白或與題目無關。</a:t>
                      </a:r>
                      <a:endParaRPr lang="zh-TW" sz="2400" b="1" kern="100" dirty="0">
                        <a:latin typeface="Calibri"/>
                        <a:ea typeface="新細明體"/>
                        <a:cs typeface="Times New Roman"/>
                      </a:endParaRPr>
                    </a:p>
                  </a:txBody>
                  <a:tcPr marL="68579" marR="68579" marT="0" marB="0" anchor="ctr">
                    <a:lnL w="12700" cap="flat" cmpd="sng" algn="ctr">
                      <a:solidFill>
                        <a:srgbClr val="D3137B"/>
                      </a:solidFill>
                      <a:prstDash val="solid"/>
                      <a:round/>
                      <a:headEnd type="none" w="med" len="med"/>
                      <a:tailEnd type="none" w="med" len="med"/>
                    </a:lnL>
                    <a:lnR w="12700" cap="flat" cmpd="sng" algn="ctr">
                      <a:solidFill>
                        <a:srgbClr val="D3137B"/>
                      </a:solidFill>
                      <a:prstDash val="solid"/>
                      <a:round/>
                      <a:headEnd type="none" w="med" len="med"/>
                      <a:tailEnd type="none" w="med" len="med"/>
                    </a:lnR>
                    <a:lnT w="12700" cap="flat" cmpd="sng" algn="ctr">
                      <a:solidFill>
                        <a:srgbClr val="D3137B"/>
                      </a:solidFill>
                      <a:prstDash val="solid"/>
                      <a:round/>
                      <a:headEnd type="none" w="med" len="med"/>
                      <a:tailEnd type="none" w="med" len="med"/>
                    </a:lnT>
                    <a:lnB w="12700" cap="flat" cmpd="sng" algn="ctr">
                      <a:solidFill>
                        <a:srgbClr val="D3137B"/>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0345603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a:xfrm>
            <a:off x="456431" y="990550"/>
            <a:ext cx="8229600" cy="1143000"/>
          </a:xfrm>
        </p:spPr>
        <p:txBody>
          <a:bodyPr/>
          <a:lstStyle/>
          <a:p>
            <a:pPr eaLnBrk="1" hangingPunct="1"/>
            <a:r>
              <a:rPr lang="zh-TW" altLang="en-US" b="1" dirty="0" smtClean="0">
                <a:solidFill>
                  <a:srgbClr val="0000FF"/>
                </a:solidFill>
              </a:rPr>
              <a:t>數學科非選擇題</a:t>
            </a:r>
            <a:r>
              <a:rPr lang="en-US" altLang="zh-TW" b="1" dirty="0" smtClean="0">
                <a:solidFill>
                  <a:srgbClr val="0000FF"/>
                </a:solidFill>
              </a:rPr>
              <a:t/>
            </a:r>
            <a:br>
              <a:rPr lang="en-US" altLang="zh-TW" b="1" dirty="0" smtClean="0">
                <a:solidFill>
                  <a:srgbClr val="0000FF"/>
                </a:solidFill>
              </a:rPr>
            </a:br>
            <a:r>
              <a:rPr lang="zh-TW" altLang="en-US" b="1" dirty="0" smtClean="0">
                <a:solidFill>
                  <a:srgbClr val="0000FF"/>
                </a:solidFill>
              </a:rPr>
              <a:t>作答注意事項</a:t>
            </a:r>
          </a:p>
        </p:txBody>
      </p:sp>
      <p:sp>
        <p:nvSpPr>
          <p:cNvPr id="50179" name="內容版面配置區 2"/>
          <p:cNvSpPr>
            <a:spLocks noGrp="1"/>
          </p:cNvSpPr>
          <p:nvPr>
            <p:ph idx="1"/>
          </p:nvPr>
        </p:nvSpPr>
        <p:spPr>
          <a:xfrm>
            <a:off x="467544" y="2420888"/>
            <a:ext cx="8229600" cy="3744912"/>
          </a:xfrm>
        </p:spPr>
        <p:txBody>
          <a:bodyPr/>
          <a:lstStyle/>
          <a:p>
            <a:pPr marL="514350" indent="-514350" eaLnBrk="1" hangingPunct="1">
              <a:buFont typeface="Calibri" pitchFamily="34" charset="0"/>
              <a:buAutoNum type="arabicPeriod"/>
            </a:pPr>
            <a:r>
              <a:rPr lang="zh-TW" altLang="zh-TW" sz="2800" b="1" smtClean="0">
                <a:latin typeface="Times New Roman" pitchFamily="18" charset="0"/>
                <a:ea typeface="標楷體" pitchFamily="65" charset="-120"/>
                <a:cs typeface="Times New Roman" pitchFamily="18" charset="0"/>
              </a:rPr>
              <a:t>只寫答案而無計算過程或說明，</a:t>
            </a:r>
            <a:r>
              <a:rPr lang="zh-TW" altLang="zh-TW" sz="2800" b="1" smtClean="0">
                <a:solidFill>
                  <a:srgbClr val="FF0000"/>
                </a:solidFill>
                <a:latin typeface="Times New Roman" pitchFamily="18" charset="0"/>
                <a:ea typeface="標楷體" pitchFamily="65" charset="-120"/>
                <a:cs typeface="Times New Roman" pitchFamily="18" charset="0"/>
              </a:rPr>
              <a:t>無法判斷</a:t>
            </a:r>
            <a:r>
              <a:rPr lang="zh-TW" altLang="en-US" sz="2800" b="1" smtClean="0">
                <a:latin typeface="Times New Roman" pitchFamily="18" charset="0"/>
                <a:ea typeface="標楷體" pitchFamily="65" charset="-120"/>
                <a:cs typeface="Times New Roman" pitchFamily="18" charset="0"/>
              </a:rPr>
              <a:t>學生</a:t>
            </a:r>
            <a:r>
              <a:rPr lang="zh-TW" altLang="zh-TW" sz="2800" b="1" smtClean="0">
                <a:ea typeface="標楷體" pitchFamily="65" charset="-120"/>
                <a:cs typeface="Times New Roman" pitchFamily="18" charset="0"/>
              </a:rPr>
              <a:t>擬定策略的適切性，及過程表達的合理、完整性</a:t>
            </a:r>
            <a:r>
              <a:rPr lang="zh-TW" altLang="en-US" sz="2800" b="1" smtClean="0">
                <a:ea typeface="標楷體" pitchFamily="65" charset="-120"/>
                <a:cs typeface="Times New Roman" pitchFamily="18" charset="0"/>
              </a:rPr>
              <a:t>，</a:t>
            </a:r>
            <a:r>
              <a:rPr lang="zh-TW" altLang="en-US" sz="2800" b="1" smtClean="0">
                <a:latin typeface="Times New Roman" pitchFamily="18" charset="0"/>
                <a:ea typeface="標楷體" pitchFamily="65" charset="-120"/>
                <a:cs typeface="Times New Roman" pitchFamily="18" charset="0"/>
              </a:rPr>
              <a:t>該題</a:t>
            </a:r>
            <a:r>
              <a:rPr lang="en-US" altLang="zh-TW" sz="2800" b="1" smtClean="0">
                <a:latin typeface="Times New Roman" pitchFamily="18" charset="0"/>
                <a:ea typeface="標楷體" pitchFamily="65" charset="-120"/>
                <a:cs typeface="Times New Roman" pitchFamily="18" charset="0"/>
              </a:rPr>
              <a:t>0</a:t>
            </a:r>
            <a:r>
              <a:rPr lang="zh-TW" altLang="zh-TW" sz="2800" b="1" smtClean="0">
                <a:latin typeface="Times New Roman" pitchFamily="18" charset="0"/>
                <a:ea typeface="標楷體" pitchFamily="65" charset="-120"/>
                <a:cs typeface="Times New Roman" pitchFamily="18" charset="0"/>
              </a:rPr>
              <a:t>分</a:t>
            </a:r>
            <a:r>
              <a:rPr lang="zh-TW" altLang="en-US" sz="2800" b="1" smtClean="0">
                <a:latin typeface="Times New Roman" pitchFamily="18" charset="0"/>
                <a:ea typeface="標楷體" pitchFamily="65" charset="-120"/>
                <a:cs typeface="Times New Roman" pitchFamily="18" charset="0"/>
              </a:rPr>
              <a:t>計。</a:t>
            </a:r>
            <a:endParaRPr lang="en-US" altLang="zh-TW" sz="2800" b="1" smtClean="0">
              <a:latin typeface="Times New Roman" pitchFamily="18" charset="0"/>
              <a:ea typeface="標楷體" pitchFamily="65" charset="-120"/>
              <a:cs typeface="Times New Roman" pitchFamily="18" charset="0"/>
            </a:endParaRPr>
          </a:p>
          <a:p>
            <a:pPr marL="514350" indent="-514350" eaLnBrk="1" hangingPunct="1">
              <a:buFont typeface="Calibri" pitchFamily="34" charset="0"/>
              <a:buAutoNum type="arabicPeriod"/>
            </a:pPr>
            <a:r>
              <a:rPr lang="zh-TW" altLang="en-US" sz="2800" b="1" smtClean="0">
                <a:latin typeface="Times New Roman" pitchFamily="18" charset="0"/>
                <a:ea typeface="標楷體" pitchFamily="65" charset="-120"/>
                <a:cs typeface="Times New Roman" pitchFamily="18" charset="0"/>
              </a:rPr>
              <a:t>使用黑色墨水的筆書寫，並寫在</a:t>
            </a:r>
            <a:r>
              <a:rPr lang="zh-TW" altLang="en-US" sz="2800" b="1" smtClean="0">
                <a:solidFill>
                  <a:srgbClr val="FF0000"/>
                </a:solidFill>
                <a:latin typeface="Times New Roman" pitchFamily="18" charset="0"/>
                <a:ea typeface="標楷體" pitchFamily="65" charset="-120"/>
                <a:cs typeface="Times New Roman" pitchFamily="18" charset="0"/>
              </a:rPr>
              <a:t>相對應</a:t>
            </a:r>
            <a:r>
              <a:rPr lang="zh-TW" altLang="en-US" sz="2800" b="1" smtClean="0">
                <a:latin typeface="Times New Roman" pitchFamily="18" charset="0"/>
                <a:ea typeface="標楷體" pitchFamily="65" charset="-120"/>
                <a:cs typeface="Times New Roman" pitchFamily="18" charset="0"/>
              </a:rPr>
              <a:t>的作答區內。請充分利用作答空間。若書寫內容多，可自行將作答區畫分兩部分，延續該題未完成的作答內容（閱卷僅依作答區之內容進行評分）。</a:t>
            </a:r>
            <a:endParaRPr lang="en-US" altLang="zh-TW" sz="2800" b="1" smtClean="0">
              <a:latin typeface="Times New Roman" pitchFamily="18" charset="0"/>
              <a:ea typeface="標楷體" pitchFamily="65" charset="-120"/>
              <a:cs typeface="Times New Roman" pitchFamily="18" charset="0"/>
            </a:endParaRPr>
          </a:p>
          <a:p>
            <a:pPr marL="514350" indent="-514350" eaLnBrk="1" hangingPunct="1">
              <a:buFont typeface="Calibri" pitchFamily="34" charset="0"/>
              <a:buAutoNum type="arabicPeriod"/>
            </a:pPr>
            <a:r>
              <a:rPr lang="zh-TW" altLang="en-US" sz="2800" b="1" smtClean="0">
                <a:latin typeface="Times New Roman" pitchFamily="18" charset="0"/>
                <a:ea typeface="標楷體" pitchFamily="65" charset="-120"/>
                <a:cs typeface="Times New Roman" pitchFamily="18" charset="0"/>
              </a:rPr>
              <a:t>若於答案卷上透露私人身分、註記任何與題目無關之符號及圖形，</a:t>
            </a:r>
            <a:r>
              <a:rPr lang="zh-TW" altLang="en-US" sz="2800" b="1" smtClean="0">
                <a:solidFill>
                  <a:srgbClr val="FF0000"/>
                </a:solidFill>
                <a:latin typeface="Times New Roman" pitchFamily="18" charset="0"/>
                <a:ea typeface="標楷體" pitchFamily="65" charset="-120"/>
                <a:cs typeface="Times New Roman" pitchFamily="18" charset="0"/>
              </a:rPr>
              <a:t>該科不予計列等級</a:t>
            </a:r>
            <a:r>
              <a:rPr lang="zh-TW" altLang="en-US" sz="2800" b="1" smtClean="0">
                <a:latin typeface="Times New Roman" pitchFamily="18" charset="0"/>
                <a:ea typeface="標楷體" pitchFamily="65" charset="-120"/>
                <a:cs typeface="Times New Roman" pitchFamily="18" charset="0"/>
              </a:rPr>
              <a:t>。</a:t>
            </a:r>
            <a:endParaRPr lang="en-US" altLang="zh-TW" sz="2800" b="1" smtClean="0">
              <a:latin typeface="Times New Roman" pitchFamily="18" charset="0"/>
              <a:ea typeface="標楷體" pitchFamily="65" charset="-120"/>
              <a:cs typeface="Times New Roman" pitchFamily="18" charset="0"/>
            </a:endParaRPr>
          </a:p>
          <a:p>
            <a:pPr marL="514350" indent="-514350" eaLnBrk="1" hangingPunct="1">
              <a:buFont typeface="Calibri" pitchFamily="34" charset="0"/>
              <a:buAutoNum type="arabicPeriod"/>
            </a:pPr>
            <a:endParaRPr lang="en-US" altLang="zh-TW" sz="2800" b="1" smtClean="0">
              <a:latin typeface="Times New Roman" pitchFamily="18" charset="0"/>
              <a:ea typeface="標楷體" pitchFamily="65" charset="-120"/>
              <a:cs typeface="Times New Roman" pitchFamily="18" charset="0"/>
            </a:endParaRPr>
          </a:p>
        </p:txBody>
      </p:sp>
    </p:spTree>
    <p:extLst>
      <p:ext uri="{BB962C8B-B14F-4D97-AF65-F5344CB8AC3E}">
        <p14:creationId xmlns="" xmlns:p14="http://schemas.microsoft.com/office/powerpoint/2010/main" val="262663001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1"/>
          <p:cNvSpPr>
            <a:spLocks noGrp="1"/>
          </p:cNvSpPr>
          <p:nvPr>
            <p:ph type="title"/>
          </p:nvPr>
        </p:nvSpPr>
        <p:spPr>
          <a:xfrm>
            <a:off x="538411" y="612353"/>
            <a:ext cx="8229600" cy="1143000"/>
          </a:xfrm>
        </p:spPr>
        <p:txBody>
          <a:bodyPr/>
          <a:lstStyle/>
          <a:p>
            <a:pPr eaLnBrk="1" hangingPunct="1"/>
            <a:r>
              <a:rPr lang="zh-TW" altLang="en-US" b="1" dirty="0" smtClean="0">
                <a:solidFill>
                  <a:srgbClr val="0000FF"/>
                </a:solidFill>
              </a:rPr>
              <a:t>寫作測驗說明</a:t>
            </a:r>
          </a:p>
        </p:txBody>
      </p:sp>
      <p:sp>
        <p:nvSpPr>
          <p:cNvPr id="57347" name="內容版面配置區 2"/>
          <p:cNvSpPr>
            <a:spLocks noGrp="1"/>
          </p:cNvSpPr>
          <p:nvPr>
            <p:ph idx="1"/>
          </p:nvPr>
        </p:nvSpPr>
        <p:spPr>
          <a:xfrm>
            <a:off x="395536" y="1772816"/>
            <a:ext cx="8229600" cy="4071937"/>
          </a:xfrm>
        </p:spPr>
        <p:txBody>
          <a:bodyPr/>
          <a:lstStyle/>
          <a:p>
            <a:pPr eaLnBrk="1" hangingPunct="1">
              <a:spcAft>
                <a:spcPts val="600"/>
              </a:spcAft>
            </a:pPr>
            <a:r>
              <a:rPr lang="zh-TW" altLang="en-US" sz="2800" b="1" dirty="0" smtClean="0">
                <a:latin typeface="Times New Roman" pitchFamily="18" charset="0"/>
                <a:ea typeface="標楷體" pitchFamily="65" charset="-120"/>
              </a:rPr>
              <a:t>評量能力：</a:t>
            </a:r>
            <a:r>
              <a:rPr lang="zh-TW" altLang="en-US" sz="2800" b="1" dirty="0" smtClean="0">
                <a:ea typeface="標楷體" pitchFamily="65" charset="-120"/>
              </a:rPr>
              <a:t>檢測國中畢業生表達經驗見聞和情感思想的綜合語文能力，包含：立意取材、結構組織、遣詞造句，及錯別字、格式與標點符號。</a:t>
            </a:r>
            <a:endParaRPr lang="en-US" altLang="zh-TW" sz="2800" b="1" dirty="0" smtClean="0">
              <a:ea typeface="標楷體" pitchFamily="65" charset="-120"/>
            </a:endParaRPr>
          </a:p>
          <a:p>
            <a:pPr eaLnBrk="1" hangingPunct="1">
              <a:spcAft>
                <a:spcPts val="600"/>
              </a:spcAft>
              <a:buFont typeface="Arial" pitchFamily="34" charset="0"/>
              <a:buNone/>
            </a:pPr>
            <a:endParaRPr lang="en-US" altLang="zh-TW" sz="1800" b="1" dirty="0" smtClean="0">
              <a:ea typeface="標楷體" pitchFamily="65" charset="-120"/>
            </a:endParaRPr>
          </a:p>
          <a:p>
            <a:pPr eaLnBrk="1" hangingPunct="1">
              <a:spcAft>
                <a:spcPts val="600"/>
              </a:spcAft>
            </a:pPr>
            <a:r>
              <a:rPr lang="zh-TW" altLang="en-US" sz="2800" b="1" dirty="0" smtClean="0">
                <a:latin typeface="Times New Roman" pitchFamily="18" charset="0"/>
                <a:ea typeface="標楷體" pitchFamily="65" charset="-120"/>
              </a:rPr>
              <a:t>題型：</a:t>
            </a:r>
            <a:r>
              <a:rPr lang="zh-TW" altLang="en-US" sz="2800" b="1" dirty="0" smtClean="0">
                <a:ea typeface="標楷體" pitchFamily="65" charset="-120"/>
              </a:rPr>
              <a:t>採</a:t>
            </a:r>
            <a:r>
              <a:rPr lang="zh-TW" altLang="zh-TW" sz="2800" b="1" dirty="0" smtClean="0">
                <a:solidFill>
                  <a:srgbClr val="FF0000"/>
                </a:solidFill>
                <a:latin typeface="Times New Roman" pitchFamily="18" charset="0"/>
                <a:ea typeface="標楷體" pitchFamily="65" charset="-120"/>
              </a:rPr>
              <a:t>引導式寫作</a:t>
            </a:r>
            <a:r>
              <a:rPr lang="zh-TW" altLang="zh-TW" sz="2800" b="1" dirty="0" smtClean="0">
                <a:latin typeface="Times New Roman" pitchFamily="18" charset="0"/>
                <a:ea typeface="標楷體" pitchFamily="65" charset="-120"/>
              </a:rPr>
              <a:t>，</a:t>
            </a:r>
            <a:r>
              <a:rPr lang="zh-TW" altLang="en-US" sz="2800" b="1" dirty="0" smtClean="0">
                <a:ea typeface="標楷體" pitchFamily="65" charset="-120"/>
              </a:rPr>
              <a:t>以適當的訊息呈現題意，引導學生進行寫作。示例之試題係由「一道題目」及「題目的說明」構成，「說明」可更清楚地解釋題意、幫助受試者引發聯想、避免誤解，並能更明確鎖定內容，幫助受試者在立意取材時能更切合題意、避免天馬行空式的論述。</a:t>
            </a:r>
            <a:endParaRPr lang="en-US" altLang="zh-TW" sz="2800" b="1" dirty="0" smtClean="0">
              <a:ea typeface="標楷體" pitchFamily="65" charset="-120"/>
            </a:endParaRPr>
          </a:p>
        </p:txBody>
      </p:sp>
    </p:spTree>
    <p:extLst>
      <p:ext uri="{BB962C8B-B14F-4D97-AF65-F5344CB8AC3E}">
        <p14:creationId xmlns="" xmlns:p14="http://schemas.microsoft.com/office/powerpoint/2010/main" val="12104869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a:xfrm>
            <a:off x="467544" y="620688"/>
            <a:ext cx="8229600" cy="1143000"/>
          </a:xfrm>
        </p:spPr>
        <p:txBody>
          <a:bodyPr/>
          <a:lstStyle/>
          <a:p>
            <a:pPr eaLnBrk="1" hangingPunct="1"/>
            <a:r>
              <a:rPr lang="zh-TW" altLang="en-US" b="1" dirty="0" smtClean="0">
                <a:solidFill>
                  <a:srgbClr val="0000FF"/>
                </a:solidFill>
              </a:rPr>
              <a:t>寫作測驗作答注意事項</a:t>
            </a:r>
          </a:p>
        </p:txBody>
      </p:sp>
      <p:sp>
        <p:nvSpPr>
          <p:cNvPr id="59395" name="內容版面配置區 2"/>
          <p:cNvSpPr>
            <a:spLocks noGrp="1"/>
          </p:cNvSpPr>
          <p:nvPr>
            <p:ph idx="1"/>
          </p:nvPr>
        </p:nvSpPr>
        <p:spPr>
          <a:xfrm>
            <a:off x="467544" y="1924026"/>
            <a:ext cx="8229600" cy="4592637"/>
          </a:xfrm>
        </p:spPr>
        <p:txBody>
          <a:bodyPr/>
          <a:lstStyle/>
          <a:p>
            <a:pPr marL="866775" lvl="1" indent="-565150" defTabSz="1511300" eaLnBrk="1" hangingPunct="1">
              <a:lnSpc>
                <a:spcPct val="95000"/>
              </a:lnSpc>
              <a:buFont typeface="Arial" pitchFamily="34" charset="0"/>
              <a:buChar char="•"/>
            </a:pPr>
            <a:r>
              <a:rPr lang="zh-TW" altLang="zh-TW" b="1" dirty="0" smtClean="0">
                <a:latin typeface="標楷體" pitchFamily="65" charset="-120"/>
                <a:ea typeface="標楷體" pitchFamily="65" charset="-120"/>
              </a:rPr>
              <a:t>作答方式：</a:t>
            </a:r>
            <a:r>
              <a:rPr lang="zh-TW" altLang="en-US" b="1" dirty="0" smtClean="0">
                <a:latin typeface="標楷體" pitchFamily="65" charset="-120"/>
                <a:ea typeface="標楷體" pitchFamily="65" charset="-120"/>
              </a:rPr>
              <a:t>必須仔細閱讀完整試題後，撰寫一篇文章。 </a:t>
            </a:r>
            <a:endParaRPr lang="en-US" altLang="zh-TW" b="1" dirty="0" smtClean="0">
              <a:latin typeface="標楷體" pitchFamily="65" charset="-120"/>
              <a:ea typeface="標楷體" pitchFamily="65" charset="-120"/>
            </a:endParaRPr>
          </a:p>
          <a:p>
            <a:pPr marL="866775" lvl="1" indent="-565150" defTabSz="1511300" eaLnBrk="1" hangingPunct="1">
              <a:lnSpc>
                <a:spcPct val="95000"/>
              </a:lnSpc>
              <a:buFont typeface="Arial" pitchFamily="34" charset="0"/>
              <a:buChar char="•"/>
            </a:pPr>
            <a:r>
              <a:rPr lang="zh-TW" altLang="en-US" b="1" dirty="0" smtClean="0">
                <a:latin typeface="標楷體" pitchFamily="65" charset="-120"/>
                <a:ea typeface="標楷體" pitchFamily="65" charset="-120"/>
              </a:rPr>
              <a:t>從第一頁右邊第一行開始作答，並不得要求增加答案卷作答。</a:t>
            </a:r>
            <a:endParaRPr lang="en-US" altLang="zh-TW" b="1" dirty="0" smtClean="0">
              <a:latin typeface="標楷體" pitchFamily="65" charset="-120"/>
              <a:ea typeface="標楷體" pitchFamily="65" charset="-120"/>
            </a:endParaRPr>
          </a:p>
          <a:p>
            <a:pPr marL="866775" lvl="1" indent="-565150" defTabSz="1511300" eaLnBrk="1" hangingPunct="1">
              <a:lnSpc>
                <a:spcPct val="95000"/>
              </a:lnSpc>
              <a:buFont typeface="Arial" pitchFamily="34" charset="0"/>
              <a:buChar char="•"/>
            </a:pPr>
            <a:r>
              <a:rPr lang="zh-TW" altLang="en-US" b="1" dirty="0" smtClean="0">
                <a:latin typeface="標楷體" pitchFamily="65" charset="-120"/>
                <a:ea typeface="標楷體" pitchFamily="65" charset="-120"/>
              </a:rPr>
              <a:t>用本國文字書寫（</a:t>
            </a:r>
            <a:r>
              <a:rPr lang="zh-TW" altLang="en-US" b="1" dirty="0" smtClean="0">
                <a:solidFill>
                  <a:srgbClr val="FF0000"/>
                </a:solidFill>
                <a:latin typeface="標楷體" pitchFamily="65" charset="-120"/>
                <a:ea typeface="標楷體" pitchFamily="65" charset="-120"/>
              </a:rPr>
              <a:t>正體字</a:t>
            </a:r>
            <a:r>
              <a:rPr lang="zh-TW" altLang="en-US" b="1" dirty="0" smtClean="0">
                <a:latin typeface="標楷體" pitchFamily="65" charset="-120"/>
                <a:ea typeface="標楷體" pitchFamily="65" charset="-120"/>
              </a:rPr>
              <a:t>）、用</a:t>
            </a:r>
            <a:r>
              <a:rPr lang="zh-TW" altLang="en-US" b="1" dirty="0" smtClean="0">
                <a:solidFill>
                  <a:srgbClr val="FF0000"/>
                </a:solidFill>
                <a:latin typeface="標楷體" pitchFamily="65" charset="-120"/>
                <a:ea typeface="標楷體" pitchFamily="65" charset="-120"/>
              </a:rPr>
              <a:t>黑色墨水</a:t>
            </a:r>
            <a:r>
              <a:rPr lang="zh-TW" altLang="en-US" b="1" dirty="0" smtClean="0">
                <a:latin typeface="標楷體" pitchFamily="65" charset="-120"/>
                <a:ea typeface="標楷體" pitchFamily="65" charset="-120"/>
              </a:rPr>
              <a:t>的筆書寫（</a:t>
            </a:r>
            <a:r>
              <a:rPr lang="zh-TW" altLang="en-US" b="1" dirty="0" smtClean="0">
                <a:solidFill>
                  <a:srgbClr val="FF0000"/>
                </a:solidFill>
                <a:latin typeface="標楷體" pitchFamily="65" charset="-120"/>
                <a:ea typeface="標楷體" pitchFamily="65" charset="-120"/>
              </a:rPr>
              <a:t>不得使用鉛筆</a:t>
            </a:r>
            <a:r>
              <a:rPr lang="zh-TW" altLang="en-US" b="1" dirty="0" smtClean="0">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不得使用詩歌體</a:t>
            </a:r>
            <a:r>
              <a:rPr lang="zh-TW" altLang="en-US" b="1" dirty="0" smtClean="0">
                <a:latin typeface="標楷體" pitchFamily="65" charset="-120"/>
                <a:ea typeface="標楷體" pitchFamily="65" charset="-120"/>
              </a:rPr>
              <a:t>。若以詩歌體作答，該科不予計分。</a:t>
            </a:r>
            <a:endParaRPr lang="en-US" altLang="zh-TW" b="1" dirty="0" smtClean="0">
              <a:latin typeface="標楷體" pitchFamily="65" charset="-120"/>
              <a:ea typeface="標楷體" pitchFamily="65" charset="-120"/>
            </a:endParaRPr>
          </a:p>
          <a:p>
            <a:pPr marL="866775" lvl="1" indent="-565150" defTabSz="1511300" eaLnBrk="1" hangingPunct="1">
              <a:lnSpc>
                <a:spcPct val="95000"/>
              </a:lnSpc>
              <a:buFont typeface="Arial" pitchFamily="34" charset="0"/>
              <a:buChar char="•"/>
            </a:pPr>
            <a:r>
              <a:rPr lang="zh-TW" altLang="en-US" b="1" dirty="0" smtClean="0">
                <a:solidFill>
                  <a:srgbClr val="FF0000"/>
                </a:solidFill>
                <a:latin typeface="標楷體" pitchFamily="65" charset="-120"/>
                <a:ea typeface="標楷體" pitchFamily="65" charset="-120"/>
              </a:rPr>
              <a:t>不得於答案紙上透露私人身分或註記任何符號及圖形</a:t>
            </a:r>
            <a:r>
              <a:rPr lang="zh-TW" altLang="en-US" b="1" dirty="0" smtClean="0">
                <a:latin typeface="標楷體" pitchFamily="65" charset="-120"/>
                <a:ea typeface="標楷體" pitchFamily="65" charset="-120"/>
              </a:rPr>
              <a:t>。若違反規定，該科不予計分。</a:t>
            </a:r>
            <a:endParaRPr lang="en-US" altLang="zh-TW" b="1" dirty="0" smtClean="0">
              <a:latin typeface="標楷體" pitchFamily="65" charset="-120"/>
              <a:ea typeface="標楷體" pitchFamily="65" charset="-120"/>
            </a:endParaRPr>
          </a:p>
          <a:p>
            <a:pPr defTabSz="1511300" eaLnBrk="1" hangingPunct="1"/>
            <a:endParaRPr lang="zh-TW" altLang="en-US" sz="2800" b="1" dirty="0" smtClean="0">
              <a:latin typeface="標楷體" pitchFamily="65" charset="-120"/>
              <a:ea typeface="標楷體" pitchFamily="65" charset="-120"/>
            </a:endParaRPr>
          </a:p>
          <a:p>
            <a:pPr defTabSz="1511300" eaLnBrk="1" hangingPunct="1"/>
            <a:endParaRPr lang="en-US" altLang="zh-TW" sz="2800" b="1" dirty="0" smtClean="0">
              <a:latin typeface="標楷體" pitchFamily="65" charset="-120"/>
              <a:ea typeface="標楷體" pitchFamily="65" charset="-120"/>
            </a:endParaRPr>
          </a:p>
        </p:txBody>
      </p:sp>
    </p:spTree>
    <p:extLst>
      <p:ext uri="{BB962C8B-B14F-4D97-AF65-F5344CB8AC3E}">
        <p14:creationId xmlns="" xmlns:p14="http://schemas.microsoft.com/office/powerpoint/2010/main" val="9752825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32656"/>
            <a:ext cx="8784976" cy="192606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algn="ctr" eaLnBrk="1" hangingPunct="1">
              <a:spcBef>
                <a:spcPct val="20000"/>
              </a:spcBef>
              <a:defRPr/>
            </a:pPr>
            <a:r>
              <a:rPr kumimoji="0" lang="zh-TW" altLang="en-US" sz="4800" b="1" u="sng"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a:t>
            </a:r>
            <a:r>
              <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、變更就學區</a:t>
            </a:r>
            <a:r>
              <a:rPr kumimoji="0" lang="zh-TW" altLang="en-US" sz="4800" b="1" u="sng"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申請</a:t>
            </a:r>
            <a:endPar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7"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52" y="2132856"/>
            <a:ext cx="9141748" cy="47124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05808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標題 1"/>
          <p:cNvSpPr>
            <a:spLocks noGrp="1"/>
          </p:cNvSpPr>
          <p:nvPr>
            <p:ph type="title"/>
          </p:nvPr>
        </p:nvSpPr>
        <p:spPr>
          <a:xfrm>
            <a:off x="467544" y="692696"/>
            <a:ext cx="8229600" cy="850900"/>
          </a:xfrm>
        </p:spPr>
        <p:txBody>
          <a:bodyPr/>
          <a:lstStyle/>
          <a:p>
            <a:r>
              <a:rPr lang="zh-TW" altLang="en-US" b="1" dirty="0" smtClean="0">
                <a:solidFill>
                  <a:srgbClr val="0000FF"/>
                </a:solidFill>
              </a:rPr>
              <a:t>特殊情形變更學區申請</a:t>
            </a:r>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3512134349"/>
              </p:ext>
            </p:extLst>
          </p:nvPr>
        </p:nvGraphicFramePr>
        <p:xfrm>
          <a:off x="971600" y="1759496"/>
          <a:ext cx="7355160" cy="478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7043" name="投影片編號版面配置區 3"/>
          <p:cNvSpPr>
            <a:spLocks noGrp="1"/>
          </p:cNvSpPr>
          <p:nvPr>
            <p:ph type="sldNum" sz="quarter" idx="12"/>
          </p:nvPr>
        </p:nvSpPr>
        <p:spPr bwMode="auto">
          <a:xfrm>
            <a:off x="6563544" y="6774408"/>
            <a:ext cx="2133600" cy="365125"/>
          </a:xfrm>
          <a:noFill/>
          <a:ln>
            <a:miter lim="800000"/>
            <a:headEnd/>
            <a:tailEnd/>
          </a:ln>
        </p:spPr>
        <p:txBody>
          <a:bodyPr/>
          <a:lstStyle/>
          <a:p>
            <a:fld id="{7021F833-D52D-43DB-96D4-9D3DE191D105}" type="slidenum">
              <a:rPr lang="zh-TW" altLang="en-US" smtClean="0">
                <a:ea typeface="新細明體" charset="-120"/>
              </a:rPr>
              <a:pPr/>
              <a:t>28</a:t>
            </a:fld>
            <a:endParaRPr lang="en-US" altLang="zh-TW" smtClean="0">
              <a:ea typeface="新細明體" charset="-120"/>
            </a:endParaRPr>
          </a:p>
        </p:txBody>
      </p:sp>
    </p:spTree>
    <p:extLst>
      <p:ext uri="{BB962C8B-B14F-4D97-AF65-F5344CB8AC3E}">
        <p14:creationId xmlns="" xmlns:p14="http://schemas.microsoft.com/office/powerpoint/2010/main" val="1390689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標題 1"/>
          <p:cNvSpPr>
            <a:spLocks noGrp="1"/>
          </p:cNvSpPr>
          <p:nvPr>
            <p:ph type="title"/>
          </p:nvPr>
        </p:nvSpPr>
        <p:spPr/>
        <p:txBody>
          <a:bodyPr/>
          <a:lstStyle/>
          <a:p>
            <a:r>
              <a:rPr lang="zh-TW" altLang="en-US" b="1" dirty="0" smtClean="0">
                <a:solidFill>
                  <a:srgbClr val="0000FF"/>
                </a:solidFill>
              </a:rPr>
              <a:t>變更學區申請程序</a:t>
            </a:r>
          </a:p>
        </p:txBody>
      </p:sp>
      <p:sp>
        <p:nvSpPr>
          <p:cNvPr id="88066" name="投影片編號版面配置區 3"/>
          <p:cNvSpPr>
            <a:spLocks noGrp="1"/>
          </p:cNvSpPr>
          <p:nvPr>
            <p:ph type="sldNum" sz="quarter" idx="12"/>
          </p:nvPr>
        </p:nvSpPr>
        <p:spPr bwMode="auto">
          <a:noFill/>
          <a:ln>
            <a:miter lim="800000"/>
            <a:headEnd/>
            <a:tailEnd/>
          </a:ln>
        </p:spPr>
        <p:txBody>
          <a:bodyPr/>
          <a:lstStyle/>
          <a:p>
            <a:fld id="{7925C688-0D26-45BC-AA47-85D16379554E}" type="slidenum">
              <a:rPr lang="zh-TW" altLang="en-US" smtClean="0">
                <a:ea typeface="新細明體" charset="-120"/>
              </a:rPr>
              <a:pPr/>
              <a:t>29</a:t>
            </a:fld>
            <a:endParaRPr lang="en-US" altLang="zh-TW" smtClean="0">
              <a:ea typeface="新細明體" charset="-120"/>
            </a:endParaRPr>
          </a:p>
        </p:txBody>
      </p:sp>
      <p:graphicFrame>
        <p:nvGraphicFramePr>
          <p:cNvPr id="5" name="資料庫圖表 4"/>
          <p:cNvGraphicFramePr/>
          <p:nvPr/>
        </p:nvGraphicFramePr>
        <p:xfrm>
          <a:off x="251520" y="1196752"/>
          <a:ext cx="424847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nvGraphicFramePr>
        <p:xfrm>
          <a:off x="4644008" y="1196752"/>
          <a:ext cx="4248472" cy="540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4012819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32656"/>
            <a:ext cx="8784976" cy="192606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algn="ctr" eaLnBrk="1" hangingPunct="1">
              <a:spcBef>
                <a:spcPct val="20000"/>
              </a:spcBef>
              <a:defRPr/>
            </a:pPr>
            <a:r>
              <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一、十二年國民</a:t>
            </a:r>
            <a:r>
              <a:rPr kumimoji="0" lang="zh-TW" altLang="en-US" sz="4800" b="1" u="sng"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基本教育概述</a:t>
            </a:r>
            <a:endParaRPr kumimoji="0" lang="zh-TW" altLang="en-US" sz="44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7"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52" y="2132856"/>
            <a:ext cx="9141748" cy="47124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68543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32656"/>
            <a:ext cx="8784976" cy="192606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algn="ctr" eaLnBrk="1" hangingPunct="1">
              <a:spcBef>
                <a:spcPct val="20000"/>
              </a:spcBef>
              <a:defRPr/>
            </a:pPr>
            <a:r>
              <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六、花蓮區免試入學主要</a:t>
            </a:r>
            <a:r>
              <a:rPr kumimoji="0" lang="zh-TW" altLang="en-US" sz="4800" b="1" u="sng"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管道</a:t>
            </a:r>
            <a:endParaRPr kumimoji="0" lang="en-US" altLang="zh-TW" sz="4800" b="1" u="sng"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eaLnBrk="1" hangingPunct="1">
              <a:spcBef>
                <a:spcPct val="20000"/>
              </a:spcBef>
              <a:defRPr/>
            </a:pPr>
            <a:r>
              <a:rPr kumimoji="0" lang="en-US" altLang="zh-TW" sz="3200" b="1" u="sng" dirty="0" smtClean="0">
                <a:solidFill>
                  <a:srgbClr val="00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3200" b="1" u="sng" dirty="0">
                <a:solidFill>
                  <a:srgbClr val="00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含</a:t>
            </a:r>
            <a:r>
              <a:rPr kumimoji="0" lang="zh-TW" altLang="en-US" sz="3200" b="1" u="sng" dirty="0" smtClean="0">
                <a:solidFill>
                  <a:srgbClr val="00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部分五專</a:t>
            </a:r>
            <a:r>
              <a:rPr kumimoji="0" lang="zh-TW" altLang="en-US" sz="3200" b="1" u="sng" dirty="0">
                <a:solidFill>
                  <a:srgbClr val="00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名額</a:t>
            </a:r>
            <a:r>
              <a:rPr kumimoji="0" lang="en-US" altLang="zh-TW" sz="3200" b="1" u="sng" dirty="0" smtClean="0">
                <a:solidFill>
                  <a:srgbClr val="00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0" lang="en-US" altLang="zh-TW" sz="3200" b="1" u="sng" dirty="0">
              <a:solidFill>
                <a:srgbClr val="00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7"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52" y="2132856"/>
            <a:ext cx="9141748" cy="47124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35315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63105" cy="66976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標題 1"/>
          <p:cNvSpPr>
            <a:spLocks noGrp="1"/>
          </p:cNvSpPr>
          <p:nvPr>
            <p:ph type="title"/>
          </p:nvPr>
        </p:nvSpPr>
        <p:spPr>
          <a:xfrm>
            <a:off x="323528" y="692696"/>
            <a:ext cx="8642350" cy="792163"/>
          </a:xfrm>
        </p:spPr>
        <p:txBody>
          <a:bodyPr/>
          <a:lstStyle/>
          <a:p>
            <a:r>
              <a:rPr lang="en-US" altLang="zh-TW" b="1" dirty="0" smtClean="0">
                <a:solidFill>
                  <a:srgbClr val="0000FF"/>
                </a:solidFill>
                <a:latin typeface="Times New Roman" pitchFamily="18" charset="0"/>
                <a:cs typeface="Times New Roman" pitchFamily="18" charset="0"/>
              </a:rPr>
              <a:t>106</a:t>
            </a:r>
            <a:r>
              <a:rPr lang="zh-TW" altLang="en-US" b="1" dirty="0" smtClean="0">
                <a:solidFill>
                  <a:srgbClr val="0000FF"/>
                </a:solidFill>
                <a:latin typeface="Times New Roman" pitchFamily="18" charset="0"/>
                <a:cs typeface="Times New Roman" pitchFamily="18" charset="0"/>
              </a:rPr>
              <a:t>年花蓮區高中職免試入學管道</a:t>
            </a:r>
          </a:p>
        </p:txBody>
      </p:sp>
      <p:sp>
        <p:nvSpPr>
          <p:cNvPr id="6" name="圓角矩形 5"/>
          <p:cNvSpPr/>
          <p:nvPr/>
        </p:nvSpPr>
        <p:spPr bwMode="auto">
          <a:xfrm>
            <a:off x="754704" y="1681154"/>
            <a:ext cx="3540754" cy="713386"/>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algn="ctr">
              <a:defRPr/>
            </a:pPr>
            <a:r>
              <a:rPr kumimoji="0" lang="zh-TW" altLang="en-US" sz="2800" b="1" dirty="0">
                <a:solidFill>
                  <a:schemeClr val="tx1"/>
                </a:solidFill>
                <a:latin typeface="標楷體" pitchFamily="65" charset="-120"/>
                <a:ea typeface="標楷體" pitchFamily="65" charset="-120"/>
              </a:rPr>
              <a:t>國中教育會考</a:t>
            </a:r>
          </a:p>
        </p:txBody>
      </p:sp>
      <p:sp>
        <p:nvSpPr>
          <p:cNvPr id="7" name="圓角矩形 6"/>
          <p:cNvSpPr/>
          <p:nvPr/>
        </p:nvSpPr>
        <p:spPr bwMode="auto">
          <a:xfrm>
            <a:off x="745982" y="3274736"/>
            <a:ext cx="3540754" cy="1096963"/>
          </a:xfrm>
          <a:prstGeom prst="round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a:lstStyle/>
          <a:p>
            <a:pPr algn="ctr">
              <a:defRPr/>
            </a:pPr>
            <a:r>
              <a:rPr kumimoji="0" lang="zh-TW" altLang="en-US" sz="2800" b="1" dirty="0">
                <a:solidFill>
                  <a:schemeClr val="tx1"/>
                </a:solidFill>
                <a:latin typeface="標楷體" pitchFamily="65" charset="-120"/>
                <a:ea typeface="標楷體" pitchFamily="65" charset="-120"/>
              </a:rPr>
              <a:t>免試入學</a:t>
            </a:r>
            <a:endParaRPr kumimoji="0" lang="en-US" altLang="zh-TW" sz="2800" b="1" dirty="0">
              <a:solidFill>
                <a:schemeClr val="tx1"/>
              </a:solidFill>
              <a:latin typeface="標楷體" pitchFamily="65" charset="-120"/>
              <a:ea typeface="標楷體" pitchFamily="65" charset="-120"/>
            </a:endParaRPr>
          </a:p>
          <a:p>
            <a:pPr algn="ctr">
              <a:defRPr/>
            </a:pPr>
            <a:r>
              <a:rPr kumimoji="0" lang="zh-TW" altLang="en-US" sz="2800" b="1" dirty="0">
                <a:solidFill>
                  <a:schemeClr val="tx1"/>
                </a:solidFill>
                <a:latin typeface="標楷體" pitchFamily="65" charset="-120"/>
                <a:ea typeface="標楷體" pitchFamily="65" charset="-120"/>
              </a:rPr>
              <a:t>含部分五專名額</a:t>
            </a:r>
          </a:p>
        </p:txBody>
      </p:sp>
      <p:cxnSp>
        <p:nvCxnSpPr>
          <p:cNvPr id="11" name="直線單箭頭接點 10"/>
          <p:cNvCxnSpPr>
            <a:stCxn id="6" idx="2"/>
            <a:endCxn id="7" idx="0"/>
          </p:cNvCxnSpPr>
          <p:nvPr/>
        </p:nvCxnSpPr>
        <p:spPr bwMode="auto">
          <a:xfrm flipH="1">
            <a:off x="2516359" y="2394540"/>
            <a:ext cx="8722" cy="880196"/>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arrow"/>
          </a:ln>
          <a:effectLst/>
          <a:extLst/>
        </p:spPr>
      </p:cxnSp>
      <p:cxnSp>
        <p:nvCxnSpPr>
          <p:cNvPr id="12" name="直線單箭頭接點 11"/>
          <p:cNvCxnSpPr/>
          <p:nvPr/>
        </p:nvCxnSpPr>
        <p:spPr bwMode="auto">
          <a:xfrm>
            <a:off x="2508422" y="4371698"/>
            <a:ext cx="7937" cy="1015663"/>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arrow"/>
          </a:ln>
          <a:effectLst/>
          <a:extLst/>
        </p:spPr>
      </p:cxnSp>
      <p:sp>
        <p:nvSpPr>
          <p:cNvPr id="62470" name="文字方塊 15"/>
          <p:cNvSpPr txBox="1">
            <a:spLocks noChangeArrowheads="1"/>
          </p:cNvSpPr>
          <p:nvPr/>
        </p:nvSpPr>
        <p:spPr bwMode="auto">
          <a:xfrm>
            <a:off x="170790" y="4464031"/>
            <a:ext cx="3490912" cy="923330"/>
          </a:xfrm>
          <a:prstGeom prst="rect">
            <a:avLst/>
          </a:prstGeom>
          <a:noFill/>
          <a:ln w="9525">
            <a:noFill/>
            <a:miter lim="800000"/>
            <a:headEnd/>
            <a:tailEnd/>
          </a:ln>
        </p:spPr>
        <p:txBody>
          <a:bodyPr>
            <a:spAutoFit/>
          </a:bodyPr>
          <a:lstStyle/>
          <a:p>
            <a:r>
              <a:rPr lang="zh-TW" altLang="en-US" b="1" dirty="0">
                <a:solidFill>
                  <a:srgbClr val="006600"/>
                </a:solidFill>
                <a:latin typeface="Times New Roman" pitchFamily="18" charset="0"/>
                <a:ea typeface="標楷體" pitchFamily="65" charset="-120"/>
                <a:cs typeface="Times New Roman" pitchFamily="18" charset="0"/>
              </a:rPr>
              <a:t>報名：</a:t>
            </a:r>
            <a:r>
              <a:rPr lang="en-US" altLang="zh-TW" b="1" dirty="0" smtClean="0">
                <a:solidFill>
                  <a:srgbClr val="006600"/>
                </a:solidFill>
                <a:latin typeface="Times New Roman" pitchFamily="18" charset="0"/>
                <a:ea typeface="標楷體" pitchFamily="65" charset="-120"/>
                <a:cs typeface="Times New Roman" pitchFamily="18" charset="0"/>
              </a:rPr>
              <a:t>106.06.28~29</a:t>
            </a:r>
          </a:p>
          <a:p>
            <a:r>
              <a:rPr lang="zh-TW" altLang="en-US" b="1" dirty="0" smtClean="0">
                <a:solidFill>
                  <a:srgbClr val="006600"/>
                </a:solidFill>
                <a:latin typeface="Times New Roman" pitchFamily="18" charset="0"/>
                <a:ea typeface="標楷體" pitchFamily="65" charset="-120"/>
                <a:cs typeface="Times New Roman" pitchFamily="18" charset="0"/>
              </a:rPr>
              <a:t>放榜：</a:t>
            </a:r>
            <a:r>
              <a:rPr lang="en-US" altLang="zh-TW" b="1" dirty="0" smtClean="0">
                <a:solidFill>
                  <a:srgbClr val="006600"/>
                </a:solidFill>
                <a:latin typeface="Times New Roman" pitchFamily="18" charset="0"/>
                <a:ea typeface="標楷體" pitchFamily="65" charset="-120"/>
                <a:cs typeface="Times New Roman" pitchFamily="18" charset="0"/>
              </a:rPr>
              <a:t>106.07.11</a:t>
            </a:r>
          </a:p>
          <a:p>
            <a:r>
              <a:rPr lang="zh-TW" altLang="en-US" b="1" dirty="0" smtClean="0">
                <a:solidFill>
                  <a:srgbClr val="006600"/>
                </a:solidFill>
                <a:latin typeface="Times New Roman" pitchFamily="18" charset="0"/>
                <a:ea typeface="標楷體" pitchFamily="65" charset="-120"/>
                <a:cs typeface="Times New Roman" pitchFamily="18" charset="0"/>
              </a:rPr>
              <a:t>報到</a:t>
            </a:r>
            <a:r>
              <a:rPr lang="zh-TW" altLang="en-US" b="1" dirty="0">
                <a:solidFill>
                  <a:srgbClr val="006600"/>
                </a:solidFill>
                <a:latin typeface="Times New Roman" pitchFamily="18" charset="0"/>
                <a:ea typeface="標楷體" pitchFamily="65" charset="-120"/>
                <a:cs typeface="Times New Roman" pitchFamily="18" charset="0"/>
              </a:rPr>
              <a:t>：</a:t>
            </a:r>
            <a:r>
              <a:rPr lang="en-US" altLang="zh-TW" b="1" dirty="0" smtClean="0">
                <a:solidFill>
                  <a:srgbClr val="006600"/>
                </a:solidFill>
                <a:latin typeface="Times New Roman" pitchFamily="18" charset="0"/>
                <a:ea typeface="標楷體" pitchFamily="65" charset="-120"/>
                <a:cs typeface="Times New Roman" pitchFamily="18" charset="0"/>
              </a:rPr>
              <a:t>106.07.13</a:t>
            </a:r>
            <a:endParaRPr lang="en-US" altLang="zh-TW" b="1" dirty="0">
              <a:solidFill>
                <a:srgbClr val="006600"/>
              </a:solidFill>
              <a:latin typeface="Times New Roman" pitchFamily="18" charset="0"/>
              <a:ea typeface="標楷體" pitchFamily="65" charset="-120"/>
              <a:cs typeface="Times New Roman" pitchFamily="18" charset="0"/>
            </a:endParaRPr>
          </a:p>
        </p:txBody>
      </p:sp>
      <p:sp>
        <p:nvSpPr>
          <p:cNvPr id="4" name="圓角矩形 3"/>
          <p:cNvSpPr/>
          <p:nvPr/>
        </p:nvSpPr>
        <p:spPr bwMode="auto">
          <a:xfrm>
            <a:off x="5580112" y="2037847"/>
            <a:ext cx="2996042" cy="1297568"/>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lIns="0" tIns="0" rIns="0" bIns="0" anchor="ctr"/>
          <a:lstStyle/>
          <a:p>
            <a:pPr algn="ctr">
              <a:defRPr/>
            </a:pPr>
            <a:r>
              <a:rPr kumimoji="0" lang="zh-TW" altLang="en-US" sz="3200" b="1" dirty="0" smtClean="0">
                <a:solidFill>
                  <a:srgbClr val="FF0000"/>
                </a:solidFill>
                <a:latin typeface="標楷體" panose="03000509000000000000" pitchFamily="65" charset="-120"/>
                <a:ea typeface="標楷體" panose="03000509000000000000" pitchFamily="65" charset="-120"/>
              </a:rPr>
              <a:t>學習區</a:t>
            </a:r>
            <a:endParaRPr kumimoji="0" lang="en-US" altLang="zh-TW" sz="3200" b="1" dirty="0" smtClean="0">
              <a:solidFill>
                <a:srgbClr val="FF0000"/>
              </a:solidFill>
              <a:latin typeface="標楷體" panose="03000509000000000000" pitchFamily="65" charset="-120"/>
              <a:ea typeface="標楷體" panose="03000509000000000000" pitchFamily="65" charset="-120"/>
            </a:endParaRPr>
          </a:p>
          <a:p>
            <a:pPr algn="ctr">
              <a:defRPr/>
            </a:pPr>
            <a:r>
              <a:rPr kumimoji="0" lang="zh-TW" altLang="en-US" sz="3200" b="1" dirty="0" smtClean="0">
                <a:solidFill>
                  <a:srgbClr val="FF0000"/>
                </a:solidFill>
                <a:latin typeface="標楷體" panose="03000509000000000000" pitchFamily="65" charset="-120"/>
                <a:ea typeface="標楷體" panose="03000509000000000000" pitchFamily="65" charset="-120"/>
              </a:rPr>
              <a:t>完全免試</a:t>
            </a:r>
            <a:endParaRPr kumimoji="0" lang="zh-TW" altLang="en-US" sz="3200" b="1" dirty="0">
              <a:solidFill>
                <a:srgbClr val="FF0000"/>
              </a:solidFill>
              <a:latin typeface="標楷體" panose="03000509000000000000" pitchFamily="65" charset="-120"/>
              <a:ea typeface="標楷體" panose="03000509000000000000" pitchFamily="65" charset="-120"/>
            </a:endParaRPr>
          </a:p>
        </p:txBody>
      </p:sp>
      <p:sp>
        <p:nvSpPr>
          <p:cNvPr id="18" name="圓角矩形 17"/>
          <p:cNvSpPr/>
          <p:nvPr/>
        </p:nvSpPr>
        <p:spPr bwMode="auto">
          <a:xfrm>
            <a:off x="812371" y="5417188"/>
            <a:ext cx="3541192" cy="1312820"/>
          </a:xfrm>
          <a:prstGeom prst="roundRect">
            <a:avLst/>
          </a:prstGeom>
          <a:solidFill>
            <a:schemeClr val="accent6">
              <a:lumMod val="40000"/>
              <a:lumOff val="6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lstStyle/>
          <a:p>
            <a:pPr algn="ctr">
              <a:defRPr/>
            </a:pPr>
            <a:r>
              <a:rPr kumimoji="0" lang="zh-TW" altLang="en-US" sz="2800" b="1" dirty="0">
                <a:solidFill>
                  <a:schemeClr val="tx1"/>
                </a:solidFill>
                <a:latin typeface="標楷體" pitchFamily="65" charset="-120"/>
                <a:ea typeface="標楷體" pitchFamily="65" charset="-120"/>
              </a:rPr>
              <a:t>各校續招</a:t>
            </a:r>
          </a:p>
        </p:txBody>
      </p:sp>
      <p:sp>
        <p:nvSpPr>
          <p:cNvPr id="62475" name="文字方塊 19"/>
          <p:cNvSpPr txBox="1">
            <a:spLocks noChangeArrowheads="1"/>
          </p:cNvSpPr>
          <p:nvPr/>
        </p:nvSpPr>
        <p:spPr bwMode="auto">
          <a:xfrm>
            <a:off x="827990" y="5865052"/>
            <a:ext cx="3624517" cy="707886"/>
          </a:xfrm>
          <a:prstGeom prst="rect">
            <a:avLst/>
          </a:prstGeom>
          <a:noFill/>
          <a:ln w="9525">
            <a:noFill/>
            <a:miter lim="800000"/>
            <a:headEnd/>
            <a:tailEnd/>
          </a:ln>
        </p:spPr>
        <p:txBody>
          <a:bodyPr wrap="square">
            <a:spAutoFit/>
          </a:bodyPr>
          <a:lstStyle/>
          <a:p>
            <a:r>
              <a:rPr lang="zh-TW" altLang="en-US" sz="2000" b="1" dirty="0">
                <a:solidFill>
                  <a:srgbClr val="FF0000"/>
                </a:solidFill>
                <a:latin typeface="Times New Roman" pitchFamily="18" charset="0"/>
                <a:ea typeface="標楷體" pitchFamily="65" charset="-120"/>
                <a:cs typeface="Times New Roman" pitchFamily="18" charset="0"/>
              </a:rPr>
              <a:t>依各校公告時間辦理報名及分發作業</a:t>
            </a:r>
            <a:r>
              <a:rPr lang="en-US" altLang="zh-TW" sz="2000" b="1" dirty="0">
                <a:solidFill>
                  <a:srgbClr val="FF0000"/>
                </a:solidFill>
                <a:latin typeface="Times New Roman" pitchFamily="18" charset="0"/>
                <a:ea typeface="標楷體" pitchFamily="65" charset="-120"/>
                <a:cs typeface="Times New Roman" pitchFamily="18" charset="0"/>
              </a:rPr>
              <a:t>(</a:t>
            </a:r>
            <a:r>
              <a:rPr lang="en-US" altLang="zh-TW" sz="2000" b="1" dirty="0" smtClean="0">
                <a:solidFill>
                  <a:srgbClr val="FF0000"/>
                </a:solidFill>
                <a:latin typeface="Times New Roman" pitchFamily="18" charset="0"/>
                <a:ea typeface="標楷體" pitchFamily="65" charset="-120"/>
                <a:cs typeface="Times New Roman" pitchFamily="18" charset="0"/>
              </a:rPr>
              <a:t>106</a:t>
            </a:r>
            <a:r>
              <a:rPr lang="zh-TW" altLang="en-US" sz="2000" b="1" dirty="0" smtClean="0">
                <a:solidFill>
                  <a:srgbClr val="FF0000"/>
                </a:solidFill>
                <a:latin typeface="Times New Roman" pitchFamily="18" charset="0"/>
                <a:ea typeface="標楷體" pitchFamily="65" charset="-120"/>
                <a:cs typeface="Times New Roman" pitchFamily="18" charset="0"/>
              </a:rPr>
              <a:t>年</a:t>
            </a:r>
            <a:r>
              <a:rPr lang="en-US" altLang="zh-TW" sz="2000" b="1" dirty="0">
                <a:solidFill>
                  <a:srgbClr val="FF0000"/>
                </a:solidFill>
                <a:latin typeface="Times New Roman" pitchFamily="18" charset="0"/>
                <a:ea typeface="標楷體" pitchFamily="65" charset="-120"/>
                <a:cs typeface="Times New Roman" pitchFamily="18" charset="0"/>
              </a:rPr>
              <a:t>7</a:t>
            </a:r>
            <a:r>
              <a:rPr lang="zh-TW" altLang="en-US" sz="2000" b="1" dirty="0" smtClean="0">
                <a:solidFill>
                  <a:srgbClr val="FF0000"/>
                </a:solidFill>
                <a:latin typeface="Times New Roman" pitchFamily="18" charset="0"/>
                <a:ea typeface="標楷體" pitchFamily="65" charset="-120"/>
                <a:cs typeface="Times New Roman" pitchFamily="18" charset="0"/>
              </a:rPr>
              <a:t>月下旬以後</a:t>
            </a:r>
            <a:r>
              <a:rPr lang="en-US" altLang="zh-TW" sz="2000" b="1" dirty="0">
                <a:solidFill>
                  <a:srgbClr val="FF0000"/>
                </a:solidFill>
                <a:latin typeface="Times New Roman" pitchFamily="18" charset="0"/>
                <a:ea typeface="標楷體" pitchFamily="65" charset="-120"/>
                <a:cs typeface="Times New Roman" pitchFamily="18" charset="0"/>
              </a:rPr>
              <a:t>)</a:t>
            </a:r>
          </a:p>
        </p:txBody>
      </p:sp>
      <p:sp>
        <p:nvSpPr>
          <p:cNvPr id="3" name="矩形 2"/>
          <p:cNvSpPr/>
          <p:nvPr/>
        </p:nvSpPr>
        <p:spPr>
          <a:xfrm>
            <a:off x="5687060" y="4360240"/>
            <a:ext cx="3349436" cy="2554545"/>
          </a:xfrm>
          <a:prstGeom prst="rect">
            <a:avLst/>
          </a:prstGeom>
        </p:spPr>
        <p:txBody>
          <a:bodyPr wrap="square">
            <a:spAutoFit/>
          </a:bodyPr>
          <a:lstStyle/>
          <a:p>
            <a:r>
              <a:rPr lang="zh-TW" altLang="en-US" sz="2000" b="1" dirty="0">
                <a:solidFill>
                  <a:srgbClr val="0000FF"/>
                </a:solidFill>
                <a:latin typeface="微軟正黑體" panose="020B0604030504040204" pitchFamily="34" charset="-120"/>
                <a:ea typeface="微軟正黑體" panose="020B0604030504040204" pitchFamily="34" charset="-120"/>
              </a:rPr>
              <a:t>花蓮縣</a:t>
            </a:r>
            <a:r>
              <a:rPr lang="zh-TW" altLang="en-US" sz="2000" b="1" dirty="0" smtClean="0">
                <a:solidFill>
                  <a:srgbClr val="0000FF"/>
                </a:solidFill>
                <a:latin typeface="微軟正黑體" panose="020B0604030504040204" pitchFamily="34" charset="-120"/>
                <a:ea typeface="微軟正黑體" panose="020B0604030504040204" pitchFamily="34" charset="-120"/>
              </a:rPr>
              <a:t>有</a:t>
            </a:r>
            <a:r>
              <a:rPr lang="en-US" altLang="zh-TW" sz="2000" b="1" u="sng" dirty="0" smtClean="0">
                <a:solidFill>
                  <a:srgbClr val="FF0000"/>
                </a:solidFill>
                <a:latin typeface="微軟正黑體" panose="020B0604030504040204" pitchFamily="34" charset="-120"/>
                <a:ea typeface="微軟正黑體" panose="020B0604030504040204" pitchFamily="34" charset="-120"/>
              </a:rPr>
              <a:t>(</a:t>
            </a:r>
            <a:r>
              <a:rPr lang="zh-TW" altLang="en-US" sz="2000" b="1" u="sng" dirty="0" smtClean="0">
                <a:solidFill>
                  <a:srgbClr val="FF0000"/>
                </a:solidFill>
                <a:latin typeface="微軟正黑體" panose="020B0604030504040204" pitchFamily="34" charset="-120"/>
                <a:ea typeface="微軟正黑體" panose="020B0604030504040204" pitchFamily="34" charset="-120"/>
              </a:rPr>
              <a:t>北區</a:t>
            </a:r>
            <a:r>
              <a:rPr lang="en-US" altLang="zh-TW" sz="2000" b="1" u="sng" dirty="0" smtClean="0">
                <a:solidFill>
                  <a:srgbClr val="FF0000"/>
                </a:solidFill>
                <a:latin typeface="微軟正黑體" panose="020B0604030504040204" pitchFamily="34" charset="-120"/>
                <a:ea typeface="微軟正黑體" panose="020B0604030504040204" pitchFamily="34" charset="-120"/>
              </a:rPr>
              <a:t>)</a:t>
            </a:r>
            <a:r>
              <a:rPr lang="zh-TW" altLang="en-US" sz="2000" b="1" u="sng" dirty="0" smtClean="0">
                <a:solidFill>
                  <a:srgbClr val="FF0000"/>
                </a:solidFill>
                <a:latin typeface="微軟正黑體" panose="020B0604030504040204" pitchFamily="34" charset="-120"/>
                <a:ea typeface="微軟正黑體" panose="020B0604030504040204" pitchFamily="34" charset="-120"/>
              </a:rPr>
              <a:t>花蓮</a:t>
            </a:r>
            <a:r>
              <a:rPr lang="zh-TW" altLang="en-US" sz="2000" b="1" u="sng" dirty="0">
                <a:solidFill>
                  <a:srgbClr val="FF0000"/>
                </a:solidFill>
                <a:latin typeface="微軟正黑體" panose="020B0604030504040204" pitchFamily="34" charset="-120"/>
                <a:ea typeface="微軟正黑體" panose="020B0604030504040204" pitchFamily="34" charset="-120"/>
              </a:rPr>
              <a:t>高農</a:t>
            </a:r>
            <a:r>
              <a:rPr lang="zh-TW" altLang="en-US" sz="2000" b="1" dirty="0" smtClean="0">
                <a:solidFill>
                  <a:srgbClr val="0000FF"/>
                </a:solidFill>
                <a:latin typeface="微軟正黑體" panose="020B0604030504040204" pitchFamily="34" charset="-120"/>
                <a:ea typeface="微軟正黑體" panose="020B0604030504040204" pitchFamily="34" charset="-120"/>
              </a:rPr>
              <a:t>、</a:t>
            </a:r>
            <a:r>
              <a:rPr lang="en-US" altLang="zh-TW" sz="2000" b="1" u="sng" dirty="0" smtClean="0">
                <a:solidFill>
                  <a:srgbClr val="FF0000"/>
                </a:solidFill>
                <a:latin typeface="微軟正黑體" panose="020B0604030504040204" pitchFamily="34" charset="-120"/>
                <a:ea typeface="微軟正黑體" panose="020B0604030504040204" pitchFamily="34" charset="-120"/>
              </a:rPr>
              <a:t>(</a:t>
            </a:r>
            <a:r>
              <a:rPr lang="zh-TW" altLang="en-US" sz="2000" b="1" u="sng" dirty="0" smtClean="0">
                <a:solidFill>
                  <a:srgbClr val="FF0000"/>
                </a:solidFill>
                <a:latin typeface="微軟正黑體" panose="020B0604030504040204" pitchFamily="34" charset="-120"/>
                <a:ea typeface="微軟正黑體" panose="020B0604030504040204" pitchFamily="34" charset="-120"/>
              </a:rPr>
              <a:t>中區</a:t>
            </a:r>
            <a:r>
              <a:rPr lang="en-US" altLang="zh-TW" sz="2000" b="1" u="sng" dirty="0" smtClean="0">
                <a:solidFill>
                  <a:srgbClr val="FF0000"/>
                </a:solidFill>
                <a:latin typeface="微軟正黑體" panose="020B0604030504040204" pitchFamily="34" charset="-120"/>
                <a:ea typeface="微軟正黑體" panose="020B0604030504040204" pitchFamily="34" charset="-120"/>
              </a:rPr>
              <a:t>)</a:t>
            </a:r>
            <a:r>
              <a:rPr lang="zh-TW" altLang="en-US" sz="2000" b="1" u="sng" dirty="0" smtClean="0">
                <a:solidFill>
                  <a:srgbClr val="FF0000"/>
                </a:solidFill>
                <a:latin typeface="微軟正黑體" panose="020B0604030504040204" pitchFamily="34" charset="-120"/>
                <a:ea typeface="微軟正黑體" panose="020B0604030504040204" pitchFamily="34" charset="-120"/>
              </a:rPr>
              <a:t>光復</a:t>
            </a:r>
            <a:r>
              <a:rPr lang="zh-TW" altLang="en-US" sz="2000" b="1" u="sng" dirty="0">
                <a:solidFill>
                  <a:srgbClr val="FF0000"/>
                </a:solidFill>
                <a:latin typeface="微軟正黑體" panose="020B0604030504040204" pitchFamily="34" charset="-120"/>
                <a:ea typeface="微軟正黑體" panose="020B0604030504040204" pitchFamily="34" charset="-120"/>
              </a:rPr>
              <a:t>商工</a:t>
            </a:r>
            <a:r>
              <a:rPr lang="zh-TW" altLang="en-US" sz="2000" b="1" dirty="0" smtClean="0">
                <a:solidFill>
                  <a:srgbClr val="0000FF"/>
                </a:solidFill>
                <a:latin typeface="微軟正黑體" panose="020B0604030504040204" pitchFamily="34" charset="-120"/>
                <a:ea typeface="微軟正黑體" panose="020B0604030504040204" pitchFamily="34" charset="-120"/>
              </a:rPr>
              <a:t>及</a:t>
            </a:r>
            <a:r>
              <a:rPr lang="en-US" altLang="zh-TW" sz="2000" b="1" u="sng" dirty="0" smtClean="0">
                <a:solidFill>
                  <a:srgbClr val="FF0000"/>
                </a:solidFill>
                <a:latin typeface="微軟正黑體" panose="020B0604030504040204" pitchFamily="34" charset="-120"/>
                <a:ea typeface="微軟正黑體" panose="020B0604030504040204" pitchFamily="34" charset="-120"/>
              </a:rPr>
              <a:t>(</a:t>
            </a:r>
            <a:r>
              <a:rPr lang="zh-TW" altLang="en-US" sz="2000" b="1" u="sng" dirty="0" smtClean="0">
                <a:solidFill>
                  <a:srgbClr val="FF0000"/>
                </a:solidFill>
                <a:latin typeface="微軟正黑體" panose="020B0604030504040204" pitchFamily="34" charset="-120"/>
                <a:ea typeface="微軟正黑體" panose="020B0604030504040204" pitchFamily="34" charset="-120"/>
              </a:rPr>
              <a:t>南區</a:t>
            </a:r>
            <a:r>
              <a:rPr lang="en-US" altLang="zh-TW" sz="2000" b="1" u="sng" dirty="0" smtClean="0">
                <a:solidFill>
                  <a:srgbClr val="FF0000"/>
                </a:solidFill>
                <a:latin typeface="微軟正黑體" panose="020B0604030504040204" pitchFamily="34" charset="-120"/>
                <a:ea typeface="微軟正黑體" panose="020B0604030504040204" pitchFamily="34" charset="-120"/>
              </a:rPr>
              <a:t>)</a:t>
            </a:r>
            <a:r>
              <a:rPr lang="zh-TW" altLang="en-US" sz="2000" b="1" u="sng" dirty="0" smtClean="0">
                <a:solidFill>
                  <a:srgbClr val="FF0000"/>
                </a:solidFill>
                <a:latin typeface="微軟正黑體" panose="020B0604030504040204" pitchFamily="34" charset="-120"/>
                <a:ea typeface="微軟正黑體" panose="020B0604030504040204" pitchFamily="34" charset="-120"/>
              </a:rPr>
              <a:t>玉</a:t>
            </a:r>
            <a:r>
              <a:rPr lang="zh-TW" altLang="en-US" sz="2000" b="1" u="sng" dirty="0">
                <a:solidFill>
                  <a:srgbClr val="FF0000"/>
                </a:solidFill>
                <a:latin typeface="微軟正黑體" panose="020B0604030504040204" pitchFamily="34" charset="-120"/>
                <a:ea typeface="微軟正黑體" panose="020B0604030504040204" pitchFamily="34" charset="-120"/>
              </a:rPr>
              <a:t>里高中</a:t>
            </a:r>
            <a:r>
              <a:rPr lang="zh-TW" altLang="en-US" sz="2000" b="1" dirty="0">
                <a:solidFill>
                  <a:srgbClr val="0000FF"/>
                </a:solidFill>
                <a:latin typeface="微軟正黑體" panose="020B0604030504040204" pitchFamily="34" charset="-120"/>
                <a:ea typeface="微軟正黑體" panose="020B0604030504040204" pitchFamily="34" charset="-120"/>
              </a:rPr>
              <a:t>三所公立高職試辦</a:t>
            </a:r>
            <a:r>
              <a:rPr lang="zh-TW" altLang="en-US" sz="2000" b="1" dirty="0" smtClean="0">
                <a:solidFill>
                  <a:srgbClr val="0000FF"/>
                </a:solidFill>
                <a:latin typeface="微軟正黑體" panose="020B0604030504040204" pitchFamily="34" charset="-120"/>
                <a:ea typeface="微軟正黑體" panose="020B0604030504040204" pitchFamily="34" charset="-120"/>
              </a:rPr>
              <a:t>，畢業生須依區域登記，每一招生科別開放</a:t>
            </a:r>
            <a:r>
              <a:rPr lang="zh-TW" altLang="en-US" sz="2000" b="1" dirty="0">
                <a:solidFill>
                  <a:srgbClr val="0000FF"/>
                </a:solidFill>
                <a:latin typeface="微軟正黑體" panose="020B0604030504040204" pitchFamily="34" charset="-120"/>
                <a:ea typeface="微軟正黑體" panose="020B0604030504040204" pitchFamily="34" charset="-120"/>
              </a:rPr>
              <a:t>九成</a:t>
            </a:r>
            <a:r>
              <a:rPr lang="zh-TW" altLang="en-US" sz="2000" b="1" dirty="0" smtClean="0">
                <a:solidFill>
                  <a:srgbClr val="0000FF"/>
                </a:solidFill>
                <a:latin typeface="微軟正黑體" panose="020B0604030504040204" pitchFamily="34" charset="-120"/>
                <a:ea typeface="微軟正黑體" panose="020B0604030504040204" pitchFamily="34" charset="-120"/>
              </a:rPr>
              <a:t>名額。</a:t>
            </a:r>
            <a:r>
              <a:rPr lang="zh-TW" altLang="en-US" sz="2000" b="1" dirty="0" smtClean="0">
                <a:latin typeface="微軟正黑體" panose="020B0604030504040204" pitchFamily="34" charset="-120"/>
                <a:ea typeface="微軟正黑體" panose="020B0604030504040204" pitchFamily="34" charset="-120"/>
              </a:rPr>
              <a:t>未使用完畢及保留的名額，提供花蓮區</a:t>
            </a:r>
            <a:r>
              <a:rPr lang="zh-TW" altLang="en-US" sz="2000" b="1" dirty="0">
                <a:latin typeface="微軟正黑體" panose="020B0604030504040204" pitchFamily="34" charset="-120"/>
                <a:ea typeface="微軟正黑體" panose="020B0604030504040204" pitchFamily="34" charset="-120"/>
              </a:rPr>
              <a:t>學生透過現有免試入學管道報名。</a:t>
            </a:r>
          </a:p>
        </p:txBody>
      </p:sp>
      <p:cxnSp>
        <p:nvCxnSpPr>
          <p:cNvPr id="14" name="直線單箭頭接點 13"/>
          <p:cNvCxnSpPr/>
          <p:nvPr/>
        </p:nvCxnSpPr>
        <p:spPr bwMode="auto">
          <a:xfrm>
            <a:off x="2582967" y="2639351"/>
            <a:ext cx="2997145" cy="23408"/>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arrow"/>
          </a:ln>
          <a:effectLst/>
          <a:extLst/>
        </p:spPr>
      </p:cxnSp>
      <p:sp>
        <p:nvSpPr>
          <p:cNvPr id="19" name="文字方塊 15"/>
          <p:cNvSpPr txBox="1">
            <a:spLocks noChangeArrowheads="1"/>
          </p:cNvSpPr>
          <p:nvPr/>
        </p:nvSpPr>
        <p:spPr bwMode="auto">
          <a:xfrm>
            <a:off x="5868144" y="3356036"/>
            <a:ext cx="3490912" cy="923330"/>
          </a:xfrm>
          <a:prstGeom prst="rect">
            <a:avLst/>
          </a:prstGeom>
          <a:noFill/>
          <a:ln w="9525">
            <a:noFill/>
            <a:miter lim="800000"/>
            <a:headEnd/>
            <a:tailEnd/>
          </a:ln>
        </p:spPr>
        <p:txBody>
          <a:bodyPr>
            <a:spAutoFit/>
          </a:bodyPr>
          <a:lstStyle/>
          <a:p>
            <a:r>
              <a:rPr lang="zh-TW" altLang="en-US" b="1" dirty="0">
                <a:solidFill>
                  <a:srgbClr val="006600"/>
                </a:solidFill>
                <a:latin typeface="Times New Roman" pitchFamily="18" charset="0"/>
                <a:ea typeface="標楷體" pitchFamily="65" charset="-120"/>
                <a:cs typeface="Times New Roman" pitchFamily="18" charset="0"/>
              </a:rPr>
              <a:t>報名：</a:t>
            </a:r>
            <a:r>
              <a:rPr lang="en-US" altLang="zh-TW" b="1" dirty="0" smtClean="0">
                <a:solidFill>
                  <a:srgbClr val="006600"/>
                </a:solidFill>
                <a:latin typeface="Times New Roman" pitchFamily="18" charset="0"/>
                <a:ea typeface="標楷體" pitchFamily="65" charset="-120"/>
                <a:cs typeface="Times New Roman" pitchFamily="18" charset="0"/>
              </a:rPr>
              <a:t>106.05.08~11</a:t>
            </a:r>
          </a:p>
          <a:p>
            <a:r>
              <a:rPr lang="zh-TW" altLang="en-US" b="1" dirty="0" smtClean="0">
                <a:solidFill>
                  <a:srgbClr val="006600"/>
                </a:solidFill>
                <a:latin typeface="Times New Roman" pitchFamily="18" charset="0"/>
                <a:ea typeface="標楷體" pitchFamily="65" charset="-120"/>
                <a:cs typeface="Times New Roman" pitchFamily="18" charset="0"/>
              </a:rPr>
              <a:t>放榜：</a:t>
            </a:r>
            <a:r>
              <a:rPr lang="en-US" altLang="zh-TW" b="1" dirty="0" smtClean="0">
                <a:solidFill>
                  <a:srgbClr val="006600"/>
                </a:solidFill>
                <a:latin typeface="Times New Roman" pitchFamily="18" charset="0"/>
                <a:ea typeface="標楷體" pitchFamily="65" charset="-120"/>
                <a:cs typeface="Times New Roman" pitchFamily="18" charset="0"/>
              </a:rPr>
              <a:t>106.05.17</a:t>
            </a:r>
          </a:p>
          <a:p>
            <a:r>
              <a:rPr lang="zh-TW" altLang="en-US" b="1" dirty="0" smtClean="0">
                <a:solidFill>
                  <a:srgbClr val="006600"/>
                </a:solidFill>
                <a:latin typeface="Times New Roman" pitchFamily="18" charset="0"/>
                <a:ea typeface="標楷體" pitchFamily="65" charset="-120"/>
                <a:cs typeface="Times New Roman" pitchFamily="18" charset="0"/>
              </a:rPr>
              <a:t>報到</a:t>
            </a:r>
            <a:r>
              <a:rPr lang="zh-TW" altLang="en-US" b="1" dirty="0">
                <a:solidFill>
                  <a:srgbClr val="006600"/>
                </a:solidFill>
                <a:latin typeface="Times New Roman" pitchFamily="18" charset="0"/>
                <a:ea typeface="標楷體" pitchFamily="65" charset="-120"/>
                <a:cs typeface="Times New Roman" pitchFamily="18" charset="0"/>
              </a:rPr>
              <a:t>：</a:t>
            </a:r>
            <a:r>
              <a:rPr lang="en-US" altLang="zh-TW" b="1" dirty="0" smtClean="0">
                <a:solidFill>
                  <a:srgbClr val="006600"/>
                </a:solidFill>
                <a:latin typeface="Times New Roman" pitchFamily="18" charset="0"/>
                <a:ea typeface="標楷體" pitchFamily="65" charset="-120"/>
                <a:cs typeface="Times New Roman" pitchFamily="18" charset="0"/>
              </a:rPr>
              <a:t>106.06.14</a:t>
            </a:r>
            <a:endParaRPr lang="en-US" altLang="zh-TW" b="1" dirty="0">
              <a:solidFill>
                <a:srgbClr val="006600"/>
              </a:solidFill>
              <a:latin typeface="Times New Roman" pitchFamily="18" charset="0"/>
              <a:ea typeface="標楷體" pitchFamily="65" charset="-120"/>
              <a:cs typeface="Times New Roman" pitchFamily="18" charset="0"/>
            </a:endParaRPr>
          </a:p>
        </p:txBody>
      </p:sp>
      <p:sp>
        <p:nvSpPr>
          <p:cNvPr id="25" name="文字方塊 15"/>
          <p:cNvSpPr txBox="1">
            <a:spLocks noChangeArrowheads="1"/>
          </p:cNvSpPr>
          <p:nvPr/>
        </p:nvSpPr>
        <p:spPr bwMode="auto">
          <a:xfrm>
            <a:off x="170790" y="2382486"/>
            <a:ext cx="3490912" cy="923330"/>
          </a:xfrm>
          <a:prstGeom prst="rect">
            <a:avLst/>
          </a:prstGeom>
          <a:noFill/>
          <a:ln w="9525">
            <a:noFill/>
            <a:miter lim="800000"/>
            <a:headEnd/>
            <a:tailEnd/>
          </a:ln>
        </p:spPr>
        <p:txBody>
          <a:bodyPr>
            <a:spAutoFit/>
          </a:bodyPr>
          <a:lstStyle/>
          <a:p>
            <a:r>
              <a:rPr lang="zh-TW" altLang="en-US" b="1" dirty="0">
                <a:solidFill>
                  <a:srgbClr val="006600"/>
                </a:solidFill>
                <a:latin typeface="Times New Roman" pitchFamily="18" charset="0"/>
                <a:ea typeface="標楷體" pitchFamily="65" charset="-120"/>
                <a:cs typeface="Times New Roman" pitchFamily="18" charset="0"/>
              </a:rPr>
              <a:t>報名：</a:t>
            </a:r>
            <a:r>
              <a:rPr lang="en-US" altLang="zh-TW" b="1" dirty="0" smtClean="0">
                <a:solidFill>
                  <a:srgbClr val="006600"/>
                </a:solidFill>
                <a:latin typeface="Times New Roman" pitchFamily="18" charset="0"/>
                <a:ea typeface="標楷體" pitchFamily="65" charset="-120"/>
                <a:cs typeface="Times New Roman" pitchFamily="18" charset="0"/>
              </a:rPr>
              <a:t>106.03.16~18</a:t>
            </a:r>
          </a:p>
          <a:p>
            <a:r>
              <a:rPr lang="zh-TW" altLang="en-US" b="1" dirty="0" smtClean="0">
                <a:solidFill>
                  <a:srgbClr val="006600"/>
                </a:solidFill>
                <a:latin typeface="Times New Roman" pitchFamily="18" charset="0"/>
                <a:ea typeface="標楷體" pitchFamily="65" charset="-120"/>
                <a:cs typeface="Times New Roman" pitchFamily="18" charset="0"/>
              </a:rPr>
              <a:t>測驗：</a:t>
            </a:r>
            <a:r>
              <a:rPr lang="en-US" altLang="zh-TW" b="1" dirty="0" smtClean="0">
                <a:solidFill>
                  <a:srgbClr val="006600"/>
                </a:solidFill>
                <a:latin typeface="Times New Roman" pitchFamily="18" charset="0"/>
                <a:ea typeface="標楷體" pitchFamily="65" charset="-120"/>
                <a:cs typeface="Times New Roman" pitchFamily="18" charset="0"/>
              </a:rPr>
              <a:t>106.05.20~21</a:t>
            </a:r>
          </a:p>
          <a:p>
            <a:r>
              <a:rPr lang="zh-TW" altLang="en-US" b="1" dirty="0" smtClean="0">
                <a:solidFill>
                  <a:srgbClr val="006600"/>
                </a:solidFill>
                <a:latin typeface="Times New Roman" pitchFamily="18" charset="0"/>
                <a:ea typeface="標楷體" pitchFamily="65" charset="-120"/>
                <a:cs typeface="Times New Roman" pitchFamily="18" charset="0"/>
              </a:rPr>
              <a:t>成績公告：</a:t>
            </a:r>
            <a:r>
              <a:rPr lang="en-US" altLang="zh-TW" b="1" dirty="0" smtClean="0">
                <a:solidFill>
                  <a:srgbClr val="006600"/>
                </a:solidFill>
                <a:latin typeface="Times New Roman" pitchFamily="18" charset="0"/>
                <a:ea typeface="標楷體" pitchFamily="65" charset="-120"/>
                <a:cs typeface="Times New Roman" pitchFamily="18" charset="0"/>
              </a:rPr>
              <a:t>106.06.09</a:t>
            </a:r>
            <a:endParaRPr lang="en-US" altLang="zh-TW" b="1" dirty="0">
              <a:solidFill>
                <a:srgbClr val="006600"/>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標題 1"/>
          <p:cNvSpPr>
            <a:spLocks noGrp="1"/>
          </p:cNvSpPr>
          <p:nvPr>
            <p:ph type="title"/>
          </p:nvPr>
        </p:nvSpPr>
        <p:spPr/>
        <p:txBody>
          <a:bodyPr/>
          <a:lstStyle/>
          <a:p>
            <a:pPr eaLnBrk="1" hangingPunct="1"/>
            <a:r>
              <a:rPr kumimoji="0" lang="zh-TW" altLang="en-US" b="1" dirty="0" smtClean="0">
                <a:solidFill>
                  <a:srgbClr val="FF0000"/>
                </a:solidFill>
                <a:effectLst>
                  <a:outerShdw blurRad="38100" dist="38100" dir="2700000" algn="tl">
                    <a:srgbClr val="000000">
                      <a:alpha val="43137"/>
                    </a:srgbClr>
                  </a:outerShdw>
                </a:effectLst>
              </a:rPr>
              <a:t>花蓮區適性入學管道</a:t>
            </a:r>
          </a:p>
        </p:txBody>
      </p:sp>
      <p:sp>
        <p:nvSpPr>
          <p:cNvPr id="4" name="內容版面配置區 3"/>
          <p:cNvSpPr>
            <a:spLocks noGrp="1"/>
          </p:cNvSpPr>
          <p:nvPr>
            <p:ph idx="1"/>
          </p:nvPr>
        </p:nvSpPr>
        <p:spPr>
          <a:xfrm>
            <a:off x="250825" y="1600200"/>
            <a:ext cx="8713788" cy="5257800"/>
          </a:xfrm>
        </p:spPr>
        <p:txBody>
          <a:bodyPr>
            <a:normAutofit/>
          </a:bodyPr>
          <a:lstStyle/>
          <a:p>
            <a:pPr eaLnBrk="1" hangingPunct="1">
              <a:buFontTx/>
              <a:buBlip>
                <a:blip r:embed="rId3"/>
              </a:buBlip>
              <a:defRPr/>
            </a:pPr>
            <a:r>
              <a:rPr kumimoji="0" lang="zh-TW" altLang="en-US" sz="2800" b="1" dirty="0">
                <a:solidFill>
                  <a:srgbClr val="0000FF"/>
                </a:solidFill>
                <a:effectLst>
                  <a:outerShdw blurRad="38100" dist="38100" dir="2700000" algn="tl">
                    <a:srgbClr val="C0C0C0"/>
                  </a:outerShdw>
                </a:effectLst>
              </a:rPr>
              <a:t>花蓮區免試入學高級中等學校</a:t>
            </a:r>
            <a:r>
              <a:rPr kumimoji="0" lang="en-US" altLang="zh-TW" sz="2400" b="1" dirty="0" smtClean="0">
                <a:solidFill>
                  <a:srgbClr val="FF0000"/>
                </a:solidFill>
              </a:rPr>
              <a:t>(</a:t>
            </a:r>
            <a:r>
              <a:rPr kumimoji="0" lang="zh-TW" altLang="en-US" sz="2400" b="1" dirty="0" smtClean="0">
                <a:solidFill>
                  <a:srgbClr val="FF0000"/>
                </a:solidFill>
              </a:rPr>
              <a:t>承辦：國立花蓮高工</a:t>
            </a:r>
            <a:r>
              <a:rPr kumimoji="0" lang="en-US" altLang="zh-TW" sz="2400" b="1" dirty="0" smtClean="0">
                <a:solidFill>
                  <a:srgbClr val="FF0000"/>
                </a:solidFill>
              </a:rPr>
              <a:t>)</a:t>
            </a:r>
          </a:p>
          <a:p>
            <a:pPr eaLnBrk="1" hangingPunct="1">
              <a:buFontTx/>
              <a:buBlip>
                <a:blip r:embed="rId3"/>
              </a:buBlip>
              <a:defRPr/>
            </a:pPr>
            <a:r>
              <a:rPr kumimoji="0" lang="zh-TW" altLang="en-US" sz="2800" b="1" dirty="0" smtClean="0">
                <a:solidFill>
                  <a:srgbClr val="0000FF"/>
                </a:solidFill>
                <a:effectLst>
                  <a:outerShdw blurRad="38100" dist="38100" dir="2700000" algn="tl">
                    <a:srgbClr val="C0C0C0"/>
                  </a:outerShdw>
                </a:effectLst>
              </a:rPr>
              <a:t>國中技藝技能優良學生甄審入學</a:t>
            </a:r>
            <a:r>
              <a:rPr kumimoji="0" lang="en-US" altLang="zh-TW" sz="2400" b="1" dirty="0" smtClean="0">
                <a:solidFill>
                  <a:srgbClr val="FF0000"/>
                </a:solidFill>
              </a:rPr>
              <a:t>(</a:t>
            </a:r>
            <a:r>
              <a:rPr kumimoji="0" lang="zh-TW" altLang="en-US" sz="2400" b="1" dirty="0" smtClean="0">
                <a:solidFill>
                  <a:srgbClr val="FF0000"/>
                </a:solidFill>
              </a:rPr>
              <a:t>承辦：國立花蓮高工</a:t>
            </a:r>
            <a:r>
              <a:rPr kumimoji="0" lang="en-US" altLang="zh-TW" sz="2400" b="1" dirty="0" smtClean="0">
                <a:solidFill>
                  <a:srgbClr val="FF0000"/>
                </a:solidFill>
              </a:rPr>
              <a:t>)</a:t>
            </a:r>
          </a:p>
          <a:p>
            <a:pPr eaLnBrk="1" hangingPunct="1">
              <a:buFontTx/>
              <a:buBlip>
                <a:blip r:embed="rId3"/>
              </a:buBlip>
              <a:defRPr/>
            </a:pPr>
            <a:r>
              <a:rPr kumimoji="0" lang="zh-TW" altLang="en-US" sz="2800" b="1" dirty="0" smtClean="0">
                <a:solidFill>
                  <a:srgbClr val="0000FF"/>
                </a:solidFill>
                <a:effectLst>
                  <a:outerShdw blurRad="38100" dist="38100" dir="2700000" algn="tl">
                    <a:srgbClr val="C0C0C0"/>
                  </a:outerShdw>
                </a:effectLst>
              </a:rPr>
              <a:t>特色招生藝才班甄選入學</a:t>
            </a:r>
            <a:r>
              <a:rPr kumimoji="0" lang="en-US" altLang="zh-TW" sz="2400" b="1" dirty="0" smtClean="0">
                <a:solidFill>
                  <a:srgbClr val="FF0000"/>
                </a:solidFill>
              </a:rPr>
              <a:t>(</a:t>
            </a:r>
            <a:r>
              <a:rPr kumimoji="0" lang="zh-TW" altLang="en-US" sz="2400" b="1" dirty="0" smtClean="0">
                <a:solidFill>
                  <a:srgbClr val="FF0000"/>
                </a:solidFill>
              </a:rPr>
              <a:t>承辦：花蓮高中、花蓮女中</a:t>
            </a:r>
            <a:r>
              <a:rPr kumimoji="0" lang="en-US" altLang="zh-TW" sz="2400" b="1" dirty="0" smtClean="0">
                <a:solidFill>
                  <a:srgbClr val="FF0000"/>
                </a:solidFill>
              </a:rPr>
              <a:t>)</a:t>
            </a:r>
          </a:p>
          <a:p>
            <a:pPr eaLnBrk="1" hangingPunct="1">
              <a:buBlip>
                <a:blip r:embed="rId3"/>
              </a:buBlip>
              <a:defRPr/>
            </a:pPr>
            <a:r>
              <a:rPr kumimoji="0" lang="zh-TW" altLang="en-US" sz="2800" b="1" dirty="0" smtClean="0">
                <a:solidFill>
                  <a:srgbClr val="0000FF"/>
                </a:solidFill>
                <a:effectLst>
                  <a:outerShdw blurRad="38100" dist="38100" dir="2700000" algn="tl">
                    <a:srgbClr val="C0C0C0"/>
                  </a:outerShdw>
                </a:effectLst>
              </a:rPr>
              <a:t>特色招生體育班甄選入學</a:t>
            </a:r>
            <a:r>
              <a:rPr kumimoji="0" lang="en-US" altLang="zh-TW" sz="2400" b="1" dirty="0" smtClean="0">
                <a:solidFill>
                  <a:srgbClr val="FF0000"/>
                </a:solidFill>
              </a:rPr>
              <a:t>(</a:t>
            </a:r>
            <a:r>
              <a:rPr kumimoji="0" lang="zh-TW" altLang="en-US" sz="2400" b="1" dirty="0" smtClean="0">
                <a:solidFill>
                  <a:srgbClr val="FF0000"/>
                </a:solidFill>
              </a:rPr>
              <a:t>承辦：花蓮高中、玉里高中</a:t>
            </a:r>
            <a:r>
              <a:rPr kumimoji="0" lang="en-US" altLang="zh-TW" sz="2400" b="1" dirty="0" smtClean="0">
                <a:solidFill>
                  <a:srgbClr val="FF0000"/>
                </a:solidFill>
              </a:rPr>
              <a:t>)</a:t>
            </a:r>
          </a:p>
          <a:p>
            <a:pPr eaLnBrk="1" hangingPunct="1">
              <a:buBlip>
                <a:blip r:embed="rId3"/>
              </a:buBlip>
              <a:defRPr/>
            </a:pPr>
            <a:r>
              <a:rPr kumimoji="0" lang="zh-TW" altLang="en-US" sz="2800" b="1" dirty="0" smtClean="0">
                <a:solidFill>
                  <a:srgbClr val="0000FF"/>
                </a:solidFill>
                <a:effectLst>
                  <a:outerShdw blurRad="38100" dist="38100" dir="2700000" algn="tl">
                    <a:srgbClr val="C0C0C0"/>
                  </a:outerShdw>
                </a:effectLst>
              </a:rPr>
              <a:t>身心障礙適性輔導安置</a:t>
            </a:r>
            <a:r>
              <a:rPr kumimoji="0" lang="en-US" altLang="zh-TW" sz="2400" b="1" dirty="0" smtClean="0">
                <a:solidFill>
                  <a:srgbClr val="FF0000"/>
                </a:solidFill>
              </a:rPr>
              <a:t>(</a:t>
            </a:r>
            <a:r>
              <a:rPr kumimoji="0" lang="zh-TW" altLang="en-US" sz="2400" b="1" dirty="0" smtClean="0">
                <a:solidFill>
                  <a:srgbClr val="FF0000"/>
                </a:solidFill>
              </a:rPr>
              <a:t>承辦：花蓮特殊教育學校</a:t>
            </a:r>
            <a:r>
              <a:rPr kumimoji="0" lang="en-US" altLang="zh-TW" sz="2400" b="1" dirty="0" smtClean="0">
                <a:solidFill>
                  <a:srgbClr val="FF0000"/>
                </a:solidFill>
              </a:rPr>
              <a:t>)</a:t>
            </a:r>
          </a:p>
          <a:p>
            <a:pPr eaLnBrk="1" hangingPunct="1">
              <a:buFontTx/>
              <a:buBlip>
                <a:blip r:embed="rId3"/>
              </a:buBlip>
              <a:defRPr/>
            </a:pPr>
            <a:r>
              <a:rPr kumimoji="0" lang="zh-TW" altLang="en-US" sz="2800" b="1" dirty="0" smtClean="0">
                <a:solidFill>
                  <a:srgbClr val="0000FF"/>
                </a:solidFill>
                <a:effectLst>
                  <a:outerShdw blurRad="38100" dist="38100" dir="2700000" algn="tl">
                    <a:srgbClr val="C0C0C0"/>
                  </a:outerShdw>
                </a:effectLst>
              </a:rPr>
              <a:t>體育績優獨招</a:t>
            </a:r>
            <a:r>
              <a:rPr kumimoji="0" lang="en-US" altLang="zh-TW" sz="2400" b="1" dirty="0" smtClean="0">
                <a:solidFill>
                  <a:srgbClr val="FF0000"/>
                </a:solidFill>
              </a:rPr>
              <a:t>(</a:t>
            </a:r>
            <a:r>
              <a:rPr kumimoji="0" lang="zh-TW" altLang="en-US" sz="2400" b="1" dirty="0" smtClean="0">
                <a:solidFill>
                  <a:srgbClr val="FF0000"/>
                </a:solidFill>
              </a:rPr>
              <a:t>承辦：花蓮體中</a:t>
            </a:r>
            <a:r>
              <a:rPr kumimoji="0" lang="en-US" altLang="zh-TW" sz="2400" b="1" dirty="0" smtClean="0">
                <a:solidFill>
                  <a:srgbClr val="FF0000"/>
                </a:solidFill>
              </a:rPr>
              <a:t>)</a:t>
            </a:r>
          </a:p>
          <a:p>
            <a:pPr eaLnBrk="1" hangingPunct="1">
              <a:buFontTx/>
              <a:buBlip>
                <a:blip r:embed="rId3"/>
              </a:buBlip>
              <a:defRPr/>
            </a:pPr>
            <a:r>
              <a:rPr kumimoji="0" lang="zh-TW" altLang="en-US" sz="2800" b="1" dirty="0" smtClean="0">
                <a:solidFill>
                  <a:srgbClr val="0000FF"/>
                </a:solidFill>
                <a:effectLst>
                  <a:outerShdw blurRad="38100" dist="38100" dir="2700000" algn="tl">
                    <a:srgbClr val="C0C0C0"/>
                  </a:outerShdw>
                </a:effectLst>
              </a:rPr>
              <a:t>實用技能</a:t>
            </a:r>
            <a:r>
              <a:rPr kumimoji="0" lang="en-US" altLang="zh-TW" sz="2800" b="1" dirty="0" smtClean="0">
                <a:solidFill>
                  <a:srgbClr val="0000FF"/>
                </a:solidFill>
                <a:effectLst>
                  <a:outerShdw blurRad="38100" dist="38100" dir="2700000" algn="tl">
                    <a:srgbClr val="C0C0C0"/>
                  </a:outerShdw>
                </a:effectLst>
              </a:rPr>
              <a:t>(</a:t>
            </a:r>
            <a:r>
              <a:rPr kumimoji="0" lang="zh-TW" altLang="en-US" sz="2800" b="1" dirty="0" smtClean="0">
                <a:solidFill>
                  <a:srgbClr val="0000FF"/>
                </a:solidFill>
                <a:effectLst>
                  <a:outerShdw blurRad="38100" dist="38100" dir="2700000" algn="tl">
                    <a:srgbClr val="C0C0C0"/>
                  </a:outerShdw>
                </a:effectLst>
              </a:rPr>
              <a:t>班</a:t>
            </a:r>
            <a:r>
              <a:rPr kumimoji="0" lang="en-US" altLang="zh-TW" sz="2800" b="1" dirty="0" smtClean="0">
                <a:solidFill>
                  <a:srgbClr val="0000FF"/>
                </a:solidFill>
                <a:effectLst>
                  <a:outerShdw blurRad="38100" dist="38100" dir="2700000" algn="tl">
                    <a:srgbClr val="C0C0C0"/>
                  </a:outerShdw>
                </a:effectLst>
              </a:rPr>
              <a:t>)</a:t>
            </a:r>
            <a:r>
              <a:rPr kumimoji="0" lang="zh-TW" altLang="en-US" sz="2800" b="1" dirty="0" smtClean="0">
                <a:solidFill>
                  <a:srgbClr val="0000FF"/>
                </a:solidFill>
                <a:effectLst>
                  <a:outerShdw blurRad="38100" dist="38100" dir="2700000" algn="tl">
                    <a:srgbClr val="C0C0C0"/>
                  </a:outerShdw>
                </a:effectLst>
              </a:rPr>
              <a:t>學程</a:t>
            </a:r>
            <a:r>
              <a:rPr kumimoji="0" lang="en-US" altLang="zh-TW" sz="2400" b="1" dirty="0" smtClean="0">
                <a:solidFill>
                  <a:srgbClr val="FF0000"/>
                </a:solidFill>
              </a:rPr>
              <a:t>(</a:t>
            </a:r>
            <a:r>
              <a:rPr kumimoji="0" lang="zh-TW" altLang="en-US" sz="2400" b="1" dirty="0" smtClean="0">
                <a:solidFill>
                  <a:srgbClr val="FF0000"/>
                </a:solidFill>
              </a:rPr>
              <a:t>承辦：國立花蓮高商</a:t>
            </a:r>
            <a:r>
              <a:rPr kumimoji="0" lang="en-US" altLang="zh-TW" sz="2400" b="1" dirty="0" smtClean="0">
                <a:solidFill>
                  <a:srgbClr val="FF0000"/>
                </a:solidFill>
              </a:rPr>
              <a:t>)</a:t>
            </a:r>
          </a:p>
          <a:p>
            <a:pPr eaLnBrk="1" hangingPunct="1">
              <a:buBlip>
                <a:blip r:embed="rId3"/>
              </a:buBlip>
              <a:defRPr/>
            </a:pPr>
            <a:r>
              <a:rPr kumimoji="0" lang="zh-TW" altLang="en-US" sz="2800" b="1" dirty="0">
                <a:solidFill>
                  <a:srgbClr val="0000FF"/>
                </a:solidFill>
                <a:effectLst>
                  <a:outerShdw blurRad="38100" dist="38100" dir="2700000" algn="tl">
                    <a:srgbClr val="C0C0C0"/>
                  </a:outerShdw>
                </a:effectLst>
              </a:rPr>
              <a:t>學習區完全</a:t>
            </a:r>
            <a:r>
              <a:rPr kumimoji="0" lang="zh-TW" altLang="en-US" sz="2800" b="1" dirty="0" smtClean="0">
                <a:solidFill>
                  <a:srgbClr val="0000FF"/>
                </a:solidFill>
                <a:effectLst>
                  <a:outerShdw blurRad="38100" dist="38100" dir="2700000" algn="tl">
                    <a:srgbClr val="C0C0C0"/>
                  </a:outerShdw>
                </a:effectLst>
              </a:rPr>
              <a:t>免試</a:t>
            </a:r>
            <a:r>
              <a:rPr kumimoji="0" lang="en-US" altLang="zh-TW" sz="2400" b="1" dirty="0">
                <a:solidFill>
                  <a:srgbClr val="FF0000"/>
                </a:solidFill>
              </a:rPr>
              <a:t>(</a:t>
            </a:r>
            <a:r>
              <a:rPr kumimoji="0" lang="zh-TW" altLang="en-US" sz="2400" b="1" dirty="0">
                <a:solidFill>
                  <a:srgbClr val="FF0000"/>
                </a:solidFill>
              </a:rPr>
              <a:t>承辦：花蓮</a:t>
            </a:r>
            <a:r>
              <a:rPr kumimoji="0" lang="zh-TW" altLang="en-US" sz="2400" b="1" dirty="0" smtClean="0">
                <a:solidFill>
                  <a:srgbClr val="FF0000"/>
                </a:solidFill>
              </a:rPr>
              <a:t>高農、光復商工、玉</a:t>
            </a:r>
            <a:r>
              <a:rPr kumimoji="0" lang="zh-TW" altLang="en-US" sz="2400" b="1" dirty="0">
                <a:solidFill>
                  <a:srgbClr val="FF0000"/>
                </a:solidFill>
              </a:rPr>
              <a:t>里高中</a:t>
            </a:r>
            <a:r>
              <a:rPr kumimoji="0" lang="en-US" altLang="zh-TW" sz="2400" b="1" dirty="0">
                <a:solidFill>
                  <a:srgbClr val="FF0000"/>
                </a:solidFill>
              </a:rPr>
              <a:t>)</a:t>
            </a:r>
            <a:endParaRPr kumimoji="0" lang="zh-TW" altLang="en-US" sz="2400" b="1" dirty="0">
              <a:solidFill>
                <a:srgbClr val="FF0000"/>
              </a:solidFill>
            </a:endParaRPr>
          </a:p>
          <a:p>
            <a:pPr eaLnBrk="1" hangingPunct="1">
              <a:buFontTx/>
              <a:buBlip>
                <a:blip r:embed="rId3"/>
              </a:buBlip>
              <a:defRPr/>
            </a:pPr>
            <a:endParaRPr kumimoji="0" lang="en-US" altLang="zh-TW" sz="2400" b="1" dirty="0" smtClean="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8" name="Object 31"/>
          <p:cNvGraphicFramePr>
            <a:graphicFrameLocks noGrp="1" noChangeAspect="1"/>
          </p:cNvGraphicFramePr>
          <p:nvPr>
            <p:ph sz="half" idx="2"/>
          </p:nvPr>
        </p:nvGraphicFramePr>
        <p:xfrm>
          <a:off x="1619250" y="0"/>
          <a:ext cx="4275138" cy="6811963"/>
        </p:xfrm>
        <a:graphic>
          <a:graphicData uri="http://schemas.openxmlformats.org/presentationml/2006/ole">
            <p:oleObj spid="_x0000_s1106" r:id="rId4" imgW="4762535" imgH="9596507" progId="">
              <p:embed/>
            </p:oleObj>
          </a:graphicData>
        </a:graphic>
      </p:graphicFrame>
      <p:sp>
        <p:nvSpPr>
          <p:cNvPr id="1056" name="AutoShape 12"/>
          <p:cNvSpPr>
            <a:spLocks/>
          </p:cNvSpPr>
          <p:nvPr/>
        </p:nvSpPr>
        <p:spPr bwMode="auto">
          <a:xfrm>
            <a:off x="6629400" y="5181600"/>
            <a:ext cx="1219200" cy="609600"/>
          </a:xfrm>
          <a:prstGeom prst="borderCallout1">
            <a:avLst>
              <a:gd name="adj1" fmla="val 18750"/>
              <a:gd name="adj2" fmla="val -6250"/>
              <a:gd name="adj3" fmla="val 18750"/>
              <a:gd name="adj4" fmla="val -243750"/>
            </a:avLst>
          </a:prstGeom>
          <a:solidFill>
            <a:schemeClr val="accent1"/>
          </a:solidFill>
          <a:ln w="9525">
            <a:solidFill>
              <a:schemeClr val="tx1"/>
            </a:solidFill>
            <a:miter lim="800000"/>
            <a:headEnd/>
            <a:tailEnd/>
          </a:ln>
        </p:spPr>
        <p:txBody>
          <a:bodyPr/>
          <a:lstStyle/>
          <a:p>
            <a:pPr algn="ctr"/>
            <a:endParaRPr lang="zh-TW" altLang="zh-TW"/>
          </a:p>
        </p:txBody>
      </p:sp>
      <p:sp>
        <p:nvSpPr>
          <p:cNvPr id="1057" name="Rectangle 2"/>
          <p:cNvSpPr>
            <a:spLocks noGrp="1" noChangeArrowheads="1"/>
          </p:cNvSpPr>
          <p:nvPr>
            <p:ph type="title"/>
          </p:nvPr>
        </p:nvSpPr>
        <p:spPr>
          <a:xfrm>
            <a:off x="1447800" y="0"/>
            <a:ext cx="7239000" cy="1143000"/>
          </a:xfrm>
        </p:spPr>
        <p:txBody>
          <a:bodyPr/>
          <a:lstStyle/>
          <a:p>
            <a:pPr algn="l" eaLnBrk="1" hangingPunct="1"/>
            <a:r>
              <a:rPr lang="zh-TW" altLang="en-US" sz="4000" smtClean="0">
                <a:solidFill>
                  <a:srgbClr val="000066"/>
                </a:solidFill>
                <a:ea typeface="標楷體" pitchFamily="65" charset="-120"/>
              </a:rPr>
              <a:t>位置</a:t>
            </a:r>
            <a:endParaRPr lang="zh-TW" altLang="en-US" sz="4000" smtClean="0"/>
          </a:p>
        </p:txBody>
      </p:sp>
      <p:sp>
        <p:nvSpPr>
          <p:cNvPr id="1029" name="Text Box 11"/>
          <p:cNvSpPr txBox="1">
            <a:spLocks noChangeArrowheads="1"/>
          </p:cNvSpPr>
          <p:nvPr/>
        </p:nvSpPr>
        <p:spPr bwMode="auto">
          <a:xfrm>
            <a:off x="6659563" y="5300663"/>
            <a:ext cx="1184275" cy="369887"/>
          </a:xfrm>
          <a:prstGeom prst="rect">
            <a:avLst/>
          </a:prstGeom>
          <a:solidFill>
            <a:schemeClr val="accent3">
              <a:lumMod val="20000"/>
              <a:lumOff val="80000"/>
            </a:schemeClr>
          </a:solidFill>
          <a:ln w="9525">
            <a:noFill/>
            <a:miter lim="800000"/>
            <a:headEnd/>
            <a:tailEnd/>
          </a:ln>
        </p:spPr>
        <p:txBody>
          <a:bodyPr>
            <a:spAutoFit/>
          </a:bodyPr>
          <a:lstStyle/>
          <a:p>
            <a:pPr>
              <a:spcBef>
                <a:spcPct val="50000"/>
              </a:spcBef>
              <a:defRPr/>
            </a:pPr>
            <a:r>
              <a:rPr lang="zh-TW" altLang="en-US" dirty="0">
                <a:latin typeface="標楷體" pitchFamily="65" charset="-120"/>
                <a:ea typeface="標楷體" pitchFamily="65" charset="-120"/>
              </a:rPr>
              <a:t>玉里高中</a:t>
            </a:r>
          </a:p>
        </p:txBody>
      </p:sp>
      <p:sp>
        <p:nvSpPr>
          <p:cNvPr id="1059" name="AutoShape 13"/>
          <p:cNvSpPr>
            <a:spLocks/>
          </p:cNvSpPr>
          <p:nvPr/>
        </p:nvSpPr>
        <p:spPr bwMode="auto">
          <a:xfrm>
            <a:off x="7010400" y="3581400"/>
            <a:ext cx="1219200" cy="609600"/>
          </a:xfrm>
          <a:prstGeom prst="borderCallout1">
            <a:avLst>
              <a:gd name="adj1" fmla="val 18750"/>
              <a:gd name="adj2" fmla="val -6250"/>
              <a:gd name="adj3" fmla="val 31250"/>
              <a:gd name="adj4" fmla="val -243750"/>
            </a:avLst>
          </a:prstGeom>
          <a:solidFill>
            <a:schemeClr val="accent1"/>
          </a:solidFill>
          <a:ln w="9525">
            <a:solidFill>
              <a:schemeClr val="tx1"/>
            </a:solidFill>
            <a:miter lim="800000"/>
            <a:headEnd/>
            <a:tailEnd/>
          </a:ln>
        </p:spPr>
        <p:txBody>
          <a:bodyPr/>
          <a:lstStyle/>
          <a:p>
            <a:pPr algn="ctr"/>
            <a:endParaRPr lang="zh-TW" altLang="zh-TW"/>
          </a:p>
        </p:txBody>
      </p:sp>
      <p:sp>
        <p:nvSpPr>
          <p:cNvPr id="1031" name="Text Box 14"/>
          <p:cNvSpPr txBox="1">
            <a:spLocks noChangeArrowheads="1"/>
          </p:cNvSpPr>
          <p:nvPr/>
        </p:nvSpPr>
        <p:spPr bwMode="auto">
          <a:xfrm>
            <a:off x="7019925" y="3716338"/>
            <a:ext cx="1209675" cy="369887"/>
          </a:xfrm>
          <a:prstGeom prst="rect">
            <a:avLst/>
          </a:prstGeom>
          <a:solidFill>
            <a:schemeClr val="accent3">
              <a:lumMod val="20000"/>
              <a:lumOff val="80000"/>
            </a:schemeClr>
          </a:solidFill>
          <a:ln w="9525">
            <a:noFill/>
            <a:miter lim="800000"/>
            <a:headEnd/>
            <a:tailEnd/>
          </a:ln>
        </p:spPr>
        <p:txBody>
          <a:bodyPr>
            <a:spAutoFit/>
          </a:bodyPr>
          <a:lstStyle/>
          <a:p>
            <a:pPr>
              <a:spcBef>
                <a:spcPct val="50000"/>
              </a:spcBef>
              <a:defRPr/>
            </a:pPr>
            <a:r>
              <a:rPr lang="zh-TW" altLang="en-US" dirty="0">
                <a:latin typeface="標楷體" pitchFamily="65" charset="-120"/>
                <a:ea typeface="標楷體" pitchFamily="65" charset="-120"/>
              </a:rPr>
              <a:t>光復商工</a:t>
            </a:r>
          </a:p>
        </p:txBody>
      </p:sp>
      <p:sp>
        <p:nvSpPr>
          <p:cNvPr id="1032" name="AutoShape 15"/>
          <p:cNvSpPr>
            <a:spLocks/>
          </p:cNvSpPr>
          <p:nvPr/>
        </p:nvSpPr>
        <p:spPr bwMode="auto">
          <a:xfrm>
            <a:off x="7524750" y="2420938"/>
            <a:ext cx="1387475" cy="465137"/>
          </a:xfrm>
          <a:prstGeom prst="borderCallout1">
            <a:avLst>
              <a:gd name="adj1" fmla="val 45878"/>
              <a:gd name="adj2" fmla="val -4147"/>
              <a:gd name="adj3" fmla="val 31250"/>
              <a:gd name="adj4" fmla="val -211597"/>
            </a:avLst>
          </a:prstGeom>
          <a:solidFill>
            <a:schemeClr val="accent3">
              <a:lumMod val="20000"/>
              <a:lumOff val="80000"/>
            </a:schemeClr>
          </a:solidFill>
          <a:ln w="9525">
            <a:solidFill>
              <a:schemeClr val="tx1"/>
            </a:solidFill>
            <a:miter lim="800000"/>
            <a:headEnd/>
            <a:tailEnd/>
          </a:ln>
        </p:spPr>
        <p:txBody>
          <a:bodyPr/>
          <a:lstStyle/>
          <a:p>
            <a:pPr algn="ctr">
              <a:defRPr/>
            </a:pPr>
            <a:endParaRPr lang="zh-TW" altLang="zh-TW">
              <a:latin typeface="Arial" charset="0"/>
              <a:ea typeface="新細明體" pitchFamily="18" charset="-120"/>
            </a:endParaRPr>
          </a:p>
        </p:txBody>
      </p:sp>
      <p:sp>
        <p:nvSpPr>
          <p:cNvPr id="1062" name="Text Box 16"/>
          <p:cNvSpPr txBox="1">
            <a:spLocks noChangeArrowheads="1"/>
          </p:cNvSpPr>
          <p:nvPr/>
        </p:nvSpPr>
        <p:spPr bwMode="auto">
          <a:xfrm>
            <a:off x="7596188" y="2492375"/>
            <a:ext cx="1166812" cy="369888"/>
          </a:xfrm>
          <a:prstGeom prst="rect">
            <a:avLst/>
          </a:prstGeom>
          <a:noFill/>
          <a:ln w="9525">
            <a:noFill/>
            <a:miter lim="800000"/>
            <a:headEnd/>
            <a:tailEnd/>
          </a:ln>
        </p:spPr>
        <p:txBody>
          <a:bodyPr>
            <a:spAutoFit/>
          </a:bodyPr>
          <a:lstStyle/>
          <a:p>
            <a:pPr>
              <a:spcBef>
                <a:spcPct val="50000"/>
              </a:spcBef>
            </a:pPr>
            <a:r>
              <a:rPr lang="zh-TW" altLang="en-US">
                <a:latin typeface="標楷體" pitchFamily="65" charset="-120"/>
                <a:ea typeface="標楷體" pitchFamily="65" charset="-120"/>
              </a:rPr>
              <a:t>上騰工商</a:t>
            </a:r>
          </a:p>
        </p:txBody>
      </p:sp>
      <p:sp>
        <p:nvSpPr>
          <p:cNvPr id="1063" name="AutoShape 17"/>
          <p:cNvSpPr>
            <a:spLocks/>
          </p:cNvSpPr>
          <p:nvPr/>
        </p:nvSpPr>
        <p:spPr bwMode="auto">
          <a:xfrm>
            <a:off x="5795963" y="1052513"/>
            <a:ext cx="3043237" cy="1233487"/>
          </a:xfrm>
          <a:prstGeom prst="borderCallout1">
            <a:avLst>
              <a:gd name="adj1" fmla="val 76667"/>
              <a:gd name="adj2" fmla="val -2856"/>
              <a:gd name="adj3" fmla="val 76667"/>
              <a:gd name="adj4" fmla="val -45713"/>
            </a:avLst>
          </a:prstGeom>
          <a:solidFill>
            <a:schemeClr val="accent1"/>
          </a:solidFill>
          <a:ln w="9525">
            <a:solidFill>
              <a:schemeClr val="tx1"/>
            </a:solidFill>
            <a:miter lim="800000"/>
            <a:headEnd/>
            <a:tailEnd/>
          </a:ln>
        </p:spPr>
        <p:txBody>
          <a:bodyPr/>
          <a:lstStyle/>
          <a:p>
            <a:pPr algn="ctr"/>
            <a:endParaRPr lang="zh-TW" altLang="zh-TW"/>
          </a:p>
        </p:txBody>
      </p:sp>
      <p:sp>
        <p:nvSpPr>
          <p:cNvPr id="1035" name="Text Box 18"/>
          <p:cNvSpPr txBox="1">
            <a:spLocks noChangeArrowheads="1"/>
          </p:cNvSpPr>
          <p:nvPr/>
        </p:nvSpPr>
        <p:spPr bwMode="auto">
          <a:xfrm>
            <a:off x="5795963" y="1052513"/>
            <a:ext cx="3348037" cy="1200329"/>
          </a:xfrm>
          <a:prstGeom prst="rect">
            <a:avLst/>
          </a:prstGeom>
          <a:solidFill>
            <a:schemeClr val="accent3">
              <a:lumMod val="20000"/>
              <a:lumOff val="80000"/>
            </a:schemeClr>
          </a:solidFill>
          <a:ln w="9525">
            <a:noFill/>
            <a:miter lim="800000"/>
            <a:headEnd/>
            <a:tailEnd/>
          </a:ln>
        </p:spPr>
        <p:txBody>
          <a:bodyPr>
            <a:spAutoFit/>
          </a:bodyPr>
          <a:lstStyle/>
          <a:p>
            <a:pPr>
              <a:spcBef>
                <a:spcPct val="50000"/>
              </a:spcBef>
              <a:defRPr/>
            </a:pPr>
            <a:r>
              <a:rPr lang="zh-TW" altLang="en-US" dirty="0" smtClean="0">
                <a:latin typeface="標楷體" pitchFamily="65" charset="-120"/>
                <a:ea typeface="標楷體" pitchFamily="65" charset="-120"/>
              </a:rPr>
              <a:t>花蓮高中、花蓮</a:t>
            </a:r>
            <a:r>
              <a:rPr lang="zh-TW" altLang="en-US" dirty="0">
                <a:latin typeface="標楷體" pitchFamily="65" charset="-120"/>
                <a:ea typeface="標楷體" pitchFamily="65" charset="-120"/>
              </a:rPr>
              <a:t>女中</a:t>
            </a:r>
            <a:r>
              <a:rPr lang="zh-TW" altLang="en-US" dirty="0" smtClean="0">
                <a:latin typeface="標楷體" pitchFamily="65" charset="-120"/>
                <a:ea typeface="標楷體" pitchFamily="65" charset="-120"/>
              </a:rPr>
              <a:t>、花蓮</a:t>
            </a:r>
            <a:r>
              <a:rPr lang="zh-TW" altLang="en-US" dirty="0">
                <a:latin typeface="標楷體" pitchFamily="65" charset="-120"/>
                <a:ea typeface="標楷體" pitchFamily="65" charset="-120"/>
              </a:rPr>
              <a:t>高工、花蓮高農、花蓮高商、四維高中、海星高中、慈大附中、體育高中</a:t>
            </a:r>
          </a:p>
        </p:txBody>
      </p:sp>
      <p:sp>
        <p:nvSpPr>
          <p:cNvPr id="1065" name="Line 20"/>
          <p:cNvSpPr>
            <a:spLocks noChangeShapeType="1"/>
          </p:cNvSpPr>
          <p:nvPr/>
        </p:nvSpPr>
        <p:spPr bwMode="auto">
          <a:xfrm>
            <a:off x="5486400" y="2057400"/>
            <a:ext cx="0" cy="1600200"/>
          </a:xfrm>
          <a:prstGeom prst="line">
            <a:avLst/>
          </a:prstGeom>
          <a:noFill/>
          <a:ln w="9525">
            <a:solidFill>
              <a:schemeClr val="tx1"/>
            </a:solidFill>
            <a:round/>
            <a:headEnd type="triangle" w="med" len="med"/>
            <a:tailEnd type="triangle" w="med" len="med"/>
          </a:ln>
        </p:spPr>
        <p:txBody>
          <a:bodyPr/>
          <a:lstStyle/>
          <a:p>
            <a:endParaRPr lang="zh-TW" altLang="en-US"/>
          </a:p>
        </p:txBody>
      </p:sp>
      <p:sp>
        <p:nvSpPr>
          <p:cNvPr id="1066" name="Line 21"/>
          <p:cNvSpPr>
            <a:spLocks noChangeShapeType="1"/>
          </p:cNvSpPr>
          <p:nvPr/>
        </p:nvSpPr>
        <p:spPr bwMode="auto">
          <a:xfrm>
            <a:off x="5486400" y="3733800"/>
            <a:ext cx="0" cy="1600200"/>
          </a:xfrm>
          <a:prstGeom prst="line">
            <a:avLst/>
          </a:prstGeom>
          <a:noFill/>
          <a:ln w="9525">
            <a:solidFill>
              <a:schemeClr val="tx1"/>
            </a:solidFill>
            <a:round/>
            <a:headEnd type="triangle" w="med" len="med"/>
            <a:tailEnd type="triangle" w="med" len="med"/>
          </a:ln>
        </p:spPr>
        <p:txBody>
          <a:bodyPr/>
          <a:lstStyle/>
          <a:p>
            <a:endParaRPr lang="zh-TW" altLang="en-US"/>
          </a:p>
        </p:txBody>
      </p:sp>
      <p:sp>
        <p:nvSpPr>
          <p:cNvPr id="1067" name="Text Box 22"/>
          <p:cNvSpPr txBox="1">
            <a:spLocks noChangeArrowheads="1"/>
          </p:cNvSpPr>
          <p:nvPr/>
        </p:nvSpPr>
        <p:spPr bwMode="auto">
          <a:xfrm>
            <a:off x="5562600" y="2743200"/>
            <a:ext cx="1066800" cy="366713"/>
          </a:xfrm>
          <a:prstGeom prst="rect">
            <a:avLst/>
          </a:prstGeom>
          <a:noFill/>
          <a:ln w="9525">
            <a:noFill/>
            <a:miter lim="800000"/>
            <a:headEnd/>
            <a:tailEnd/>
          </a:ln>
        </p:spPr>
        <p:txBody>
          <a:bodyPr>
            <a:spAutoFit/>
          </a:bodyPr>
          <a:lstStyle/>
          <a:p>
            <a:pPr>
              <a:spcBef>
                <a:spcPct val="50000"/>
              </a:spcBef>
            </a:pPr>
            <a:endParaRPr lang="zh-TW" altLang="zh-TW"/>
          </a:p>
        </p:txBody>
      </p:sp>
      <p:sp>
        <p:nvSpPr>
          <p:cNvPr id="1068" name="Text Box 23"/>
          <p:cNvSpPr txBox="1">
            <a:spLocks noChangeArrowheads="1"/>
          </p:cNvSpPr>
          <p:nvPr/>
        </p:nvSpPr>
        <p:spPr bwMode="auto">
          <a:xfrm>
            <a:off x="5486400" y="2743200"/>
            <a:ext cx="914400" cy="366713"/>
          </a:xfrm>
          <a:prstGeom prst="rect">
            <a:avLst/>
          </a:prstGeom>
          <a:noFill/>
          <a:ln w="9525">
            <a:noFill/>
            <a:miter lim="800000"/>
            <a:headEnd/>
            <a:tailEnd/>
          </a:ln>
        </p:spPr>
        <p:txBody>
          <a:bodyPr>
            <a:spAutoFit/>
          </a:bodyPr>
          <a:lstStyle/>
          <a:p>
            <a:pPr>
              <a:spcBef>
                <a:spcPct val="50000"/>
              </a:spcBef>
            </a:pPr>
            <a:r>
              <a:rPr lang="en-US" altLang="zh-TW"/>
              <a:t>45</a:t>
            </a:r>
            <a:r>
              <a:rPr lang="zh-TW" altLang="en-US"/>
              <a:t>公里</a:t>
            </a:r>
          </a:p>
        </p:txBody>
      </p:sp>
      <p:sp>
        <p:nvSpPr>
          <p:cNvPr id="1069" name="Text Box 24"/>
          <p:cNvSpPr txBox="1">
            <a:spLocks noChangeArrowheads="1"/>
          </p:cNvSpPr>
          <p:nvPr/>
        </p:nvSpPr>
        <p:spPr bwMode="auto">
          <a:xfrm>
            <a:off x="5486400" y="4191000"/>
            <a:ext cx="914400" cy="366713"/>
          </a:xfrm>
          <a:prstGeom prst="rect">
            <a:avLst/>
          </a:prstGeom>
          <a:noFill/>
          <a:ln w="9525">
            <a:noFill/>
            <a:miter lim="800000"/>
            <a:headEnd/>
            <a:tailEnd/>
          </a:ln>
        </p:spPr>
        <p:txBody>
          <a:bodyPr>
            <a:spAutoFit/>
          </a:bodyPr>
          <a:lstStyle/>
          <a:p>
            <a:pPr>
              <a:spcBef>
                <a:spcPct val="50000"/>
              </a:spcBef>
            </a:pPr>
            <a:r>
              <a:rPr lang="en-US" altLang="zh-TW"/>
              <a:t>45</a:t>
            </a:r>
            <a:r>
              <a:rPr lang="zh-TW" altLang="en-US"/>
              <a:t>公里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dissolv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250825" y="260350"/>
            <a:ext cx="8272463" cy="1143000"/>
          </a:xfrm>
        </p:spPr>
        <p:txBody>
          <a:bodyPr/>
          <a:lstStyle/>
          <a:p>
            <a:pPr eaLnBrk="1" hangingPunct="1"/>
            <a:r>
              <a:rPr lang="zh-TW" altLang="en-US" sz="4000" b="1" dirty="0" smtClean="0">
                <a:solidFill>
                  <a:srgbClr val="0000FF"/>
                </a:solidFill>
                <a:latin typeface="Times New Roman" pitchFamily="18" charset="0"/>
                <a:cs typeface="Times New Roman" pitchFamily="18" charset="0"/>
              </a:rPr>
              <a:t>花蓮區高中高職就學管道</a:t>
            </a:r>
            <a:endParaRPr lang="en-US" altLang="zh-TW" sz="4000" b="1" dirty="0" smtClean="0">
              <a:solidFill>
                <a:srgbClr val="0000FF"/>
              </a:solidFill>
              <a:latin typeface="Times New Roman" pitchFamily="18" charset="0"/>
              <a:cs typeface="Times New Roman" pitchFamily="18" charset="0"/>
            </a:endParaRPr>
          </a:p>
        </p:txBody>
      </p:sp>
      <p:sp>
        <p:nvSpPr>
          <p:cNvPr id="6147" name="Rectangle 3"/>
          <p:cNvSpPr>
            <a:spLocks noGrp="1" noChangeArrowheads="1"/>
          </p:cNvSpPr>
          <p:nvPr>
            <p:ph type="body" idx="1"/>
          </p:nvPr>
        </p:nvSpPr>
        <p:spPr>
          <a:xfrm>
            <a:off x="0" y="1557338"/>
            <a:ext cx="9144000" cy="5111750"/>
          </a:xfrm>
          <a:solidFill>
            <a:schemeClr val="accent3">
              <a:lumMod val="20000"/>
              <a:lumOff val="80000"/>
            </a:schemeClr>
          </a:solidFill>
        </p:spPr>
        <p:txBody>
          <a:bodyPr/>
          <a:lstStyle/>
          <a:p>
            <a:pPr eaLnBrk="1" hangingPunct="1">
              <a:buFontTx/>
              <a:buBlip>
                <a:blip r:embed="rId3"/>
              </a:buBlip>
              <a:defRPr/>
            </a:pPr>
            <a:r>
              <a:rPr lang="zh-TW" altLang="en-US" sz="4000" b="1" dirty="0" smtClean="0">
                <a:solidFill>
                  <a:srgbClr val="000066"/>
                </a:solidFill>
                <a:latin typeface="Times New Roman" pitchFamily="18" charset="0"/>
                <a:cs typeface="Times New Roman" pitchFamily="18" charset="0"/>
              </a:rPr>
              <a:t>高中</a:t>
            </a:r>
            <a:r>
              <a:rPr lang="en-US" altLang="zh-TW" sz="4000" b="1" dirty="0" smtClean="0">
                <a:solidFill>
                  <a:srgbClr val="000066"/>
                </a:solidFill>
                <a:latin typeface="Times New Roman" pitchFamily="18" charset="0"/>
                <a:cs typeface="Times New Roman" pitchFamily="18" charset="0"/>
              </a:rPr>
              <a:t>7</a:t>
            </a:r>
            <a:r>
              <a:rPr lang="zh-TW" altLang="en-US" sz="4000" b="1" dirty="0" smtClean="0">
                <a:solidFill>
                  <a:srgbClr val="000066"/>
                </a:solidFill>
                <a:latin typeface="Times New Roman" pitchFamily="18" charset="0"/>
                <a:cs typeface="Times New Roman" pitchFamily="18" charset="0"/>
              </a:rPr>
              <a:t>校</a:t>
            </a:r>
            <a:r>
              <a:rPr lang="zh-TW" altLang="en-US" sz="2800" b="1" dirty="0" smtClean="0">
                <a:latin typeface="Times New Roman" pitchFamily="18" charset="0"/>
                <a:cs typeface="Times New Roman" pitchFamily="18" charset="0"/>
              </a:rPr>
              <a:t>：</a:t>
            </a:r>
          </a:p>
          <a:p>
            <a:pPr eaLnBrk="1" hangingPunct="1">
              <a:buFontTx/>
              <a:buNone/>
              <a:defRPr/>
            </a:pPr>
            <a:r>
              <a:rPr lang="zh-TW" altLang="en-US" sz="2800" b="1" dirty="0" smtClean="0">
                <a:latin typeface="Times New Roman" pitchFamily="18" charset="0"/>
                <a:cs typeface="Times New Roman" pitchFamily="18" charset="0"/>
              </a:rPr>
              <a:t>  　國立</a:t>
            </a:r>
            <a:r>
              <a:rPr lang="en-US" altLang="zh-TW" sz="2800" b="1" dirty="0" smtClean="0">
                <a:latin typeface="Times New Roman" pitchFamily="18" charset="0"/>
                <a:cs typeface="Times New Roman" pitchFamily="18" charset="0"/>
              </a:rPr>
              <a:t>3</a:t>
            </a:r>
            <a:r>
              <a:rPr lang="zh-TW" altLang="en-US" sz="2800" b="1" dirty="0" smtClean="0">
                <a:latin typeface="Times New Roman" pitchFamily="18" charset="0"/>
                <a:cs typeface="Times New Roman" pitchFamily="18" charset="0"/>
              </a:rPr>
              <a:t>校：花蓮高中、花蓮女中、</a:t>
            </a:r>
            <a:r>
              <a:rPr lang="zh-TW" altLang="en-US" sz="2800" b="1" dirty="0" smtClean="0">
                <a:solidFill>
                  <a:srgbClr val="006600"/>
                </a:solidFill>
                <a:latin typeface="Times New Roman" pitchFamily="18" charset="0"/>
                <a:cs typeface="Times New Roman" pitchFamily="18" charset="0"/>
              </a:rPr>
              <a:t>玉里高中</a:t>
            </a:r>
          </a:p>
          <a:p>
            <a:pPr eaLnBrk="1" hangingPunct="1">
              <a:buFontTx/>
              <a:buNone/>
              <a:defRPr/>
            </a:pPr>
            <a:r>
              <a:rPr lang="zh-TW" altLang="en-US" sz="2800" b="1" dirty="0" smtClean="0">
                <a:latin typeface="Times New Roman" pitchFamily="18" charset="0"/>
                <a:cs typeface="Times New Roman" pitchFamily="18" charset="0"/>
              </a:rPr>
              <a:t>  　縣立</a:t>
            </a:r>
            <a:r>
              <a:rPr lang="en-US" altLang="zh-TW" sz="2800" b="1" dirty="0" smtClean="0">
                <a:latin typeface="Times New Roman" pitchFamily="18" charset="0"/>
                <a:cs typeface="Times New Roman" pitchFamily="18" charset="0"/>
              </a:rPr>
              <a:t>1</a:t>
            </a:r>
            <a:r>
              <a:rPr lang="zh-TW" altLang="en-US" sz="2800" b="1" dirty="0" smtClean="0">
                <a:latin typeface="Times New Roman" pitchFamily="18" charset="0"/>
                <a:cs typeface="Times New Roman" pitchFamily="18" charset="0"/>
              </a:rPr>
              <a:t>校：體育高中</a:t>
            </a:r>
            <a:endParaRPr lang="zh-TW" altLang="en-US" sz="2000" b="1" dirty="0" smtClean="0">
              <a:latin typeface="Times New Roman" pitchFamily="18" charset="0"/>
              <a:cs typeface="Times New Roman" pitchFamily="18" charset="0"/>
            </a:endParaRPr>
          </a:p>
          <a:p>
            <a:pPr eaLnBrk="1" hangingPunct="1">
              <a:buFontTx/>
              <a:buNone/>
              <a:defRPr/>
            </a:pPr>
            <a:r>
              <a:rPr lang="zh-TW" altLang="en-US" sz="2800" b="1" dirty="0" smtClean="0">
                <a:latin typeface="Times New Roman" pitchFamily="18" charset="0"/>
                <a:cs typeface="Times New Roman" pitchFamily="18" charset="0"/>
              </a:rPr>
              <a:t>  　私立</a:t>
            </a:r>
            <a:r>
              <a:rPr lang="en-US" altLang="zh-TW" sz="2800" b="1" dirty="0" smtClean="0">
                <a:latin typeface="Times New Roman" pitchFamily="18" charset="0"/>
                <a:cs typeface="Times New Roman" pitchFamily="18" charset="0"/>
              </a:rPr>
              <a:t>3</a:t>
            </a:r>
            <a:r>
              <a:rPr lang="zh-TW" altLang="en-US" sz="2800" b="1" dirty="0" smtClean="0">
                <a:latin typeface="Times New Roman" pitchFamily="18" charset="0"/>
                <a:cs typeface="Times New Roman" pitchFamily="18" charset="0"/>
              </a:rPr>
              <a:t>校：慈大附中、</a:t>
            </a:r>
            <a:r>
              <a:rPr lang="zh-TW" altLang="en-US" sz="2800" b="1" dirty="0" smtClean="0">
                <a:solidFill>
                  <a:srgbClr val="0000FF"/>
                </a:solidFill>
                <a:latin typeface="Times New Roman" pitchFamily="18" charset="0"/>
                <a:cs typeface="Times New Roman" pitchFamily="18" charset="0"/>
              </a:rPr>
              <a:t>四維高中、海星高中</a:t>
            </a:r>
            <a:endParaRPr lang="en-US" altLang="zh-TW" sz="2800" b="1" dirty="0" smtClean="0">
              <a:solidFill>
                <a:srgbClr val="0000FF"/>
              </a:solidFill>
              <a:latin typeface="Times New Roman" pitchFamily="18" charset="0"/>
              <a:cs typeface="Times New Roman" pitchFamily="18" charset="0"/>
            </a:endParaRPr>
          </a:p>
          <a:p>
            <a:pPr eaLnBrk="1" hangingPunct="1">
              <a:buFontTx/>
              <a:buBlip>
                <a:blip r:embed="rId3"/>
              </a:buBlip>
              <a:defRPr/>
            </a:pPr>
            <a:r>
              <a:rPr lang="zh-TW" altLang="en-US" sz="4000" b="1" dirty="0" smtClean="0">
                <a:solidFill>
                  <a:srgbClr val="000066"/>
                </a:solidFill>
                <a:latin typeface="Times New Roman" pitchFamily="18" charset="0"/>
                <a:cs typeface="Times New Roman" pitchFamily="18" charset="0"/>
              </a:rPr>
              <a:t>高職</a:t>
            </a:r>
            <a:r>
              <a:rPr lang="en-US" altLang="zh-TW" sz="4000" b="1" dirty="0" smtClean="0">
                <a:solidFill>
                  <a:srgbClr val="000066"/>
                </a:solidFill>
                <a:latin typeface="Times New Roman" pitchFamily="18" charset="0"/>
                <a:cs typeface="Times New Roman" pitchFamily="18" charset="0"/>
              </a:rPr>
              <a:t>5</a:t>
            </a:r>
            <a:r>
              <a:rPr lang="zh-TW" altLang="en-US" sz="4000" b="1" dirty="0" smtClean="0">
                <a:solidFill>
                  <a:srgbClr val="000066"/>
                </a:solidFill>
                <a:latin typeface="Times New Roman" pitchFamily="18" charset="0"/>
                <a:cs typeface="Times New Roman" pitchFamily="18" charset="0"/>
              </a:rPr>
              <a:t>校</a:t>
            </a:r>
            <a:r>
              <a:rPr lang="zh-TW" altLang="en-US" sz="2800" b="1" dirty="0" smtClean="0">
                <a:latin typeface="Times New Roman" pitchFamily="18" charset="0"/>
                <a:cs typeface="Times New Roman" pitchFamily="18" charset="0"/>
              </a:rPr>
              <a:t>：</a:t>
            </a:r>
            <a:endParaRPr lang="en-US" altLang="zh-TW" sz="2800" b="1" dirty="0" smtClean="0">
              <a:latin typeface="Times New Roman" pitchFamily="18" charset="0"/>
              <a:cs typeface="Times New Roman" pitchFamily="18" charset="0"/>
            </a:endParaRPr>
          </a:p>
          <a:p>
            <a:pPr eaLnBrk="1" hangingPunct="1">
              <a:buFontTx/>
              <a:buNone/>
              <a:defRPr/>
            </a:pPr>
            <a:r>
              <a:rPr lang="zh-TW" altLang="en-US" sz="2800" b="1" dirty="0" smtClean="0">
                <a:latin typeface="Times New Roman" pitchFamily="18" charset="0"/>
                <a:cs typeface="Times New Roman" pitchFamily="18" charset="0"/>
              </a:rPr>
              <a:t>      國立</a:t>
            </a:r>
            <a:r>
              <a:rPr lang="en-US" altLang="zh-TW" sz="2800" b="1" dirty="0" smtClean="0">
                <a:latin typeface="Times New Roman" pitchFamily="18" charset="0"/>
                <a:cs typeface="Times New Roman" pitchFamily="18" charset="0"/>
              </a:rPr>
              <a:t>4</a:t>
            </a:r>
            <a:r>
              <a:rPr lang="zh-TW" altLang="en-US" sz="2800" b="1" dirty="0" smtClean="0">
                <a:latin typeface="Times New Roman" pitchFamily="18" charset="0"/>
                <a:cs typeface="Times New Roman" pitchFamily="18" charset="0"/>
              </a:rPr>
              <a:t>校：花蓮高工、花蓮高農、花蓮高商、光復商工</a:t>
            </a:r>
            <a:br>
              <a:rPr lang="zh-TW" altLang="en-US" sz="2800" b="1" dirty="0" smtClean="0">
                <a:latin typeface="Times New Roman" pitchFamily="18" charset="0"/>
                <a:cs typeface="Times New Roman" pitchFamily="18" charset="0"/>
              </a:rPr>
            </a:br>
            <a:r>
              <a:rPr lang="zh-TW" altLang="en-US" sz="2800" b="1" dirty="0" smtClean="0">
                <a:latin typeface="Times New Roman" pitchFamily="18" charset="0"/>
                <a:cs typeface="Times New Roman" pitchFamily="18" charset="0"/>
              </a:rPr>
              <a:t>  私立</a:t>
            </a:r>
            <a:r>
              <a:rPr lang="en-US" altLang="zh-TW" sz="2800" b="1" dirty="0" smtClean="0">
                <a:latin typeface="Times New Roman" pitchFamily="18" charset="0"/>
                <a:cs typeface="Times New Roman" pitchFamily="18" charset="0"/>
              </a:rPr>
              <a:t>1</a:t>
            </a:r>
            <a:r>
              <a:rPr lang="zh-TW" altLang="en-US" sz="2800" b="1" dirty="0" smtClean="0">
                <a:latin typeface="Times New Roman" pitchFamily="18" charset="0"/>
                <a:cs typeface="Times New Roman" pitchFamily="18" charset="0"/>
              </a:rPr>
              <a:t>校：上騰工商</a:t>
            </a:r>
            <a:endParaRPr lang="en-US" altLang="zh-TW" sz="2800" b="1" dirty="0" smtClean="0">
              <a:latin typeface="Times New Roman" pitchFamily="18" charset="0"/>
              <a:cs typeface="Times New Roman" pitchFamily="18" charset="0"/>
            </a:endParaRPr>
          </a:p>
          <a:p>
            <a:pPr eaLnBrk="1" hangingPunct="1">
              <a:buFontTx/>
              <a:buBlip>
                <a:blip r:embed="rId3"/>
              </a:buBlip>
              <a:defRPr/>
            </a:pPr>
            <a:r>
              <a:rPr lang="zh-TW" altLang="en-US" sz="2800" b="1" dirty="0" smtClean="0">
                <a:solidFill>
                  <a:srgbClr val="FF0000"/>
                </a:solidFill>
                <a:latin typeface="Times New Roman" pitchFamily="18" charset="0"/>
                <a:cs typeface="Times New Roman" pitchFamily="18" charset="0"/>
              </a:rPr>
              <a:t>五專開放部分名額給花蓮區免試分發</a:t>
            </a:r>
            <a:r>
              <a:rPr lang="en-US" altLang="zh-TW" sz="2400" b="1" dirty="0" smtClean="0">
                <a:solidFill>
                  <a:srgbClr val="FF0000"/>
                </a:solidFill>
                <a:latin typeface="Times New Roman" pitchFamily="18" charset="0"/>
                <a:cs typeface="Times New Roman" pitchFamily="18" charset="0"/>
              </a:rPr>
              <a:t>(</a:t>
            </a:r>
            <a:r>
              <a:rPr lang="zh-TW" altLang="en-US" sz="2400" b="1" dirty="0" smtClean="0">
                <a:solidFill>
                  <a:srgbClr val="FF0000"/>
                </a:solidFill>
                <a:latin typeface="Times New Roman" pitchFamily="18" charset="0"/>
                <a:cs typeface="Times New Roman" pitchFamily="18" charset="0"/>
              </a:rPr>
              <a:t>詳見免試入學簡章</a:t>
            </a:r>
            <a:r>
              <a:rPr lang="en-US" altLang="zh-TW" sz="2400" b="1" dirty="0" smtClean="0">
                <a:solidFill>
                  <a:srgbClr val="FF0000"/>
                </a:solidFill>
                <a:latin typeface="Times New Roman" pitchFamily="18" charset="0"/>
                <a:cs typeface="Times New Roman" pitchFamily="18" charset="0"/>
              </a:rPr>
              <a:t>)</a:t>
            </a:r>
            <a:endParaRPr lang="en-US" altLang="zh-TW" sz="2800" b="1" dirty="0" smtClean="0">
              <a:solidFill>
                <a:srgbClr val="FF0000"/>
              </a:solidFill>
              <a:latin typeface="Times New Roman" pitchFamily="18" charset="0"/>
              <a:cs typeface="Times New Roman" pitchFamily="18" charset="0"/>
            </a:endParaRPr>
          </a:p>
          <a:p>
            <a:pPr eaLnBrk="1" hangingPunct="1">
              <a:buBlip>
                <a:blip r:embed="rId3"/>
              </a:buBlip>
              <a:defRPr/>
            </a:pPr>
            <a:r>
              <a:rPr lang="en-US" altLang="zh-TW" sz="2800" b="1" dirty="0" smtClean="0">
                <a:latin typeface="Times New Roman" pitchFamily="18" charset="0"/>
                <a:cs typeface="Times New Roman" pitchFamily="18" charset="0"/>
              </a:rPr>
              <a:t>(</a:t>
            </a:r>
            <a:r>
              <a:rPr lang="zh-TW" altLang="en-US" sz="2800" b="1" dirty="0" smtClean="0">
                <a:solidFill>
                  <a:srgbClr val="006600"/>
                </a:solidFill>
                <a:latin typeface="Times New Roman" pitchFamily="18" charset="0"/>
                <a:cs typeface="Times New Roman" pitchFamily="18" charset="0"/>
              </a:rPr>
              <a:t>綠字表示有職業類科</a:t>
            </a:r>
            <a:r>
              <a:rPr lang="zh-TW" altLang="en-US" sz="2800" b="1" dirty="0" smtClean="0">
                <a:latin typeface="Times New Roman" pitchFamily="18" charset="0"/>
                <a:cs typeface="Times New Roman" pitchFamily="18" charset="0"/>
              </a:rPr>
              <a:t>、</a:t>
            </a:r>
            <a:r>
              <a:rPr lang="zh-TW" altLang="en-US" sz="2800" b="1" dirty="0" smtClean="0">
                <a:solidFill>
                  <a:srgbClr val="0000FF"/>
                </a:solidFill>
                <a:latin typeface="Times New Roman" pitchFamily="18" charset="0"/>
                <a:cs typeface="Times New Roman" pitchFamily="18" charset="0"/>
              </a:rPr>
              <a:t>藍字表示有綜合高中學程</a:t>
            </a:r>
            <a:r>
              <a:rPr lang="en-US" altLang="zh-TW" sz="2800" b="1" dirty="0" smtClean="0">
                <a:latin typeface="Times New Roman" pitchFamily="18" charset="0"/>
                <a:cs typeface="Times New Roman" pitchFamily="18" charset="0"/>
              </a:rPr>
              <a:t>)</a:t>
            </a:r>
          </a:p>
          <a:p>
            <a:pPr eaLnBrk="1" hangingPunct="1">
              <a:buFontTx/>
              <a:buBlip>
                <a:blip r:embed="rId3"/>
              </a:buBlip>
              <a:defRPr/>
            </a:pPr>
            <a:endParaRPr lang="zh-TW" altLang="en-US" sz="2800"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標題 1"/>
          <p:cNvSpPr>
            <a:spLocks noGrp="1"/>
          </p:cNvSpPr>
          <p:nvPr>
            <p:ph type="title"/>
          </p:nvPr>
        </p:nvSpPr>
        <p:spPr>
          <a:xfrm>
            <a:off x="457200" y="620713"/>
            <a:ext cx="8229600" cy="796925"/>
          </a:xfrm>
        </p:spPr>
        <p:txBody>
          <a:bodyPr/>
          <a:lstStyle/>
          <a:p>
            <a:pPr algn="l">
              <a:buFontTx/>
              <a:buBlip>
                <a:blip r:embed="rId3"/>
              </a:buBlip>
            </a:pPr>
            <a:r>
              <a:rPr lang="zh-TW" altLang="en-US" sz="3200" b="1" dirty="0" smtClean="0">
                <a:solidFill>
                  <a:srgbClr val="0000FF"/>
                </a:solidFill>
              </a:rPr>
              <a:t>花蓮區</a:t>
            </a:r>
            <a:r>
              <a:rPr lang="en-US" altLang="zh-TW" sz="3200" b="1" dirty="0" smtClean="0">
                <a:solidFill>
                  <a:srgbClr val="FF0000"/>
                </a:solidFill>
              </a:rPr>
              <a:t>【</a:t>
            </a:r>
            <a:r>
              <a:rPr lang="zh-TW" altLang="zh-TW" sz="3200" b="1" dirty="0" smtClean="0">
                <a:solidFill>
                  <a:srgbClr val="FF0000"/>
                </a:solidFill>
              </a:rPr>
              <a:t>綜合高中</a:t>
            </a:r>
            <a:r>
              <a:rPr lang="en-US" altLang="zh-TW" sz="3200" b="1" dirty="0" smtClean="0">
                <a:solidFill>
                  <a:srgbClr val="FF0000"/>
                </a:solidFill>
              </a:rPr>
              <a:t>】</a:t>
            </a:r>
            <a:r>
              <a:rPr lang="zh-TW" altLang="zh-TW" sz="3200" b="1" dirty="0" smtClean="0">
                <a:solidFill>
                  <a:srgbClr val="0000FF"/>
                </a:solidFill>
              </a:rPr>
              <a:t>開設學程一覽表</a:t>
            </a:r>
            <a:endParaRPr lang="zh-TW" altLang="en-US" b="1" dirty="0" smtClean="0">
              <a:solidFill>
                <a:srgbClr val="0000FF"/>
              </a:solidFill>
            </a:endParaRPr>
          </a:p>
        </p:txBody>
      </p:sp>
      <p:sp>
        <p:nvSpPr>
          <p:cNvPr id="101378" name="投影片編號版面配置區 2"/>
          <p:cNvSpPr>
            <a:spLocks noGrp="1"/>
          </p:cNvSpPr>
          <p:nvPr>
            <p:ph type="sldNum" sz="quarter" idx="12"/>
          </p:nvPr>
        </p:nvSpPr>
        <p:spPr bwMode="auto">
          <a:noFill/>
          <a:ln>
            <a:miter lim="800000"/>
            <a:headEnd/>
            <a:tailEnd/>
          </a:ln>
        </p:spPr>
        <p:txBody>
          <a:bodyPr/>
          <a:lstStyle/>
          <a:p>
            <a:fld id="{6CCE47AB-985A-4624-ADF9-8A3C1C23A04E}" type="slidenum">
              <a:rPr lang="zh-TW" altLang="en-US" smtClean="0">
                <a:ea typeface="新細明體" charset="-120"/>
              </a:rPr>
              <a:pPr/>
              <a:t>36</a:t>
            </a:fld>
            <a:endParaRPr lang="en-US" altLang="zh-TW" smtClean="0">
              <a:ea typeface="新細明體" charset="-120"/>
            </a:endParaRPr>
          </a:p>
        </p:txBody>
      </p:sp>
      <p:graphicFrame>
        <p:nvGraphicFramePr>
          <p:cNvPr id="4" name="表格 3"/>
          <p:cNvGraphicFramePr>
            <a:graphicFrameLocks noGrp="1"/>
          </p:cNvGraphicFramePr>
          <p:nvPr>
            <p:extLst>
              <p:ext uri="{D42A27DB-BD31-4B8C-83A1-F6EECF244321}">
                <p14:modId xmlns="" xmlns:p14="http://schemas.microsoft.com/office/powerpoint/2010/main" val="2533426730"/>
              </p:ext>
            </p:extLst>
          </p:nvPr>
        </p:nvGraphicFramePr>
        <p:xfrm>
          <a:off x="468313" y="1397000"/>
          <a:ext cx="8208962" cy="4552280"/>
        </p:xfrm>
        <a:graphic>
          <a:graphicData uri="http://schemas.openxmlformats.org/drawingml/2006/table">
            <a:tbl>
              <a:tblPr firstRow="1" bandRow="1">
                <a:tableStyleId>{5C22544A-7EE6-4342-B048-85BDC9FD1C3A}</a:tableStyleId>
              </a:tblPr>
              <a:tblGrid>
                <a:gridCol w="1393974"/>
                <a:gridCol w="1464504"/>
                <a:gridCol w="5350484"/>
              </a:tblGrid>
              <a:tr h="1282892">
                <a:tc>
                  <a:txBody>
                    <a:bodyPr/>
                    <a:lstStyle/>
                    <a:p>
                      <a:pPr algn="ctr">
                        <a:spcAft>
                          <a:spcPts val="0"/>
                        </a:spcAft>
                        <a:tabLst>
                          <a:tab pos="5943600" algn="r"/>
                        </a:tabLst>
                      </a:pPr>
                      <a:r>
                        <a:rPr lang="zh-TW" sz="2000" b="1" kern="100" dirty="0" smtClean="0">
                          <a:latin typeface="Times New Roman"/>
                          <a:ea typeface="新細明體"/>
                          <a:cs typeface="Times New Roman"/>
                        </a:rPr>
                        <a:t>學校</a:t>
                      </a:r>
                      <a:r>
                        <a:rPr lang="zh-TW" sz="2000" b="1" kern="100" dirty="0">
                          <a:latin typeface="Times New Roman"/>
                          <a:ea typeface="新細明體"/>
                          <a:cs typeface="Times New Roman"/>
                        </a:rPr>
                        <a:t>名稱</a:t>
                      </a:r>
                      <a:endParaRPr lang="zh-TW" sz="2000" b="1" kern="100" dirty="0">
                        <a:latin typeface="標楷體"/>
                        <a:ea typeface="新細明體"/>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943600" algn="r"/>
                        </a:tabLst>
                      </a:pPr>
                      <a:r>
                        <a:rPr lang="zh-TW" sz="2000" b="1" kern="100" dirty="0">
                          <a:latin typeface="Times New Roman"/>
                          <a:ea typeface="新細明體"/>
                          <a:cs typeface="Times New Roman"/>
                        </a:rPr>
                        <a:t>學術學程</a:t>
                      </a:r>
                      <a:endParaRPr lang="zh-TW" sz="2000" b="1" kern="100" dirty="0">
                        <a:latin typeface="標楷體"/>
                        <a:ea typeface="新細明體"/>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943600" algn="r"/>
                        </a:tabLst>
                      </a:pPr>
                      <a:r>
                        <a:rPr lang="zh-TW" sz="2000" b="1" kern="100" dirty="0">
                          <a:latin typeface="Times New Roman"/>
                          <a:ea typeface="新細明體"/>
                          <a:cs typeface="Times New Roman"/>
                        </a:rPr>
                        <a:t>專門學程</a:t>
                      </a:r>
                      <a:endParaRPr lang="zh-TW" sz="2000" b="1" kern="100" dirty="0">
                        <a:latin typeface="標楷體"/>
                        <a:ea typeface="新細明體"/>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7755">
                <a:tc>
                  <a:txBody>
                    <a:bodyPr/>
                    <a:lstStyle/>
                    <a:p>
                      <a:pPr algn="ctr">
                        <a:spcAft>
                          <a:spcPts val="0"/>
                        </a:spcAft>
                      </a:pPr>
                      <a:r>
                        <a:rPr lang="zh-TW" sz="3600" b="1" kern="100" dirty="0" smtClean="0">
                          <a:solidFill>
                            <a:srgbClr val="0000FF"/>
                          </a:solidFill>
                          <a:latin typeface="Times New Roman" pitchFamily="18" charset="0"/>
                          <a:ea typeface="標楷體" pitchFamily="65" charset="-120"/>
                          <a:cs typeface="Times New Roman" pitchFamily="18" charset="0"/>
                        </a:rPr>
                        <a:t>海星高中</a:t>
                      </a:r>
                      <a:r>
                        <a:rPr lang="en-US" sz="3600" b="1" kern="100" dirty="0" smtClean="0">
                          <a:solidFill>
                            <a:srgbClr val="0000FF"/>
                          </a:solidFill>
                          <a:latin typeface="Times New Roman" pitchFamily="18" charset="0"/>
                          <a:ea typeface="標楷體" pitchFamily="65" charset="-120"/>
                          <a:cs typeface="Times New Roman" pitchFamily="18" charset="0"/>
                        </a:rPr>
                        <a:t> </a:t>
                      </a:r>
                      <a:endParaRPr lang="zh-TW" sz="3600" b="1" kern="100" dirty="0">
                        <a:solidFill>
                          <a:srgbClr val="0000FF"/>
                        </a:solidFill>
                        <a:latin typeface="Times New Roman" pitchFamily="18" charset="0"/>
                        <a:ea typeface="標楷體" pitchFamily="65" charset="-120"/>
                        <a:cs typeface="Times New Roman" pitchFamily="18" charset="0"/>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2000" b="1" kern="100">
                          <a:latin typeface="+mj-ea"/>
                          <a:ea typeface="+mj-ea"/>
                          <a:cs typeface="Times New Roman"/>
                        </a:rPr>
                        <a:t>自然、社會</a:t>
                      </a: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altLang="en-US" sz="2000" b="1" kern="100" dirty="0" smtClean="0">
                          <a:latin typeface="+mj-ea"/>
                          <a:ea typeface="+mj-ea"/>
                          <a:cs typeface="Times New Roman"/>
                        </a:rPr>
                        <a:t>應用英語、資訊應用、幼兒保育、廣告設計、服裝設計、美工、多媒體設計、原住民音樂與文化專班學程</a:t>
                      </a:r>
                      <a:endParaRPr lang="zh-TW" sz="2000" b="1" kern="100" dirty="0">
                        <a:latin typeface="+mj-ea"/>
                        <a:ea typeface="+mj-ea"/>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1633">
                <a:tc>
                  <a:txBody>
                    <a:bodyPr/>
                    <a:lstStyle/>
                    <a:p>
                      <a:pPr algn="ctr">
                        <a:spcAft>
                          <a:spcPts val="0"/>
                        </a:spcAft>
                      </a:pPr>
                      <a:r>
                        <a:rPr lang="zh-TW" sz="3600" b="1" kern="100" dirty="0" smtClean="0">
                          <a:solidFill>
                            <a:srgbClr val="0000FF"/>
                          </a:solidFill>
                          <a:latin typeface="Times New Roman" pitchFamily="18" charset="0"/>
                          <a:ea typeface="標楷體" pitchFamily="65" charset="-120"/>
                          <a:cs typeface="Times New Roman" pitchFamily="18" charset="0"/>
                        </a:rPr>
                        <a:t>四維高中</a:t>
                      </a:r>
                      <a:r>
                        <a:rPr lang="en-US" sz="3600" b="1" kern="100" dirty="0" smtClean="0">
                          <a:solidFill>
                            <a:srgbClr val="0000FF"/>
                          </a:solidFill>
                          <a:latin typeface="Times New Roman" pitchFamily="18" charset="0"/>
                          <a:ea typeface="標楷體" pitchFamily="65" charset="-120"/>
                          <a:cs typeface="Times New Roman" pitchFamily="18" charset="0"/>
                        </a:rPr>
                        <a:t> </a:t>
                      </a:r>
                      <a:endParaRPr lang="zh-TW" sz="3600" b="1" kern="100" dirty="0">
                        <a:solidFill>
                          <a:srgbClr val="0000FF"/>
                        </a:solidFill>
                        <a:latin typeface="Times New Roman" pitchFamily="18" charset="0"/>
                        <a:ea typeface="標楷體" pitchFamily="65" charset="-120"/>
                        <a:cs typeface="Times New Roman" pitchFamily="18" charset="0"/>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2000" b="1" kern="100" dirty="0">
                          <a:latin typeface="+mj-ea"/>
                          <a:ea typeface="+mj-ea"/>
                          <a:cs typeface="Times New Roman"/>
                        </a:rPr>
                        <a:t>自然、社會</a:t>
                      </a: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altLang="en-US" sz="2000" b="1" kern="100" dirty="0" smtClean="0">
                          <a:latin typeface="+mj-ea"/>
                          <a:ea typeface="+mj-ea"/>
                          <a:cs typeface="Times New Roman"/>
                        </a:rPr>
                        <a:t>電機技術、電子技術、資訊技術、資料處理、電子商務、應用日語、觀光餐飲、原住民藝能學程</a:t>
                      </a:r>
                      <a:endParaRPr lang="zh-TW" sz="2000" b="1" kern="100" dirty="0">
                        <a:latin typeface="+mj-ea"/>
                        <a:ea typeface="+mj-ea"/>
                        <a:cs typeface="Times New Roman"/>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向右箭號 13"/>
          <p:cNvSpPr>
            <a:spLocks noChangeArrowheads="1"/>
          </p:cNvSpPr>
          <p:nvPr/>
        </p:nvSpPr>
        <p:spPr bwMode="auto">
          <a:xfrm>
            <a:off x="0" y="2208213"/>
            <a:ext cx="7019925" cy="876300"/>
          </a:xfrm>
          <a:prstGeom prst="rightArrow">
            <a:avLst>
              <a:gd name="adj1" fmla="val 75148"/>
              <a:gd name="adj2" fmla="val 82111"/>
            </a:avLst>
          </a:prstGeom>
          <a:solidFill>
            <a:srgbClr val="CCFFCC"/>
          </a:solidFill>
          <a:ln w="25400" algn="ctr">
            <a:solidFill>
              <a:srgbClr val="00B0F0"/>
            </a:solidFill>
            <a:round/>
            <a:headEnd/>
            <a:tailEnd/>
          </a:ln>
        </p:spPr>
        <p:txBody>
          <a:bodyPr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b="1">
                <a:latin typeface="微軟正黑體" pitchFamily="34" charset="-120"/>
                <a:ea typeface="微軟正黑體" pitchFamily="34" charset="-120"/>
              </a:rPr>
              <a:t>一、</a:t>
            </a:r>
            <a:r>
              <a:rPr lang="zh-TW" altLang="zh-TW" b="1">
                <a:latin typeface="微軟正黑體" pitchFamily="34" charset="-120"/>
                <a:ea typeface="微軟正黑體" pitchFamily="34" charset="-120"/>
              </a:rPr>
              <a:t>報名人數</a:t>
            </a:r>
            <a:r>
              <a:rPr lang="zh-TW" altLang="zh-TW" b="1">
                <a:solidFill>
                  <a:srgbClr val="FF0000"/>
                </a:solidFill>
                <a:latin typeface="微軟正黑體" pitchFamily="34" charset="-120"/>
                <a:ea typeface="微軟正黑體" pitchFamily="34" charset="-120"/>
              </a:rPr>
              <a:t>未超過</a:t>
            </a:r>
            <a:r>
              <a:rPr lang="zh-TW" altLang="zh-TW" b="1">
                <a:latin typeface="微軟正黑體" pitchFamily="34" charset="-120"/>
                <a:ea typeface="微軟正黑體" pitchFamily="34" charset="-120"/>
              </a:rPr>
              <a:t>學校招生名額</a:t>
            </a:r>
            <a:endParaRPr lang="zh-TW" altLang="en-US" b="1">
              <a:latin typeface="微軟正黑體" pitchFamily="34" charset="-120"/>
              <a:ea typeface="微軟正黑體" pitchFamily="34" charset="-120"/>
            </a:endParaRPr>
          </a:p>
        </p:txBody>
      </p:sp>
      <p:sp>
        <p:nvSpPr>
          <p:cNvPr id="15" name="八角星形 14"/>
          <p:cNvSpPr/>
          <p:nvPr/>
        </p:nvSpPr>
        <p:spPr bwMode="auto">
          <a:xfrm>
            <a:off x="6835775" y="1652588"/>
            <a:ext cx="1839913" cy="1271587"/>
          </a:xfrm>
          <a:prstGeom prst="star8">
            <a:avLst/>
          </a:prstGeom>
          <a:solidFill>
            <a:srgbClr val="FFFFCC"/>
          </a:solid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zh-TW" altLang="zh-TW" sz="2800" b="1">
                <a:solidFill>
                  <a:srgbClr val="FF0000"/>
                </a:solidFill>
                <a:latin typeface="微軟正黑體" pitchFamily="34" charset="-120"/>
                <a:ea typeface="微軟正黑體" pitchFamily="34" charset="-120"/>
              </a:rPr>
              <a:t>全額</a:t>
            </a:r>
            <a:endParaRPr lang="en-US" altLang="zh-TW" sz="2800" b="1">
              <a:solidFill>
                <a:srgbClr val="FF0000"/>
              </a:solidFill>
              <a:latin typeface="微軟正黑體" pitchFamily="34" charset="-120"/>
              <a:ea typeface="微軟正黑體" pitchFamily="34" charset="-120"/>
            </a:endParaRPr>
          </a:p>
          <a:p>
            <a:pPr algn="ctr" eaLnBrk="1" hangingPunct="1">
              <a:defRPr/>
            </a:pPr>
            <a:r>
              <a:rPr lang="zh-TW" altLang="zh-TW" sz="2800" b="1">
                <a:solidFill>
                  <a:srgbClr val="FF0000"/>
                </a:solidFill>
                <a:latin typeface="微軟正黑體" pitchFamily="34" charset="-120"/>
                <a:ea typeface="微軟正黑體" pitchFamily="34" charset="-120"/>
              </a:rPr>
              <a:t>錄取</a:t>
            </a:r>
            <a:endParaRPr lang="zh-TW" altLang="en-US" sz="2800" b="1">
              <a:solidFill>
                <a:srgbClr val="FF0000"/>
              </a:solidFill>
              <a:latin typeface="微軟正黑體" pitchFamily="34" charset="-120"/>
              <a:ea typeface="微軟正黑體" pitchFamily="34" charset="-120"/>
            </a:endParaRPr>
          </a:p>
        </p:txBody>
      </p:sp>
      <p:sp>
        <p:nvSpPr>
          <p:cNvPr id="16" name="向右箭號 15"/>
          <p:cNvSpPr>
            <a:spLocks noChangeArrowheads="1"/>
          </p:cNvSpPr>
          <p:nvPr/>
        </p:nvSpPr>
        <p:spPr bwMode="auto">
          <a:xfrm>
            <a:off x="0" y="3227388"/>
            <a:ext cx="7135813" cy="777875"/>
          </a:xfrm>
          <a:prstGeom prst="rightArrow">
            <a:avLst>
              <a:gd name="adj1" fmla="val 75148"/>
              <a:gd name="adj2" fmla="val 76318"/>
            </a:avLst>
          </a:prstGeom>
          <a:solidFill>
            <a:srgbClr val="FFCC99"/>
          </a:solidFill>
          <a:ln w="28575" algn="ctr">
            <a:solidFill>
              <a:srgbClr val="FF6600"/>
            </a:solidFill>
            <a:round/>
            <a:headEnd/>
            <a:tailEnd/>
          </a:ln>
        </p:spPr>
        <p:txBody>
          <a:bodyPr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b="1">
                <a:latin typeface="微軟正黑體" pitchFamily="34" charset="-120"/>
                <a:ea typeface="微軟正黑體" pitchFamily="34" charset="-120"/>
              </a:rPr>
              <a:t>二、</a:t>
            </a:r>
            <a:r>
              <a:rPr lang="zh-TW" altLang="zh-TW" b="1">
                <a:latin typeface="微軟正黑體" pitchFamily="34" charset="-120"/>
                <a:ea typeface="微軟正黑體" pitchFamily="34" charset="-120"/>
              </a:rPr>
              <a:t>報名人數</a:t>
            </a:r>
            <a:r>
              <a:rPr lang="zh-TW" altLang="zh-TW" b="1">
                <a:solidFill>
                  <a:srgbClr val="FF0000"/>
                </a:solidFill>
                <a:latin typeface="微軟正黑體" pitchFamily="34" charset="-120"/>
                <a:ea typeface="微軟正黑體" pitchFamily="34" charset="-120"/>
              </a:rPr>
              <a:t>超過</a:t>
            </a:r>
            <a:r>
              <a:rPr lang="zh-TW" altLang="zh-TW" b="1">
                <a:latin typeface="微軟正黑體" pitchFamily="34" charset="-120"/>
                <a:ea typeface="微軟正黑體" pitchFamily="34" charset="-120"/>
              </a:rPr>
              <a:t>學校招生名額</a:t>
            </a:r>
            <a:endParaRPr lang="zh-TW" altLang="en-US" b="1">
              <a:latin typeface="微軟正黑體" pitchFamily="34" charset="-120"/>
              <a:ea typeface="微軟正黑體" pitchFamily="34" charset="-120"/>
            </a:endParaRPr>
          </a:p>
        </p:txBody>
      </p:sp>
      <p:sp>
        <p:nvSpPr>
          <p:cNvPr id="17" name="八角星形 16"/>
          <p:cNvSpPr/>
          <p:nvPr/>
        </p:nvSpPr>
        <p:spPr bwMode="auto">
          <a:xfrm>
            <a:off x="7070725" y="2825750"/>
            <a:ext cx="2009775" cy="1333500"/>
          </a:xfrm>
          <a:prstGeom prst="star8">
            <a:avLst/>
          </a:prstGeom>
          <a:solidFill>
            <a:srgbClr val="CCFF99"/>
          </a:solidFill>
          <a:ln>
            <a:solidFill>
              <a:srgbClr val="0066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zh-TW" altLang="en-US" sz="2800" b="1">
                <a:solidFill>
                  <a:srgbClr val="FF0000"/>
                </a:solidFill>
                <a:latin typeface="微軟正黑體" pitchFamily="34" charset="-120"/>
                <a:ea typeface="微軟正黑體" pitchFamily="34" charset="-120"/>
              </a:rPr>
              <a:t>超額</a:t>
            </a:r>
            <a:endParaRPr lang="en-US" altLang="zh-TW" sz="2800" b="1">
              <a:solidFill>
                <a:srgbClr val="FF0000"/>
              </a:solidFill>
              <a:latin typeface="微軟正黑體" pitchFamily="34" charset="-120"/>
              <a:ea typeface="微軟正黑體" pitchFamily="34" charset="-120"/>
            </a:endParaRPr>
          </a:p>
          <a:p>
            <a:pPr algn="ctr" eaLnBrk="1" hangingPunct="1">
              <a:defRPr/>
            </a:pPr>
            <a:r>
              <a:rPr lang="zh-TW" altLang="en-US" sz="2800" b="1">
                <a:solidFill>
                  <a:srgbClr val="FF0000"/>
                </a:solidFill>
                <a:latin typeface="微軟正黑體" pitchFamily="34" charset="-120"/>
                <a:ea typeface="微軟正黑體" pitchFamily="34" charset="-120"/>
              </a:rPr>
              <a:t>比序</a:t>
            </a:r>
          </a:p>
        </p:txBody>
      </p:sp>
      <p:sp>
        <p:nvSpPr>
          <p:cNvPr id="44038" name="矩形 31"/>
          <p:cNvSpPr>
            <a:spLocks noChangeArrowheads="1"/>
          </p:cNvSpPr>
          <p:nvPr/>
        </p:nvSpPr>
        <p:spPr bwMode="auto">
          <a:xfrm>
            <a:off x="0" y="908050"/>
            <a:ext cx="9144000" cy="504825"/>
          </a:xfrm>
          <a:prstGeom prst="rect">
            <a:avLst/>
          </a:prstGeom>
          <a:solidFill>
            <a:srgbClr val="FFCCFF"/>
          </a:solidFill>
          <a:ln w="25400" algn="ctr">
            <a:solidFill>
              <a:srgbClr val="FF33CC"/>
            </a:solidFill>
            <a:round/>
            <a:headEnd/>
            <a:tailEnd/>
          </a:ln>
        </p:spPr>
        <p:txBody>
          <a:bodyPr anchor="ctr"/>
          <a:lstStyle>
            <a:lvl1pPr marL="165100" indent="-16510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just" eaLnBrk="1" hangingPunct="1">
              <a:spcBef>
                <a:spcPct val="0"/>
              </a:spcBef>
              <a:buFontTx/>
              <a:buNone/>
            </a:pPr>
            <a:r>
              <a:rPr lang="zh-TW" altLang="en-US" sz="2800" b="1">
                <a:solidFill>
                  <a:srgbClr val="C00000"/>
                </a:solidFill>
                <a:latin typeface="微軟正黑體" pitchFamily="34" charset="-120"/>
                <a:ea typeface="微軟正黑體" pitchFamily="34" charset="-120"/>
                <a:sym typeface="Wingdings" pitchFamily="2" charset="2"/>
              </a:rPr>
              <a:t></a:t>
            </a:r>
            <a:r>
              <a:rPr lang="zh-TW" altLang="en-US" sz="2800" b="1">
                <a:latin typeface="微軟正黑體" pitchFamily="34" charset="-120"/>
                <a:ea typeface="微軟正黑體" pitchFamily="34" charset="-120"/>
                <a:sym typeface="Wingdings" pitchFamily="2" charset="2"/>
              </a:rPr>
              <a:t>適性入學方式</a:t>
            </a:r>
            <a:r>
              <a:rPr lang="en-US" altLang="zh-TW" sz="2800" b="1">
                <a:latin typeface="微軟正黑體" pitchFamily="34" charset="-120"/>
                <a:ea typeface="微軟正黑體" pitchFamily="34" charset="-120"/>
                <a:sym typeface="Wingdings" pitchFamily="2" charset="2"/>
              </a:rPr>
              <a:t>-</a:t>
            </a:r>
            <a:r>
              <a:rPr lang="zh-TW" altLang="en-US" sz="2800" b="1">
                <a:latin typeface="微軟正黑體" pitchFamily="34" charset="-120"/>
                <a:ea typeface="微軟正黑體" pitchFamily="34" charset="-120"/>
                <a:sym typeface="Wingdings" pitchFamily="2" charset="2"/>
              </a:rPr>
              <a:t>免試入學</a:t>
            </a:r>
            <a:endParaRPr lang="zh-TW" altLang="zh-TW" sz="2800" b="1">
              <a:latin typeface="微軟正黑體" pitchFamily="34" charset="-120"/>
              <a:ea typeface="微軟正黑體" pitchFamily="34" charset="-120"/>
            </a:endParaRPr>
          </a:p>
        </p:txBody>
      </p:sp>
      <p:sp>
        <p:nvSpPr>
          <p:cNvPr id="3" name="文字方塊 2"/>
          <p:cNvSpPr txBox="1"/>
          <p:nvPr/>
        </p:nvSpPr>
        <p:spPr>
          <a:xfrm>
            <a:off x="-30163" y="4365104"/>
            <a:ext cx="9174163" cy="1569660"/>
          </a:xfrm>
          <a:prstGeom prst="rect">
            <a:avLst/>
          </a:prstGeom>
          <a:solidFill>
            <a:schemeClr val="accent5">
              <a:lumMod val="40000"/>
              <a:lumOff val="60000"/>
            </a:schemeClr>
          </a:solidFill>
          <a:ln w="25400">
            <a:solidFill>
              <a:schemeClr val="accent5">
                <a:lumMod val="50000"/>
              </a:schemeClr>
            </a:solidFill>
          </a:ln>
        </p:spPr>
        <p:txBody>
          <a:bodyPr>
            <a:spAutoFit/>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defRPr/>
            </a:pPr>
            <a:r>
              <a:rPr lang="en-US" altLang="zh-TW" dirty="0" smtClean="0">
                <a:latin typeface="微軟正黑體" panose="020B0604030504040204" pitchFamily="34" charset="-120"/>
                <a:ea typeface="微軟正黑體" panose="020B0604030504040204" pitchFamily="34" charset="-120"/>
              </a:rPr>
              <a:t>106</a:t>
            </a:r>
            <a:r>
              <a:rPr lang="zh-TW" altLang="zh-TW" dirty="0" smtClean="0">
                <a:latin typeface="微軟正黑體" panose="020B0604030504040204" pitchFamily="34" charset="-120"/>
                <a:ea typeface="微軟正黑體" panose="020B0604030504040204" pitchFamily="34" charset="-120"/>
              </a:rPr>
              <a:t>年</a:t>
            </a:r>
            <a:r>
              <a:rPr lang="zh-TW" altLang="en-US" dirty="0" smtClean="0">
                <a:latin typeface="微軟正黑體" panose="020B0604030504040204" pitchFamily="34" charset="-120"/>
                <a:ea typeface="微軟正黑體" panose="020B0604030504040204" pitchFamily="34" charset="-120"/>
              </a:rPr>
              <a:t>花蓮區</a:t>
            </a:r>
            <a:r>
              <a:rPr lang="zh-TW" altLang="zh-TW" dirty="0" smtClean="0">
                <a:latin typeface="微軟正黑體" panose="020B0604030504040204" pitchFamily="34" charset="-120"/>
                <a:ea typeface="微軟正黑體" panose="020B0604030504040204" pitchFamily="34" charset="-120"/>
              </a:rPr>
              <a:t>約</a:t>
            </a:r>
            <a:r>
              <a:rPr lang="en-US" altLang="zh-TW" dirty="0" smtClean="0">
                <a:latin typeface="微軟正黑體" panose="020B0604030504040204" pitchFamily="34" charset="-120"/>
                <a:ea typeface="微軟正黑體" panose="020B0604030504040204" pitchFamily="34" charset="-120"/>
              </a:rPr>
              <a:t>3</a:t>
            </a:r>
            <a:r>
              <a:rPr lang="zh-TW" altLang="en-US" dirty="0" smtClean="0">
                <a:latin typeface="微軟正黑體" panose="020B0604030504040204" pitchFamily="34" charset="-120"/>
                <a:ea typeface="微軟正黑體" panose="020B0604030504040204" pitchFamily="34" charset="-120"/>
              </a:rPr>
              <a:t>千</a:t>
            </a:r>
            <a:r>
              <a:rPr lang="en-US" altLang="zh-TW" dirty="0" smtClean="0">
                <a:latin typeface="微軟正黑體" panose="020B0604030504040204" pitchFamily="34" charset="-120"/>
                <a:ea typeface="微軟正黑體" panose="020B0604030504040204" pitchFamily="34" charset="-120"/>
              </a:rPr>
              <a:t>5</a:t>
            </a:r>
            <a:r>
              <a:rPr lang="zh-TW" altLang="en-US" dirty="0" smtClean="0">
                <a:latin typeface="微軟正黑體" panose="020B0604030504040204" pitchFamily="34" charset="-120"/>
                <a:ea typeface="微軟正黑體" panose="020B0604030504040204" pitchFamily="34" charset="-120"/>
              </a:rPr>
              <a:t>百</a:t>
            </a:r>
            <a:r>
              <a:rPr lang="zh-TW" altLang="zh-TW" dirty="0" smtClean="0">
                <a:latin typeface="微軟正黑體" panose="020B0604030504040204" pitchFamily="34" charset="-120"/>
                <a:ea typeface="微軟正黑體" panose="020B0604030504040204" pitchFamily="34" charset="-120"/>
              </a:rPr>
              <a:t>名國中畢業生</a:t>
            </a:r>
          </a:p>
          <a:p>
            <a:pPr eaLnBrk="1" hangingPunct="1">
              <a:defRPr/>
            </a:pPr>
            <a:r>
              <a:rPr lang="zh-TW" altLang="zh-TW" dirty="0" smtClean="0">
                <a:latin typeface="微軟正黑體" panose="020B0604030504040204" pitchFamily="34" charset="-120"/>
                <a:ea typeface="微軟正黑體" panose="020B0604030504040204" pitchFamily="34" charset="-120"/>
              </a:rPr>
              <a:t>高中職及五專總招生名額</a:t>
            </a:r>
            <a:r>
              <a:rPr lang="zh-TW" altLang="en-US" dirty="0" smtClean="0">
                <a:latin typeface="微軟正黑體" panose="020B0604030504040204" pitchFamily="34" charset="-120"/>
                <a:ea typeface="微軟正黑體" panose="020B0604030504040204" pitchFamily="34" charset="-120"/>
              </a:rPr>
              <a:t>超過</a:t>
            </a:r>
            <a:r>
              <a:rPr lang="en-US" altLang="zh-TW" dirty="0" smtClean="0">
                <a:latin typeface="微軟正黑體" panose="020B0604030504040204" pitchFamily="34" charset="-120"/>
                <a:ea typeface="微軟正黑體" panose="020B0604030504040204" pitchFamily="34" charset="-120"/>
              </a:rPr>
              <a:t>4</a:t>
            </a:r>
            <a:r>
              <a:rPr lang="zh-TW" altLang="en-US" dirty="0" smtClean="0">
                <a:latin typeface="微軟正黑體" panose="020B0604030504040204" pitchFamily="34" charset="-120"/>
                <a:ea typeface="微軟正黑體" panose="020B0604030504040204" pitchFamily="34" charset="-120"/>
              </a:rPr>
              <a:t>千人</a:t>
            </a:r>
            <a:endParaRPr lang="en-US" altLang="zh-TW" dirty="0" smtClean="0">
              <a:latin typeface="微軟正黑體" panose="020B0604030504040204" pitchFamily="34" charset="-120"/>
              <a:ea typeface="微軟正黑體" panose="020B0604030504040204" pitchFamily="34" charset="-120"/>
            </a:endParaRPr>
          </a:p>
          <a:p>
            <a:pPr eaLnBrk="1" hangingPunct="1">
              <a:defRPr/>
            </a:pPr>
            <a:r>
              <a:rPr lang="zh-TW" altLang="en-US" b="1" dirty="0" smtClean="0">
                <a:solidFill>
                  <a:srgbClr val="FF0000"/>
                </a:solidFill>
                <a:latin typeface="微軟正黑體" panose="020B0604030504040204" pitchFamily="34" charset="-120"/>
                <a:ea typeface="微軟正黑體" panose="020B0604030504040204" pitchFamily="34" charset="-120"/>
              </a:rPr>
              <a:t>高中職五專招生名額 ＞</a:t>
            </a:r>
            <a:r>
              <a:rPr lang="en-US" altLang="zh-TW" b="1" dirty="0" smtClean="0">
                <a:solidFill>
                  <a:srgbClr val="FF0000"/>
                </a:solidFill>
                <a:latin typeface="微軟正黑體" panose="020B0604030504040204" pitchFamily="34" charset="-120"/>
                <a:ea typeface="微軟正黑體" panose="020B0604030504040204" pitchFamily="34" charset="-120"/>
              </a:rPr>
              <a:t> </a:t>
            </a:r>
            <a:r>
              <a:rPr lang="zh-TW" altLang="en-US" b="1" dirty="0" smtClean="0">
                <a:solidFill>
                  <a:srgbClr val="FF0000"/>
                </a:solidFill>
                <a:latin typeface="微軟正黑體" panose="020B0604030504040204" pitchFamily="34" charset="-120"/>
                <a:ea typeface="微軟正黑體" panose="020B0604030504040204" pitchFamily="34" charset="-120"/>
              </a:rPr>
              <a:t>國中畢業生人數</a:t>
            </a:r>
            <a:endParaRPr lang="zh-TW" altLang="zh-TW" b="1" dirty="0" smtClean="0">
              <a:solidFill>
                <a:srgbClr val="FF0000"/>
              </a:solidFill>
              <a:latin typeface="微軟正黑體" panose="020B0604030504040204" pitchFamily="34" charset="-120"/>
              <a:ea typeface="微軟正黑體" panose="020B0604030504040204" pitchFamily="34" charset="-120"/>
            </a:endParaRPr>
          </a:p>
        </p:txBody>
      </p:sp>
      <p:sp>
        <p:nvSpPr>
          <p:cNvPr id="11" name="流程圖: 替代處理程序 10"/>
          <p:cNvSpPr>
            <a:spLocks noChangeArrowheads="1"/>
          </p:cNvSpPr>
          <p:nvPr/>
        </p:nvSpPr>
        <p:spPr bwMode="auto">
          <a:xfrm>
            <a:off x="0" y="1516063"/>
            <a:ext cx="6640513" cy="652462"/>
          </a:xfrm>
          <a:prstGeom prst="flowChartAlternateProcess">
            <a:avLst/>
          </a:prstGeom>
          <a:solidFill>
            <a:srgbClr val="FFFF99"/>
          </a:solidFill>
          <a:ln w="25400" algn="ctr">
            <a:solidFill>
              <a:srgbClr val="FFC000"/>
            </a:solidFill>
            <a:round/>
            <a:headEnd/>
            <a:tailEnd/>
          </a:ln>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3600" b="1">
                <a:solidFill>
                  <a:srgbClr val="FF0000"/>
                </a:solidFill>
                <a:latin typeface="微軟正黑體" pitchFamily="34" charset="-120"/>
                <a:ea typeface="微軟正黑體" pitchFamily="34" charset="-120"/>
              </a:rPr>
              <a:t>免試入學</a:t>
            </a:r>
            <a:r>
              <a:rPr lang="en-US" altLang="zh-TW" sz="3600">
                <a:latin typeface="微軟正黑體" pitchFamily="34" charset="-120"/>
                <a:ea typeface="微軟正黑體" pitchFamily="34" charset="-120"/>
              </a:rPr>
              <a:t>－</a:t>
            </a:r>
            <a:r>
              <a:rPr lang="zh-TW" altLang="en-US" sz="3600">
                <a:latin typeface="微軟正黑體" pitchFamily="34" charset="-120"/>
                <a:ea typeface="微軟正黑體" pitchFamily="34" charset="-120"/>
              </a:rPr>
              <a:t>無入學門檻或條件</a:t>
            </a:r>
            <a:endParaRPr lang="en-US" altLang="zh-TW" sz="3600">
              <a:latin typeface="微軟正黑體" pitchFamily="34" charset="-120"/>
              <a:ea typeface="微軟正黑體" pitchFamily="34" charset="-120"/>
            </a:endParaRPr>
          </a:p>
        </p:txBody>
      </p:sp>
      <p:pic>
        <p:nvPicPr>
          <p:cNvPr id="44041" name="圖片 5"/>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08304" y="4354316"/>
            <a:ext cx="1507249" cy="2503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89506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out)">
                                      <p:cBhvr>
                                        <p:cTn id="7" dur="1000"/>
                                        <p:tgtEl>
                                          <p:spTgt spid="11"/>
                                        </p:tgtEl>
                                      </p:cBhvr>
                                    </p:animEffect>
                                  </p:childTnLst>
                                </p:cTn>
                              </p:par>
                            </p:childTnLst>
                          </p:cTn>
                        </p:par>
                        <p:par>
                          <p:cTn id="8" fill="hold" nodeType="afterGroup">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nodeType="afterGroup">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2"/>
          <p:cNvSpPr>
            <a:spLocks noChangeArrowheads="1"/>
          </p:cNvSpPr>
          <p:nvPr/>
        </p:nvSpPr>
        <p:spPr bwMode="auto">
          <a:xfrm>
            <a:off x="214282" y="423501"/>
            <a:ext cx="8462174" cy="646331"/>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zh-TW" altLang="en-US" sz="36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新細明體" charset="0"/>
              </a:rPr>
              <a:t>花蓮區</a:t>
            </a:r>
            <a:r>
              <a:rPr lang="zh-TW" altLang="en-US" sz="36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新細明體" charset="0"/>
              </a:rPr>
              <a:t>入學方式</a:t>
            </a:r>
            <a:r>
              <a:rPr lang="zh-TW" altLang="en-US" sz="3600" b="1"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新細明體" charset="0"/>
              </a:rPr>
              <a:t>─超額</a:t>
            </a:r>
            <a:r>
              <a:rPr kumimoji="0" lang="zh-TW" altLang="en-US" sz="3600" b="1" dirty="0" smtClean="0">
                <a:ln w="1905"/>
                <a:solidFill>
                  <a:srgbClr val="0000FF"/>
                </a:solidFill>
                <a:effectLst>
                  <a:outerShdw blurRad="38100" dist="38100" dir="2700000" algn="tl">
                    <a:srgbClr val="000000">
                      <a:alpha val="43137"/>
                    </a:srgbClr>
                  </a:outerShdw>
                </a:effectLst>
                <a:latin typeface="+mn-lt"/>
                <a:ea typeface="標楷體" charset="0"/>
                <a:cs typeface="標楷體" charset="0"/>
              </a:rPr>
              <a:t>比</a:t>
            </a:r>
            <a:r>
              <a:rPr kumimoji="0" lang="zh-TW" altLang="en-US" sz="3600" b="1" dirty="0">
                <a:ln w="1905"/>
                <a:solidFill>
                  <a:srgbClr val="0000FF"/>
                </a:solidFill>
                <a:effectLst>
                  <a:outerShdw blurRad="38100" dist="38100" dir="2700000" algn="tl">
                    <a:srgbClr val="000000">
                      <a:alpha val="43137"/>
                    </a:srgbClr>
                  </a:outerShdw>
                </a:effectLst>
                <a:latin typeface="+mn-lt"/>
                <a:ea typeface="標楷體" charset="0"/>
                <a:cs typeface="標楷體" charset="0"/>
              </a:rPr>
              <a:t>序說明</a:t>
            </a:r>
            <a:endParaRPr kumimoji="0" lang="en-US" altLang="zh-TW" sz="3600" b="1" dirty="0">
              <a:ln w="1905"/>
              <a:solidFill>
                <a:srgbClr val="0000FF"/>
              </a:solidFill>
              <a:effectLst>
                <a:outerShdw blurRad="38100" dist="38100" dir="2700000" algn="tl">
                  <a:srgbClr val="000000">
                    <a:alpha val="43137"/>
                  </a:srgbClr>
                </a:outerShdw>
              </a:effectLst>
              <a:latin typeface="+mn-lt"/>
              <a:ea typeface="標楷體" charset="0"/>
              <a:cs typeface="標楷體" charset="0"/>
            </a:endParaRPr>
          </a:p>
        </p:txBody>
      </p:sp>
      <p:graphicFrame>
        <p:nvGraphicFramePr>
          <p:cNvPr id="26" name="資料庫圖表 25"/>
          <p:cNvGraphicFramePr/>
          <p:nvPr>
            <p:extLst>
              <p:ext uri="{D42A27DB-BD31-4B8C-83A1-F6EECF244321}">
                <p14:modId xmlns="" xmlns:p14="http://schemas.microsoft.com/office/powerpoint/2010/main" val="3139555275"/>
              </p:ext>
            </p:extLst>
          </p:nvPr>
        </p:nvGraphicFramePr>
        <p:xfrm>
          <a:off x="623095" y="1087358"/>
          <a:ext cx="4020343" cy="5556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文字方塊 26"/>
          <p:cNvSpPr txBox="1"/>
          <p:nvPr/>
        </p:nvSpPr>
        <p:spPr>
          <a:xfrm>
            <a:off x="4643438" y="1094700"/>
            <a:ext cx="4393058" cy="1754326"/>
          </a:xfrm>
          <a:prstGeom prst="rect">
            <a:avLst/>
          </a:prstGeom>
          <a:ln/>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wrap="square">
            <a:spAutoFit/>
          </a:bodyPr>
          <a:lstStyle/>
          <a:p>
            <a:pPr eaLnBrk="1" fontAlgn="auto" hangingPunct="1">
              <a:spcBef>
                <a:spcPts val="0"/>
              </a:spcBef>
              <a:spcAft>
                <a:spcPts val="0"/>
              </a:spcAft>
              <a:defRPr/>
            </a:pPr>
            <a:r>
              <a:rPr kumimoji="0" lang="zh-TW" altLang="en-US" b="1" dirty="0">
                <a:solidFill>
                  <a:srgbClr val="000090"/>
                </a:solidFill>
                <a:latin typeface="微軟正黑體" pitchFamily="34" charset="-120"/>
                <a:ea typeface="微軟正黑體" pitchFamily="34" charset="-120"/>
              </a:rPr>
              <a:t>第</a:t>
            </a:r>
            <a:r>
              <a:rPr kumimoji="0" lang="en-US" altLang="zh-TW" b="1" dirty="0">
                <a:solidFill>
                  <a:srgbClr val="000090"/>
                </a:solidFill>
                <a:latin typeface="微軟正黑體" pitchFamily="34" charset="-120"/>
                <a:ea typeface="微軟正黑體" pitchFamily="34" charset="-120"/>
              </a:rPr>
              <a:t>1</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3</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20</a:t>
            </a:r>
            <a:r>
              <a:rPr kumimoji="0" lang="zh-TW" altLang="en-US" b="1" dirty="0">
                <a:solidFill>
                  <a:srgbClr val="000090"/>
                </a:solidFill>
                <a:latin typeface="微軟正黑體" pitchFamily="34" charset="-120"/>
                <a:ea typeface="微軟正黑體" pitchFamily="34" charset="-120"/>
              </a:rPr>
              <a:t>分，第</a:t>
            </a:r>
            <a:r>
              <a:rPr kumimoji="0" lang="en-US" altLang="zh-TW" b="1" dirty="0">
                <a:solidFill>
                  <a:srgbClr val="000090"/>
                </a:solidFill>
                <a:latin typeface="微軟正黑體" pitchFamily="34" charset="-120"/>
                <a:ea typeface="微軟正黑體" pitchFamily="34" charset="-120"/>
              </a:rPr>
              <a:t>4</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6</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18</a:t>
            </a:r>
            <a:r>
              <a:rPr kumimoji="0" lang="zh-TW" altLang="en-US" b="1" dirty="0">
                <a:solidFill>
                  <a:srgbClr val="000090"/>
                </a:solidFill>
                <a:latin typeface="微軟正黑體" pitchFamily="34" charset="-120"/>
                <a:ea typeface="微軟正黑體" pitchFamily="34" charset="-120"/>
              </a:rPr>
              <a:t>分</a:t>
            </a:r>
            <a:r>
              <a:rPr kumimoji="0" lang="zh-TW" altLang="en-US" b="1" dirty="0" smtClean="0">
                <a:solidFill>
                  <a:srgbClr val="000090"/>
                </a:solidFill>
                <a:latin typeface="微軟正黑體" pitchFamily="34" charset="-120"/>
                <a:ea typeface="微軟正黑體" pitchFamily="34" charset="-120"/>
              </a:rPr>
              <a:t>，</a:t>
            </a:r>
            <a:endParaRPr kumimoji="0" lang="en-US" altLang="zh-TW" b="1" dirty="0" smtClean="0">
              <a:solidFill>
                <a:srgbClr val="000090"/>
              </a:solidFill>
              <a:latin typeface="微軟正黑體" pitchFamily="34" charset="-120"/>
              <a:ea typeface="微軟正黑體" pitchFamily="34" charset="-120"/>
            </a:endParaRPr>
          </a:p>
          <a:p>
            <a:pPr eaLnBrk="1" fontAlgn="auto" hangingPunct="1">
              <a:spcBef>
                <a:spcPts val="0"/>
              </a:spcBef>
              <a:spcAft>
                <a:spcPts val="0"/>
              </a:spcAft>
              <a:defRPr/>
            </a:pPr>
            <a:r>
              <a:rPr kumimoji="0" lang="zh-TW" altLang="en-US" b="1" dirty="0" smtClean="0">
                <a:solidFill>
                  <a:srgbClr val="000090"/>
                </a:solidFill>
                <a:latin typeface="微軟正黑體" pitchFamily="34" charset="-120"/>
                <a:ea typeface="微軟正黑體" pitchFamily="34" charset="-120"/>
              </a:rPr>
              <a:t>第</a:t>
            </a:r>
            <a:r>
              <a:rPr kumimoji="0" lang="en-US" altLang="zh-TW" b="1" dirty="0">
                <a:solidFill>
                  <a:srgbClr val="000090"/>
                </a:solidFill>
                <a:latin typeface="微軟正黑體" pitchFamily="34" charset="-120"/>
                <a:ea typeface="微軟正黑體" pitchFamily="34" charset="-120"/>
              </a:rPr>
              <a:t>7</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9</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16</a:t>
            </a:r>
            <a:r>
              <a:rPr kumimoji="0" lang="zh-TW" altLang="en-US" b="1" dirty="0">
                <a:solidFill>
                  <a:srgbClr val="000090"/>
                </a:solidFill>
                <a:latin typeface="微軟正黑體" pitchFamily="34" charset="-120"/>
                <a:ea typeface="微軟正黑體" pitchFamily="34" charset="-120"/>
              </a:rPr>
              <a:t>分，第</a:t>
            </a:r>
            <a:r>
              <a:rPr kumimoji="0" lang="en-US" altLang="zh-TW" b="1" dirty="0">
                <a:solidFill>
                  <a:srgbClr val="000090"/>
                </a:solidFill>
                <a:latin typeface="微軟正黑體" pitchFamily="34" charset="-120"/>
                <a:ea typeface="微軟正黑體" pitchFamily="34" charset="-120"/>
              </a:rPr>
              <a:t>10</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12</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14</a:t>
            </a:r>
            <a:r>
              <a:rPr kumimoji="0" lang="zh-TW" altLang="en-US" b="1" dirty="0">
                <a:solidFill>
                  <a:srgbClr val="000090"/>
                </a:solidFill>
                <a:latin typeface="微軟正黑體" pitchFamily="34" charset="-120"/>
                <a:ea typeface="微軟正黑體" pitchFamily="34" charset="-120"/>
              </a:rPr>
              <a:t>分，第</a:t>
            </a:r>
            <a:r>
              <a:rPr kumimoji="0" lang="en-US" altLang="zh-TW" b="1" dirty="0">
                <a:solidFill>
                  <a:srgbClr val="000090"/>
                </a:solidFill>
                <a:latin typeface="微軟正黑體" pitchFamily="34" charset="-120"/>
                <a:ea typeface="微軟正黑體" pitchFamily="34" charset="-120"/>
              </a:rPr>
              <a:t>13</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15</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12</a:t>
            </a:r>
            <a:r>
              <a:rPr kumimoji="0" lang="zh-TW" altLang="en-US" b="1" dirty="0">
                <a:solidFill>
                  <a:srgbClr val="000090"/>
                </a:solidFill>
                <a:latin typeface="微軟正黑體" pitchFamily="34" charset="-120"/>
                <a:ea typeface="微軟正黑體" pitchFamily="34" charset="-120"/>
              </a:rPr>
              <a:t>分，第</a:t>
            </a:r>
            <a:r>
              <a:rPr kumimoji="0" lang="en-US" altLang="zh-TW" b="1" dirty="0">
                <a:solidFill>
                  <a:srgbClr val="000090"/>
                </a:solidFill>
                <a:latin typeface="微軟正黑體" pitchFamily="34" charset="-120"/>
                <a:ea typeface="微軟正黑體" pitchFamily="34" charset="-120"/>
              </a:rPr>
              <a:t>16</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18</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10</a:t>
            </a:r>
            <a:r>
              <a:rPr kumimoji="0" lang="zh-TW" altLang="en-US" b="1" dirty="0">
                <a:solidFill>
                  <a:srgbClr val="000090"/>
                </a:solidFill>
                <a:latin typeface="微軟正黑體" pitchFamily="34" charset="-120"/>
                <a:ea typeface="微軟正黑體" pitchFamily="34" charset="-120"/>
              </a:rPr>
              <a:t>分，第</a:t>
            </a:r>
            <a:r>
              <a:rPr kumimoji="0" lang="en-US" altLang="zh-TW" b="1" dirty="0">
                <a:solidFill>
                  <a:srgbClr val="000090"/>
                </a:solidFill>
                <a:latin typeface="微軟正黑體" pitchFamily="34" charset="-120"/>
                <a:ea typeface="微軟正黑體" pitchFamily="34" charset="-120"/>
              </a:rPr>
              <a:t>19</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21</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8</a:t>
            </a:r>
            <a:r>
              <a:rPr kumimoji="0" lang="zh-TW" altLang="en-US" b="1" dirty="0">
                <a:solidFill>
                  <a:srgbClr val="000090"/>
                </a:solidFill>
                <a:latin typeface="微軟正黑體" pitchFamily="34" charset="-120"/>
                <a:ea typeface="微軟正黑體" pitchFamily="34" charset="-120"/>
              </a:rPr>
              <a:t>分，第</a:t>
            </a:r>
            <a:r>
              <a:rPr kumimoji="0" lang="en-US" altLang="zh-TW" b="1" dirty="0">
                <a:solidFill>
                  <a:srgbClr val="000090"/>
                </a:solidFill>
                <a:latin typeface="微軟正黑體" pitchFamily="34" charset="-120"/>
                <a:ea typeface="微軟正黑體" pitchFamily="34" charset="-120"/>
              </a:rPr>
              <a:t>22</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24</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6</a:t>
            </a:r>
            <a:r>
              <a:rPr kumimoji="0" lang="zh-TW" altLang="en-US" b="1" dirty="0">
                <a:solidFill>
                  <a:srgbClr val="000090"/>
                </a:solidFill>
                <a:latin typeface="微軟正黑體" pitchFamily="34" charset="-120"/>
                <a:ea typeface="微軟正黑體" pitchFamily="34" charset="-120"/>
              </a:rPr>
              <a:t>分，第</a:t>
            </a:r>
            <a:r>
              <a:rPr kumimoji="0" lang="en-US" altLang="zh-TW" b="1" dirty="0">
                <a:solidFill>
                  <a:srgbClr val="000090"/>
                </a:solidFill>
                <a:latin typeface="微軟正黑體" pitchFamily="34" charset="-120"/>
                <a:ea typeface="微軟正黑體" pitchFamily="34" charset="-120"/>
              </a:rPr>
              <a:t>25</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27</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4</a:t>
            </a:r>
            <a:r>
              <a:rPr kumimoji="0" lang="zh-TW" altLang="en-US" b="1" dirty="0">
                <a:solidFill>
                  <a:srgbClr val="000090"/>
                </a:solidFill>
                <a:latin typeface="微軟正黑體" pitchFamily="34" charset="-120"/>
                <a:ea typeface="微軟正黑體" pitchFamily="34" charset="-120"/>
              </a:rPr>
              <a:t>分，第</a:t>
            </a:r>
            <a:r>
              <a:rPr kumimoji="0" lang="en-US" altLang="zh-TW" b="1" dirty="0">
                <a:solidFill>
                  <a:srgbClr val="000090"/>
                </a:solidFill>
                <a:latin typeface="微軟正黑體" pitchFamily="34" charset="-120"/>
                <a:ea typeface="微軟正黑體" pitchFamily="34" charset="-120"/>
              </a:rPr>
              <a:t>28</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30</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2</a:t>
            </a:r>
            <a:r>
              <a:rPr kumimoji="0" lang="zh-TW" altLang="en-US" b="1" dirty="0">
                <a:solidFill>
                  <a:srgbClr val="000090"/>
                </a:solidFill>
                <a:latin typeface="微軟正黑體" pitchFamily="34" charset="-120"/>
                <a:ea typeface="微軟正黑體" pitchFamily="34" charset="-120"/>
              </a:rPr>
              <a:t>分，第</a:t>
            </a:r>
            <a:r>
              <a:rPr kumimoji="0" lang="en-US" altLang="zh-TW" b="1" dirty="0">
                <a:solidFill>
                  <a:srgbClr val="000090"/>
                </a:solidFill>
                <a:latin typeface="微軟正黑體" pitchFamily="34" charset="-120"/>
                <a:ea typeface="微軟正黑體" pitchFamily="34" charset="-120"/>
              </a:rPr>
              <a:t>31</a:t>
            </a:r>
            <a:r>
              <a:rPr kumimoji="0" lang="zh-TW" altLang="en-US" b="1" dirty="0">
                <a:solidFill>
                  <a:srgbClr val="000090"/>
                </a:solidFill>
                <a:latin typeface="微軟正黑體" pitchFamily="34" charset="-120"/>
                <a:ea typeface="微軟正黑體" pitchFamily="34" charset="-120"/>
              </a:rPr>
              <a:t>～</a:t>
            </a:r>
            <a:r>
              <a:rPr kumimoji="0" lang="en-US" altLang="zh-TW" b="1" dirty="0">
                <a:solidFill>
                  <a:srgbClr val="000090"/>
                </a:solidFill>
                <a:latin typeface="微軟正黑體" pitchFamily="34" charset="-120"/>
                <a:ea typeface="微軟正黑體" pitchFamily="34" charset="-120"/>
              </a:rPr>
              <a:t>40</a:t>
            </a:r>
            <a:r>
              <a:rPr kumimoji="0" lang="zh-TW" altLang="en-US" b="1" dirty="0">
                <a:solidFill>
                  <a:srgbClr val="000090"/>
                </a:solidFill>
                <a:latin typeface="微軟正黑體" pitchFamily="34" charset="-120"/>
                <a:ea typeface="微軟正黑體" pitchFamily="34" charset="-120"/>
              </a:rPr>
              <a:t>志願</a:t>
            </a:r>
            <a:r>
              <a:rPr kumimoji="0" lang="en-US" altLang="zh-TW" b="1" dirty="0">
                <a:solidFill>
                  <a:srgbClr val="000090"/>
                </a:solidFill>
                <a:latin typeface="微軟正黑體" pitchFamily="34" charset="-120"/>
                <a:ea typeface="微軟正黑體" pitchFamily="34" charset="-120"/>
              </a:rPr>
              <a:t>0</a:t>
            </a:r>
            <a:r>
              <a:rPr kumimoji="0" lang="zh-TW" altLang="en-US" b="1" dirty="0">
                <a:solidFill>
                  <a:srgbClr val="000090"/>
                </a:solidFill>
                <a:latin typeface="微軟正黑體" pitchFamily="34" charset="-120"/>
                <a:ea typeface="微軟正黑體" pitchFamily="34" charset="-120"/>
              </a:rPr>
              <a:t>分。</a:t>
            </a:r>
          </a:p>
        </p:txBody>
      </p:sp>
      <p:sp>
        <p:nvSpPr>
          <p:cNvPr id="28" name="文字方塊 27"/>
          <p:cNvSpPr txBox="1"/>
          <p:nvPr/>
        </p:nvSpPr>
        <p:spPr>
          <a:xfrm>
            <a:off x="4643438" y="2996952"/>
            <a:ext cx="3168352" cy="2308324"/>
          </a:xfrm>
          <a:prstGeom prst="rect">
            <a:avLst/>
          </a:prstGeom>
          <a:ln/>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kumimoji="1">
                <a:solidFill>
                  <a:schemeClr val="tx1"/>
                </a:solidFill>
                <a:latin typeface="Arial" charset="0"/>
                <a:ea typeface="華康儷特圓" charset="0"/>
                <a:cs typeface="華康儷特圓" charset="0"/>
              </a:defRPr>
            </a:lvl1pPr>
            <a:lvl2pPr marL="742950" indent="-285750" eaLnBrk="0" hangingPunct="0">
              <a:defRPr kumimoji="1">
                <a:solidFill>
                  <a:schemeClr val="tx1"/>
                </a:solidFill>
                <a:latin typeface="Arial" charset="0"/>
                <a:ea typeface="華康儷特圓" charset="0"/>
                <a:cs typeface="華康儷特圓" charset="0"/>
              </a:defRPr>
            </a:lvl2pPr>
            <a:lvl3pPr marL="1143000" indent="-228600" eaLnBrk="0" hangingPunct="0">
              <a:defRPr kumimoji="1">
                <a:solidFill>
                  <a:schemeClr val="tx1"/>
                </a:solidFill>
                <a:latin typeface="Arial" charset="0"/>
                <a:ea typeface="華康儷特圓" charset="0"/>
                <a:cs typeface="華康儷特圓" charset="0"/>
              </a:defRPr>
            </a:lvl3pPr>
            <a:lvl4pPr marL="1600200" indent="-228600" eaLnBrk="0" hangingPunct="0">
              <a:defRPr kumimoji="1">
                <a:solidFill>
                  <a:schemeClr val="tx1"/>
                </a:solidFill>
                <a:latin typeface="Arial" charset="0"/>
                <a:ea typeface="華康儷特圓" charset="0"/>
                <a:cs typeface="華康儷特圓" charset="0"/>
              </a:defRPr>
            </a:lvl4pPr>
            <a:lvl5pPr marL="2057400" indent="-228600" eaLnBrk="0" hangingPunct="0">
              <a:defRPr kumimoji="1">
                <a:solidFill>
                  <a:schemeClr val="tx1"/>
                </a:solidFill>
                <a:latin typeface="Arial" charset="0"/>
                <a:ea typeface="華康儷特圓" charset="0"/>
                <a:cs typeface="華康儷特圓" charset="0"/>
              </a:defRPr>
            </a:lvl5pPr>
            <a:lvl6pPr marL="2514600" indent="-228600" algn="ctr" eaLnBrk="0" fontAlgn="base" hangingPunct="0">
              <a:spcBef>
                <a:spcPct val="0"/>
              </a:spcBef>
              <a:spcAft>
                <a:spcPct val="0"/>
              </a:spcAft>
              <a:defRPr kumimoji="1">
                <a:solidFill>
                  <a:schemeClr val="tx1"/>
                </a:solidFill>
                <a:latin typeface="Arial" charset="0"/>
                <a:ea typeface="華康儷特圓" charset="0"/>
                <a:cs typeface="華康儷特圓" charset="0"/>
              </a:defRPr>
            </a:lvl6pPr>
            <a:lvl7pPr marL="2971800" indent="-228600" algn="ctr" eaLnBrk="0" fontAlgn="base" hangingPunct="0">
              <a:spcBef>
                <a:spcPct val="0"/>
              </a:spcBef>
              <a:spcAft>
                <a:spcPct val="0"/>
              </a:spcAft>
              <a:defRPr kumimoji="1">
                <a:solidFill>
                  <a:schemeClr val="tx1"/>
                </a:solidFill>
                <a:latin typeface="Arial" charset="0"/>
                <a:ea typeface="華康儷特圓" charset="0"/>
                <a:cs typeface="華康儷特圓" charset="0"/>
              </a:defRPr>
            </a:lvl7pPr>
            <a:lvl8pPr marL="3429000" indent="-228600" algn="ctr" eaLnBrk="0" fontAlgn="base" hangingPunct="0">
              <a:spcBef>
                <a:spcPct val="0"/>
              </a:spcBef>
              <a:spcAft>
                <a:spcPct val="0"/>
              </a:spcAft>
              <a:defRPr kumimoji="1">
                <a:solidFill>
                  <a:schemeClr val="tx1"/>
                </a:solidFill>
                <a:latin typeface="Arial" charset="0"/>
                <a:ea typeface="華康儷特圓" charset="0"/>
                <a:cs typeface="華康儷特圓" charset="0"/>
              </a:defRPr>
            </a:lvl8pPr>
            <a:lvl9pPr marL="3886200" indent="-228600" algn="ctr" eaLnBrk="0" fontAlgn="base" hangingPunct="0">
              <a:spcBef>
                <a:spcPct val="0"/>
              </a:spcBef>
              <a:spcAft>
                <a:spcPct val="0"/>
              </a:spcAft>
              <a:defRPr kumimoji="1">
                <a:solidFill>
                  <a:schemeClr val="tx1"/>
                </a:solidFill>
                <a:latin typeface="Arial" charset="0"/>
                <a:ea typeface="華康儷特圓" charset="0"/>
                <a:cs typeface="華康儷特圓" charset="0"/>
              </a:defRPr>
            </a:lvl9pPr>
          </a:lstStyle>
          <a:p>
            <a:pPr eaLnBrk="1" fontAlgn="auto" hangingPunct="1">
              <a:spcBef>
                <a:spcPts val="0"/>
              </a:spcBef>
              <a:spcAft>
                <a:spcPts val="0"/>
              </a:spcAft>
              <a:defRPr/>
            </a:pPr>
            <a:r>
              <a:rPr lang="en-US" altLang="zh-TW"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1.</a:t>
            </a:r>
            <a:r>
              <a:rPr lang="zh-TW" altLang="en-US"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均衡學習：</a:t>
            </a:r>
            <a:r>
              <a:rPr lang="en-US" altLang="zh-TW"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15</a:t>
            </a:r>
            <a:r>
              <a:rPr lang="zh-TW" altLang="en-US"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分</a:t>
            </a:r>
            <a:endParaRPr lang="en-US" altLang="zh-TW" sz="24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endParaRPr>
          </a:p>
          <a:p>
            <a:pPr eaLnBrk="1" fontAlgn="auto" hangingPunct="1">
              <a:spcBef>
                <a:spcPts val="0"/>
              </a:spcBef>
              <a:spcAft>
                <a:spcPts val="0"/>
              </a:spcAft>
              <a:defRPr/>
            </a:pPr>
            <a:r>
              <a:rPr lang="en-US" altLang="zh-TW" sz="24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2</a:t>
            </a:r>
            <a:r>
              <a:rPr lang="en-US" altLang="zh-TW"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a:t>
            </a:r>
            <a:r>
              <a:rPr lang="zh-TW" altLang="en-US"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獎懲紀錄：</a:t>
            </a:r>
            <a:r>
              <a:rPr lang="en-US" altLang="zh-TW"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9</a:t>
            </a:r>
            <a:r>
              <a:rPr lang="zh-TW" altLang="en-US"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分</a:t>
            </a:r>
            <a:endParaRPr lang="en-US" altLang="zh-TW" sz="24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endParaRPr>
          </a:p>
          <a:p>
            <a:pPr eaLnBrk="1" fontAlgn="auto" hangingPunct="1">
              <a:spcBef>
                <a:spcPts val="0"/>
              </a:spcBef>
              <a:spcAft>
                <a:spcPts val="0"/>
              </a:spcAft>
              <a:defRPr/>
            </a:pPr>
            <a:r>
              <a:rPr lang="en-US" altLang="zh-TW" sz="24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3</a:t>
            </a:r>
            <a:r>
              <a:rPr lang="en-US" altLang="zh-TW"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a:t>
            </a:r>
            <a:r>
              <a:rPr lang="zh-TW" altLang="en-US"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幹部表現：</a:t>
            </a:r>
            <a:r>
              <a:rPr lang="en-US" altLang="zh-TW"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9</a:t>
            </a:r>
            <a:r>
              <a:rPr lang="zh-TW" altLang="en-US"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分</a:t>
            </a:r>
            <a:endParaRPr lang="en-US" altLang="zh-TW" sz="24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endParaRPr>
          </a:p>
          <a:p>
            <a:pPr eaLnBrk="1" fontAlgn="auto" hangingPunct="1">
              <a:spcBef>
                <a:spcPts val="0"/>
              </a:spcBef>
              <a:spcAft>
                <a:spcPts val="0"/>
              </a:spcAft>
              <a:defRPr/>
            </a:pPr>
            <a:r>
              <a:rPr lang="en-US" altLang="zh-TW" sz="24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4</a:t>
            </a:r>
            <a:r>
              <a:rPr lang="en-US" altLang="zh-TW"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a:t>
            </a:r>
            <a:r>
              <a:rPr lang="zh-TW" altLang="en-US"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競賽表現：</a:t>
            </a:r>
            <a:r>
              <a:rPr lang="en-US" altLang="zh-TW"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15</a:t>
            </a:r>
            <a:r>
              <a:rPr lang="zh-TW" altLang="en-US"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分</a:t>
            </a:r>
            <a:endParaRPr lang="en-US" altLang="zh-TW"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endParaRPr>
          </a:p>
          <a:p>
            <a:pPr eaLnBrk="1" fontAlgn="auto" hangingPunct="1">
              <a:spcBef>
                <a:spcPts val="0"/>
              </a:spcBef>
              <a:spcAft>
                <a:spcPts val="0"/>
              </a:spcAft>
              <a:defRPr/>
            </a:pPr>
            <a:r>
              <a:rPr lang="en-US" altLang="zh-TW"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5.</a:t>
            </a:r>
            <a:r>
              <a:rPr lang="zh-TW" altLang="en-US"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體適能：</a:t>
            </a:r>
            <a:r>
              <a:rPr lang="en-US" altLang="zh-TW"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9</a:t>
            </a:r>
            <a:r>
              <a:rPr lang="zh-TW" altLang="en-US"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分</a:t>
            </a:r>
            <a:endParaRPr lang="en-US" altLang="zh-TW"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endParaRPr>
          </a:p>
          <a:p>
            <a:pPr eaLnBrk="1" fontAlgn="auto" hangingPunct="1">
              <a:spcBef>
                <a:spcPts val="0"/>
              </a:spcBef>
              <a:spcAft>
                <a:spcPts val="0"/>
              </a:spcAft>
              <a:defRPr/>
            </a:pPr>
            <a:r>
              <a:rPr lang="en-US" altLang="zh-TW"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6.</a:t>
            </a:r>
            <a:r>
              <a:rPr lang="zh-TW" altLang="en-US"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其他：</a:t>
            </a:r>
            <a:r>
              <a:rPr lang="en-US" altLang="zh-TW"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15</a:t>
            </a:r>
            <a:r>
              <a:rPr lang="zh-TW" altLang="en-US" sz="2400" b="1" dirty="0" smtClean="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rPr>
              <a:t>分</a:t>
            </a:r>
            <a:endParaRPr lang="en-US" altLang="zh-TW" sz="24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29" name="文字方塊 28"/>
          <p:cNvSpPr txBox="1"/>
          <p:nvPr/>
        </p:nvSpPr>
        <p:spPr>
          <a:xfrm>
            <a:off x="4625424" y="5448044"/>
            <a:ext cx="3456954" cy="1409956"/>
          </a:xfrm>
          <a:prstGeom prst="rect">
            <a:avLst/>
          </a:prstGeom>
          <a:ln/>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lIns="90000" tIns="180000" rIns="0" bIns="180000" anchor="ctr">
            <a:spAutoFit/>
          </a:bodyPr>
          <a:lstStyle/>
          <a:p>
            <a:r>
              <a:rPr lang="zh-TW" altLang="zh-TW" sz="24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a:t>
            </a:r>
            <a:r>
              <a:rPr lang="zh-TW" altLang="zh-TW" sz="22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精熟」者每科得</a:t>
            </a:r>
            <a:r>
              <a:rPr lang="en-US" altLang="zh-TW" sz="22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6</a:t>
            </a:r>
            <a:r>
              <a:rPr lang="zh-TW" altLang="zh-TW" sz="22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分</a:t>
            </a:r>
          </a:p>
          <a:p>
            <a:r>
              <a:rPr lang="zh-TW" altLang="zh-TW" sz="22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「基礎」者每科得</a:t>
            </a:r>
            <a:r>
              <a:rPr lang="en-US" altLang="zh-TW" sz="22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4</a:t>
            </a:r>
            <a:r>
              <a:rPr lang="zh-TW" altLang="zh-TW" sz="22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分</a:t>
            </a:r>
          </a:p>
          <a:p>
            <a:r>
              <a:rPr lang="zh-TW" altLang="zh-TW" sz="22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「待加強」者每科得</a:t>
            </a:r>
            <a:r>
              <a:rPr lang="en-US" altLang="zh-TW" sz="22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2</a:t>
            </a:r>
            <a:r>
              <a:rPr lang="zh-TW" altLang="zh-TW" sz="22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rPr>
              <a:t>分</a:t>
            </a:r>
            <a:endParaRPr lang="en-US" altLang="zh-TW" sz="2200" b="1" dirty="0">
              <a:ln w="1905"/>
              <a:solidFill>
                <a:srgbClr val="000090"/>
              </a:solidFill>
              <a:effectLst>
                <a:innerShdw blurRad="69850" dist="43180" dir="5400000">
                  <a:srgbClr val="000000">
                    <a:alpha val="65000"/>
                  </a:srgbClr>
                </a:innerShdw>
              </a:effectLst>
              <a:latin typeface="微軟正黑體" pitchFamily="34" charset="-120"/>
              <a:ea typeface="微軟正黑體" pitchFamily="34" charset="-120"/>
              <a:cs typeface="華康儷特圓" charset="0"/>
            </a:endParaRPr>
          </a:p>
        </p:txBody>
      </p:sp>
      <p:sp>
        <p:nvSpPr>
          <p:cNvPr id="9" name="標題 2"/>
          <p:cNvSpPr txBox="1">
            <a:spLocks/>
          </p:cNvSpPr>
          <p:nvPr/>
        </p:nvSpPr>
        <p:spPr bwMode="auto">
          <a:xfrm>
            <a:off x="23917" y="1700808"/>
            <a:ext cx="587643" cy="4734272"/>
          </a:xfrm>
          <a:prstGeom prst="rect">
            <a:avLst/>
          </a:prstGeom>
          <a:solidFill>
            <a:srgbClr val="FFFF00">
              <a:alpha val="78000"/>
            </a:srgbClr>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algn="l" defTabSz="1244600" eaLnBrk="1" hangingPunct="1">
              <a:lnSpc>
                <a:spcPct val="90000"/>
              </a:lnSpc>
              <a:defRPr/>
            </a:pPr>
            <a:r>
              <a:rPr lang="zh-TW" altLang="en-US" sz="3200" b="1" dirty="0">
                <a:solidFill>
                  <a:srgbClr val="FF0000"/>
                </a:solidFill>
                <a:latin typeface="標楷體" pitchFamily="65" charset="-120"/>
                <a:ea typeface="標楷體" pitchFamily="65" charset="-120"/>
              </a:rPr>
              <a:t>輔導學生適</a:t>
            </a:r>
            <a:r>
              <a:rPr lang="zh-TW" altLang="en-US" sz="3200" b="1" dirty="0" smtClean="0">
                <a:solidFill>
                  <a:srgbClr val="FF0000"/>
                </a:solidFill>
                <a:latin typeface="標楷體" pitchFamily="65" charset="-120"/>
                <a:ea typeface="標楷體" pitchFamily="65" charset="-120"/>
              </a:rPr>
              <a:t>性入學選校</a:t>
            </a:r>
          </a:p>
        </p:txBody>
      </p:sp>
      <p:sp>
        <p:nvSpPr>
          <p:cNvPr id="2" name="圓角矩形 1"/>
          <p:cNvSpPr/>
          <p:nvPr/>
        </p:nvSpPr>
        <p:spPr>
          <a:xfrm>
            <a:off x="3125290" y="4581128"/>
            <a:ext cx="1296144" cy="724148"/>
          </a:xfrm>
          <a:prstGeom prst="roundRect">
            <a:avLst/>
          </a:prstGeom>
          <a:ln w="2857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3" name="矩形 2"/>
          <p:cNvSpPr/>
          <p:nvPr/>
        </p:nvSpPr>
        <p:spPr>
          <a:xfrm>
            <a:off x="3012876" y="4712369"/>
            <a:ext cx="1191032" cy="461665"/>
          </a:xfrm>
          <a:prstGeom prst="rect">
            <a:avLst/>
          </a:prstGeom>
        </p:spPr>
        <p:txBody>
          <a:bodyPr wrap="none">
            <a:spAutoFit/>
          </a:bodyPr>
          <a:lstStyle/>
          <a:p>
            <a:pPr marL="537750" lvl="0" indent="-285750" algn="r">
              <a:spcBef>
                <a:spcPts val="200"/>
              </a:spcBef>
              <a:buSzPct val="75000"/>
              <a:buFont typeface="Wingdings" panose="05000000000000000000" pitchFamily="2" charset="2"/>
              <a:buChar char="l"/>
            </a:pPr>
            <a:r>
              <a:rPr lang="en-US" altLang="zh-TW" sz="2400" dirty="0" smtClean="0"/>
              <a:t>3</a:t>
            </a:r>
            <a:r>
              <a:rPr lang="zh-TW" altLang="en-US" sz="2400" dirty="0" smtClean="0"/>
              <a:t>分</a:t>
            </a:r>
            <a:endParaRPr lang="zh-TW" altLang="en-US" sz="2400" dirty="0"/>
          </a:p>
        </p:txBody>
      </p:sp>
    </p:spTree>
    <p:extLst>
      <p:ext uri="{BB962C8B-B14F-4D97-AF65-F5344CB8AC3E}">
        <p14:creationId xmlns="" xmlns:p14="http://schemas.microsoft.com/office/powerpoint/2010/main" val="604236321"/>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投影片編號版面配置區 1"/>
          <p:cNvSpPr>
            <a:spLocks noGrp="1"/>
          </p:cNvSpPr>
          <p:nvPr>
            <p:ph type="sldNum" sz="quarter" idx="12"/>
          </p:nvPr>
        </p:nvSpPr>
        <p:spPr bwMode="auto">
          <a:noFill/>
          <a:ln>
            <a:miter lim="800000"/>
            <a:headEnd/>
            <a:tailEnd/>
          </a:ln>
        </p:spPr>
        <p:txBody>
          <a:bodyPr/>
          <a:lstStyle/>
          <a:p>
            <a:fld id="{309FFCFE-235C-4FCD-88F7-B0C8C7B3F715}" type="slidenum">
              <a:rPr lang="zh-TW" altLang="en-US" smtClean="0">
                <a:ea typeface="新細明體" charset="-120"/>
              </a:rPr>
              <a:pPr/>
              <a:t>39</a:t>
            </a:fld>
            <a:endParaRPr lang="en-US" altLang="zh-TW" smtClean="0">
              <a:ea typeface="新細明體" charset="-120"/>
            </a:endParaRPr>
          </a:p>
        </p:txBody>
      </p:sp>
      <p:sp>
        <p:nvSpPr>
          <p:cNvPr id="7" name="標題 1"/>
          <p:cNvSpPr txBox="1">
            <a:spLocks/>
          </p:cNvSpPr>
          <p:nvPr/>
        </p:nvSpPr>
        <p:spPr>
          <a:xfrm>
            <a:off x="107504" y="549275"/>
            <a:ext cx="9036496" cy="993775"/>
          </a:xfrm>
          <a:prstGeom prst="rect">
            <a:avLst/>
          </a:prstGeom>
        </p:spPr>
        <p:txBody>
          <a:bodyPr/>
          <a:lstStyle/>
          <a:p>
            <a:pPr algn="ctr">
              <a:defRPr/>
            </a:pPr>
            <a:r>
              <a:rPr lang="en-US" altLang="zh-TW" sz="3200" b="1" dirty="0" smtClean="0">
                <a:solidFill>
                  <a:srgbClr val="0000FF"/>
                </a:solidFill>
                <a:latin typeface="標楷體" panose="03000509000000000000" pitchFamily="65" charset="-120"/>
                <a:ea typeface="標楷體" panose="03000509000000000000" pitchFamily="65" charset="-120"/>
                <a:cs typeface="+mj-cs"/>
              </a:rPr>
              <a:t>106</a:t>
            </a:r>
            <a:r>
              <a:rPr lang="zh-TW" altLang="zh-TW" sz="3200" b="1" dirty="0" smtClean="0">
                <a:solidFill>
                  <a:srgbClr val="0000FF"/>
                </a:solidFill>
                <a:latin typeface="標楷體" panose="03000509000000000000" pitchFamily="65" charset="-120"/>
                <a:ea typeface="標楷體" panose="03000509000000000000" pitchFamily="65" charset="-120"/>
                <a:cs typeface="+mj-cs"/>
              </a:rPr>
              <a:t>學</a:t>
            </a:r>
            <a:r>
              <a:rPr lang="zh-TW" altLang="zh-TW" sz="3200" b="1" dirty="0">
                <a:solidFill>
                  <a:srgbClr val="0000FF"/>
                </a:solidFill>
                <a:latin typeface="標楷體" panose="03000509000000000000" pitchFamily="65" charset="-120"/>
                <a:ea typeface="標楷體" panose="03000509000000000000" pitchFamily="65" charset="-120"/>
                <a:cs typeface="+mj-cs"/>
              </a:rPr>
              <a:t>年度花蓮</a:t>
            </a:r>
            <a:r>
              <a:rPr lang="zh-TW" altLang="zh-TW" sz="3200" b="1" dirty="0" smtClean="0">
                <a:solidFill>
                  <a:srgbClr val="0000FF"/>
                </a:solidFill>
                <a:latin typeface="標楷體" panose="03000509000000000000" pitchFamily="65" charset="-120"/>
                <a:ea typeface="標楷體" panose="03000509000000000000" pitchFamily="65" charset="-120"/>
                <a:cs typeface="+mj-cs"/>
              </a:rPr>
              <a:t>區</a:t>
            </a:r>
            <a:r>
              <a:rPr lang="zh-TW" altLang="en-US" sz="3200" b="1" dirty="0" smtClean="0">
                <a:solidFill>
                  <a:srgbClr val="0000FF"/>
                </a:solidFill>
                <a:latin typeface="標楷體" panose="03000509000000000000" pitchFamily="65" charset="-120"/>
                <a:ea typeface="標楷體" panose="03000509000000000000" pitchFamily="65" charset="-120"/>
                <a:cs typeface="+mj-cs"/>
              </a:rPr>
              <a:t>超額比序</a:t>
            </a:r>
            <a:r>
              <a:rPr lang="en-US" altLang="zh-TW" sz="3200" b="1" dirty="0" smtClean="0">
                <a:solidFill>
                  <a:srgbClr val="FF0000"/>
                </a:solidFill>
                <a:latin typeface="標楷體" panose="03000509000000000000" pitchFamily="65" charset="-120"/>
                <a:ea typeface="標楷體" panose="03000509000000000000" pitchFamily="65" charset="-120"/>
                <a:cs typeface="+mj-cs"/>
              </a:rPr>
              <a:t>【</a:t>
            </a:r>
            <a:r>
              <a:rPr lang="zh-TW" altLang="en-US" sz="3200" b="1" dirty="0" smtClean="0">
                <a:solidFill>
                  <a:srgbClr val="FF0000"/>
                </a:solidFill>
                <a:latin typeface="標楷體" panose="03000509000000000000" pitchFamily="65" charset="-120"/>
                <a:ea typeface="標楷體" panose="03000509000000000000" pitchFamily="65" charset="-120"/>
                <a:cs typeface="+mj-cs"/>
              </a:rPr>
              <a:t>競賽</a:t>
            </a:r>
            <a:r>
              <a:rPr lang="en-US" altLang="zh-TW" sz="3200" b="1" dirty="0" smtClean="0">
                <a:solidFill>
                  <a:srgbClr val="FF0000"/>
                </a:solidFill>
                <a:latin typeface="標楷體" panose="03000509000000000000" pitchFamily="65" charset="-120"/>
                <a:ea typeface="標楷體" panose="03000509000000000000" pitchFamily="65" charset="-120"/>
                <a:cs typeface="+mj-cs"/>
              </a:rPr>
              <a:t>】</a:t>
            </a:r>
            <a:r>
              <a:rPr lang="zh-TW" altLang="en-US" sz="3200" b="1" dirty="0">
                <a:solidFill>
                  <a:srgbClr val="0000FF"/>
                </a:solidFill>
                <a:latin typeface="標楷體" panose="03000509000000000000" pitchFamily="65" charset="-120"/>
                <a:ea typeface="標楷體" panose="03000509000000000000" pitchFamily="65" charset="-120"/>
                <a:cs typeface="+mj-cs"/>
              </a:rPr>
              <a:t>採計</a:t>
            </a:r>
            <a:r>
              <a:rPr lang="zh-TW" altLang="en-US" sz="3200" b="1" dirty="0" smtClean="0">
                <a:solidFill>
                  <a:srgbClr val="0000FF"/>
                </a:solidFill>
                <a:latin typeface="標楷體" panose="03000509000000000000" pitchFamily="65" charset="-120"/>
                <a:ea typeface="標楷體" panose="03000509000000000000" pitchFamily="65" charset="-120"/>
                <a:cs typeface="+mj-cs"/>
              </a:rPr>
              <a:t>項目</a:t>
            </a:r>
            <a:endParaRPr lang="zh-TW" altLang="en-US" sz="3200" dirty="0">
              <a:solidFill>
                <a:srgbClr val="0000FF"/>
              </a:solidFill>
              <a:latin typeface="標楷體" panose="03000509000000000000" pitchFamily="65" charset="-120"/>
              <a:ea typeface="標楷體" panose="03000509000000000000" pitchFamily="65" charset="-120"/>
              <a:cs typeface="+mj-cs"/>
            </a:endParaRPr>
          </a:p>
        </p:txBody>
      </p:sp>
      <p:sp>
        <p:nvSpPr>
          <p:cNvPr id="2" name="矩形 1"/>
          <p:cNvSpPr/>
          <p:nvPr/>
        </p:nvSpPr>
        <p:spPr>
          <a:xfrm>
            <a:off x="359024" y="1059885"/>
            <a:ext cx="8784976" cy="5878532"/>
          </a:xfrm>
          <a:prstGeom prst="rect">
            <a:avLst/>
          </a:prstGeom>
        </p:spPr>
        <p:txBody>
          <a:bodyPr wrap="square">
            <a:spAutoFit/>
          </a:bodyPr>
          <a:lstStyle/>
          <a:p>
            <a:r>
              <a:rPr lang="zh-TW" altLang="zh-TW" sz="2400" b="1" dirty="0">
                <a:solidFill>
                  <a:srgbClr val="FF0000"/>
                </a:solidFill>
                <a:latin typeface="微軟正黑體" panose="020B0604030504040204" pitchFamily="34" charset="-120"/>
                <a:ea typeface="微軟正黑體" panose="020B0604030504040204" pitchFamily="34" charset="-120"/>
              </a:rPr>
              <a:t>一、國際性競賽：</a:t>
            </a:r>
          </a:p>
          <a:p>
            <a:pPr indent="536575"/>
            <a:r>
              <a:rPr lang="zh-TW" altLang="zh-TW" sz="2000" b="1" dirty="0">
                <a:latin typeface="微軟正黑體" panose="020B0604030504040204" pitchFamily="34" charset="-120"/>
                <a:ea typeface="微軟正黑體" panose="020B0604030504040204" pitchFamily="34" charset="-120"/>
              </a:rPr>
              <a:t>依據教育部頒定採計要點辦理。</a:t>
            </a:r>
          </a:p>
          <a:p>
            <a:r>
              <a:rPr lang="zh-TW" altLang="zh-TW" sz="2400" b="1" dirty="0">
                <a:solidFill>
                  <a:srgbClr val="FF0000"/>
                </a:solidFill>
                <a:latin typeface="微軟正黑體" panose="020B0604030504040204" pitchFamily="34" charset="-120"/>
                <a:ea typeface="微軟正黑體" panose="020B0604030504040204" pitchFamily="34" charset="-120"/>
              </a:rPr>
              <a:t>二、全國性競賽：</a:t>
            </a:r>
          </a:p>
          <a:p>
            <a:pPr indent="536575"/>
            <a:r>
              <a:rPr lang="zh-TW" altLang="zh-TW" sz="2000" b="1" dirty="0">
                <a:latin typeface="微軟正黑體" panose="020B0604030504040204" pitchFamily="34" charset="-120"/>
                <a:ea typeface="微軟正黑體" panose="020B0604030504040204" pitchFamily="34" charset="-120"/>
              </a:rPr>
              <a:t>依據教育部頒定採計要點辦理。</a:t>
            </a:r>
          </a:p>
          <a:p>
            <a:r>
              <a:rPr lang="zh-TW" altLang="zh-TW" sz="2400" b="1" dirty="0">
                <a:solidFill>
                  <a:srgbClr val="FF0000"/>
                </a:solidFill>
                <a:latin typeface="微軟正黑體" panose="020B0604030504040204" pitchFamily="34" charset="-120"/>
                <a:ea typeface="微軟正黑體" panose="020B0604030504040204" pitchFamily="34" charset="-120"/>
              </a:rPr>
              <a:t>三、區域性（跨縣市）或縣（市）性競賽：</a:t>
            </a:r>
          </a:p>
          <a:p>
            <a:pPr marL="536575"/>
            <a:r>
              <a:rPr lang="zh-TW" altLang="zh-TW" sz="2000" b="1" dirty="0">
                <a:latin typeface="微軟正黑體" panose="020B0604030504040204" pitchFamily="34" charset="-120"/>
                <a:ea typeface="微軟正黑體" panose="020B0604030504040204" pitchFamily="34" charset="-120"/>
              </a:rPr>
              <a:t>縣（市）以上主管教育行政機關主辦，獎狀上需有直轄市、縣</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市</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政府局處核准、認可文號；若獎狀</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或獎盃、獎牌</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未列核准文號者，需檢附教育主管機關核可之公文影本。</a:t>
            </a:r>
          </a:p>
          <a:p>
            <a:pPr indent="357188"/>
            <a:r>
              <a:rPr lang="en-US" altLang="zh-TW" sz="2000" b="1" dirty="0" smtClean="0">
                <a:solidFill>
                  <a:srgbClr val="0000FF"/>
                </a:solidFill>
                <a:latin typeface="微軟正黑體" panose="020B0604030504040204" pitchFamily="34" charset="-120"/>
                <a:ea typeface="微軟正黑體" panose="020B0604030504040204" pitchFamily="34" charset="-120"/>
              </a:rPr>
              <a:t>(</a:t>
            </a:r>
            <a:r>
              <a:rPr lang="zh-TW" altLang="zh-TW" sz="2000" b="1" dirty="0" smtClean="0">
                <a:solidFill>
                  <a:srgbClr val="0000FF"/>
                </a:solidFill>
                <a:latin typeface="微軟正黑體" panose="020B0604030504040204" pitchFamily="34" charset="-120"/>
                <a:ea typeface="微軟正黑體" panose="020B0604030504040204" pitchFamily="34" charset="-120"/>
              </a:rPr>
              <a:t>一</a:t>
            </a:r>
            <a:r>
              <a:rPr lang="en-US" altLang="zh-TW" sz="2000" b="1" dirty="0" smtClean="0">
                <a:solidFill>
                  <a:srgbClr val="0000FF"/>
                </a:solidFill>
                <a:latin typeface="微軟正黑體" panose="020B0604030504040204" pitchFamily="34" charset="-120"/>
                <a:ea typeface="微軟正黑體" panose="020B0604030504040204" pitchFamily="34" charset="-120"/>
              </a:rPr>
              <a:t>)</a:t>
            </a:r>
            <a:r>
              <a:rPr lang="zh-TW" altLang="zh-TW" sz="2000" b="1" dirty="0" smtClean="0">
                <a:solidFill>
                  <a:srgbClr val="0000FF"/>
                </a:solidFill>
                <a:latin typeface="微軟正黑體" panose="020B0604030504040204" pitchFamily="34" charset="-120"/>
                <a:ea typeface="微軟正黑體" panose="020B0604030504040204" pitchFamily="34" charset="-120"/>
              </a:rPr>
              <a:t>科學</a:t>
            </a:r>
            <a:r>
              <a:rPr lang="zh-TW" altLang="zh-TW" sz="2000" b="1" dirty="0">
                <a:solidFill>
                  <a:srgbClr val="0000FF"/>
                </a:solidFill>
                <a:latin typeface="微軟正黑體" panose="020B0604030504040204" pitchFamily="34" charset="-120"/>
                <a:ea typeface="微軟正黑體" panose="020B0604030504040204" pitchFamily="34" charset="-120"/>
              </a:rPr>
              <a:t>展覽。</a:t>
            </a:r>
            <a:r>
              <a:rPr lang="en-US" altLang="zh-TW" sz="2000" b="1" dirty="0">
                <a:solidFill>
                  <a:srgbClr val="0000FF"/>
                </a:solidFill>
                <a:latin typeface="微軟正黑體" panose="020B0604030504040204" pitchFamily="34" charset="-120"/>
                <a:ea typeface="微軟正黑體" panose="020B0604030504040204" pitchFamily="34" charset="-120"/>
              </a:rPr>
              <a:t> </a:t>
            </a:r>
            <a:endParaRPr lang="zh-TW" altLang="zh-TW" sz="2000" b="1" dirty="0">
              <a:solidFill>
                <a:srgbClr val="0000FF"/>
              </a:solidFill>
              <a:latin typeface="微軟正黑體" panose="020B0604030504040204" pitchFamily="34" charset="-120"/>
              <a:ea typeface="微軟正黑體" panose="020B0604030504040204" pitchFamily="34" charset="-120"/>
            </a:endParaRPr>
          </a:p>
          <a:p>
            <a:pPr indent="357188"/>
            <a:r>
              <a:rPr lang="en-US" altLang="zh-TW" sz="2000" b="1" dirty="0" smtClean="0">
                <a:solidFill>
                  <a:srgbClr val="0000FF"/>
                </a:solidFill>
                <a:latin typeface="微軟正黑體" panose="020B0604030504040204" pitchFamily="34" charset="-120"/>
                <a:ea typeface="微軟正黑體" panose="020B0604030504040204" pitchFamily="34" charset="-120"/>
              </a:rPr>
              <a:t>(</a:t>
            </a:r>
            <a:r>
              <a:rPr lang="zh-TW" altLang="zh-TW" sz="2000" b="1" dirty="0" smtClean="0">
                <a:solidFill>
                  <a:srgbClr val="0000FF"/>
                </a:solidFill>
                <a:latin typeface="微軟正黑體" panose="020B0604030504040204" pitchFamily="34" charset="-120"/>
                <a:ea typeface="微軟正黑體" panose="020B0604030504040204" pitchFamily="34" charset="-120"/>
              </a:rPr>
              <a:t>二</a:t>
            </a:r>
            <a:r>
              <a:rPr lang="en-US" altLang="zh-TW" sz="2000" b="1" dirty="0" smtClean="0">
                <a:solidFill>
                  <a:srgbClr val="0000FF"/>
                </a:solidFill>
                <a:latin typeface="微軟正黑體" panose="020B0604030504040204" pitchFamily="34" charset="-120"/>
                <a:ea typeface="微軟正黑體" panose="020B0604030504040204" pitchFamily="34" charset="-120"/>
              </a:rPr>
              <a:t>)</a:t>
            </a:r>
            <a:r>
              <a:rPr lang="zh-TW" altLang="zh-TW" sz="2000" b="1" dirty="0" smtClean="0">
                <a:solidFill>
                  <a:srgbClr val="0000FF"/>
                </a:solidFill>
                <a:latin typeface="微軟正黑體" panose="020B0604030504040204" pitchFamily="34" charset="-120"/>
                <a:ea typeface="微軟正黑體" panose="020B0604030504040204" pitchFamily="34" charset="-120"/>
              </a:rPr>
              <a:t>數</a:t>
            </a:r>
            <a:r>
              <a:rPr lang="zh-TW" altLang="zh-TW" sz="2000" b="1" dirty="0">
                <a:solidFill>
                  <a:srgbClr val="0000FF"/>
                </a:solidFill>
                <a:latin typeface="微軟正黑體" panose="020B0604030504040204" pitchFamily="34" charset="-120"/>
                <a:ea typeface="微軟正黑體" panose="020B0604030504040204" pitchFamily="34" charset="-120"/>
              </a:rPr>
              <a:t>學、自然與生活科技學習領域競賽、科學實驗競賽、社會學科競賽。</a:t>
            </a:r>
            <a:r>
              <a:rPr lang="en-US" altLang="zh-TW" sz="2000" b="1" dirty="0">
                <a:solidFill>
                  <a:srgbClr val="0000FF"/>
                </a:solidFill>
                <a:latin typeface="微軟正黑體" panose="020B0604030504040204" pitchFamily="34" charset="-120"/>
                <a:ea typeface="微軟正黑體" panose="020B0604030504040204" pitchFamily="34" charset="-120"/>
              </a:rPr>
              <a:t> </a:t>
            </a:r>
            <a:endParaRPr lang="zh-TW" altLang="zh-TW" sz="2000" b="1" dirty="0">
              <a:solidFill>
                <a:srgbClr val="0000FF"/>
              </a:solidFill>
              <a:latin typeface="微軟正黑體" panose="020B0604030504040204" pitchFamily="34" charset="-120"/>
              <a:ea typeface="微軟正黑體" panose="020B0604030504040204" pitchFamily="34" charset="-120"/>
            </a:endParaRPr>
          </a:p>
          <a:p>
            <a:pPr indent="357188"/>
            <a:r>
              <a:rPr lang="en-US" altLang="zh-TW" sz="2000" b="1" dirty="0" smtClean="0">
                <a:solidFill>
                  <a:srgbClr val="0000FF"/>
                </a:solidFill>
                <a:latin typeface="微軟正黑體" panose="020B0604030504040204" pitchFamily="34" charset="-120"/>
                <a:ea typeface="微軟正黑體" panose="020B0604030504040204" pitchFamily="34" charset="-120"/>
              </a:rPr>
              <a:t>(</a:t>
            </a:r>
            <a:r>
              <a:rPr lang="zh-TW" altLang="zh-TW" sz="2000" b="1" dirty="0" smtClean="0">
                <a:solidFill>
                  <a:srgbClr val="0000FF"/>
                </a:solidFill>
                <a:latin typeface="微軟正黑體" panose="020B0604030504040204" pitchFamily="34" charset="-120"/>
                <a:ea typeface="微軟正黑體" panose="020B0604030504040204" pitchFamily="34" charset="-120"/>
              </a:rPr>
              <a:t>三</a:t>
            </a:r>
            <a:r>
              <a:rPr lang="en-US" altLang="zh-TW" sz="2000" b="1" dirty="0" smtClean="0">
                <a:solidFill>
                  <a:srgbClr val="0000FF"/>
                </a:solidFill>
                <a:latin typeface="微軟正黑體" panose="020B0604030504040204" pitchFamily="34" charset="-120"/>
                <a:ea typeface="微軟正黑體" panose="020B0604030504040204" pitchFamily="34" charset="-120"/>
              </a:rPr>
              <a:t>)</a:t>
            </a:r>
            <a:r>
              <a:rPr lang="zh-TW" altLang="zh-TW" sz="2000" b="1" dirty="0" smtClean="0">
                <a:solidFill>
                  <a:srgbClr val="0000FF"/>
                </a:solidFill>
                <a:latin typeface="微軟正黑體" panose="020B0604030504040204" pitchFamily="34" charset="-120"/>
                <a:ea typeface="微軟正黑體" panose="020B0604030504040204" pitchFamily="34" charset="-120"/>
              </a:rPr>
              <a:t>語文</a:t>
            </a:r>
            <a:r>
              <a:rPr lang="zh-TW" altLang="zh-TW" sz="2000" b="1" dirty="0">
                <a:solidFill>
                  <a:srgbClr val="0000FF"/>
                </a:solidFill>
                <a:latin typeface="微軟正黑體" panose="020B0604030504040204" pitchFamily="34" charset="-120"/>
                <a:ea typeface="微軟正黑體" panose="020B0604030504040204" pitchFamily="34" charset="-120"/>
              </a:rPr>
              <a:t>類競賽。</a:t>
            </a:r>
          </a:p>
          <a:p>
            <a:pPr indent="357188"/>
            <a:r>
              <a:rPr lang="en-US" altLang="zh-TW" sz="2000" b="1" dirty="0" smtClean="0">
                <a:solidFill>
                  <a:srgbClr val="0000FF"/>
                </a:solidFill>
                <a:latin typeface="微軟正黑體" panose="020B0604030504040204" pitchFamily="34" charset="-120"/>
                <a:ea typeface="微軟正黑體" panose="020B0604030504040204" pitchFamily="34" charset="-120"/>
              </a:rPr>
              <a:t>(</a:t>
            </a:r>
            <a:r>
              <a:rPr lang="zh-TW" altLang="zh-TW" sz="2000" b="1" dirty="0" smtClean="0">
                <a:solidFill>
                  <a:srgbClr val="0000FF"/>
                </a:solidFill>
                <a:latin typeface="微軟正黑體" panose="020B0604030504040204" pitchFamily="34" charset="-120"/>
                <a:ea typeface="微軟正黑體" panose="020B0604030504040204" pitchFamily="34" charset="-120"/>
              </a:rPr>
              <a:t>四</a:t>
            </a:r>
            <a:r>
              <a:rPr lang="en-US" altLang="zh-TW" sz="2000" b="1" dirty="0" smtClean="0">
                <a:solidFill>
                  <a:srgbClr val="0000FF"/>
                </a:solidFill>
                <a:latin typeface="微軟正黑體" panose="020B0604030504040204" pitchFamily="34" charset="-120"/>
                <a:ea typeface="微軟正黑體" panose="020B0604030504040204" pitchFamily="34" charset="-120"/>
              </a:rPr>
              <a:t>)</a:t>
            </a:r>
            <a:r>
              <a:rPr lang="zh-TW" altLang="zh-TW" sz="2000" b="1" dirty="0" smtClean="0">
                <a:solidFill>
                  <a:srgbClr val="0000FF"/>
                </a:solidFill>
                <a:latin typeface="微軟正黑體" panose="020B0604030504040204" pitchFamily="34" charset="-120"/>
                <a:ea typeface="微軟正黑體" panose="020B0604030504040204" pitchFamily="34" charset="-120"/>
              </a:rPr>
              <a:t>資訊</a:t>
            </a:r>
            <a:r>
              <a:rPr lang="zh-TW" altLang="zh-TW" sz="2000" b="1" dirty="0">
                <a:solidFill>
                  <a:srgbClr val="0000FF"/>
                </a:solidFill>
                <a:latin typeface="微軟正黑體" panose="020B0604030504040204" pitchFamily="34" charset="-120"/>
                <a:ea typeface="微軟正黑體" panose="020B0604030504040204" pitchFamily="34" charset="-120"/>
              </a:rPr>
              <a:t>類競賽。</a:t>
            </a:r>
            <a:r>
              <a:rPr lang="en-US" altLang="zh-TW" sz="2000" b="1" dirty="0">
                <a:solidFill>
                  <a:srgbClr val="0000FF"/>
                </a:solidFill>
                <a:latin typeface="微軟正黑體" panose="020B0604030504040204" pitchFamily="34" charset="-120"/>
                <a:ea typeface="微軟正黑體" panose="020B0604030504040204" pitchFamily="34" charset="-120"/>
              </a:rPr>
              <a:t> </a:t>
            </a:r>
            <a:endParaRPr lang="zh-TW" altLang="zh-TW" sz="2000" b="1" dirty="0">
              <a:solidFill>
                <a:srgbClr val="0000FF"/>
              </a:solidFill>
              <a:latin typeface="微軟正黑體" panose="020B0604030504040204" pitchFamily="34" charset="-120"/>
              <a:ea typeface="微軟正黑體" panose="020B0604030504040204" pitchFamily="34" charset="-120"/>
            </a:endParaRPr>
          </a:p>
          <a:p>
            <a:pPr indent="357188"/>
            <a:r>
              <a:rPr lang="en-US" altLang="zh-TW" sz="2000" b="1" dirty="0" smtClean="0">
                <a:solidFill>
                  <a:srgbClr val="0000FF"/>
                </a:solidFill>
                <a:latin typeface="微軟正黑體" panose="020B0604030504040204" pitchFamily="34" charset="-120"/>
                <a:ea typeface="微軟正黑體" panose="020B0604030504040204" pitchFamily="34" charset="-120"/>
              </a:rPr>
              <a:t>(</a:t>
            </a:r>
            <a:r>
              <a:rPr lang="zh-TW" altLang="zh-TW" sz="2000" b="1" dirty="0" smtClean="0">
                <a:solidFill>
                  <a:srgbClr val="0000FF"/>
                </a:solidFill>
                <a:latin typeface="微軟正黑體" panose="020B0604030504040204" pitchFamily="34" charset="-120"/>
                <a:ea typeface="微軟正黑體" panose="020B0604030504040204" pitchFamily="34" charset="-120"/>
              </a:rPr>
              <a:t>五</a:t>
            </a:r>
            <a:r>
              <a:rPr lang="en-US" altLang="zh-TW" sz="2000" b="1" dirty="0" smtClean="0">
                <a:solidFill>
                  <a:srgbClr val="0000FF"/>
                </a:solidFill>
                <a:latin typeface="微軟正黑體" panose="020B0604030504040204" pitchFamily="34" charset="-120"/>
                <a:ea typeface="微軟正黑體" panose="020B0604030504040204" pitchFamily="34" charset="-120"/>
              </a:rPr>
              <a:t>)</a:t>
            </a:r>
            <a:r>
              <a:rPr lang="zh-TW" altLang="zh-TW" sz="2000" b="1" dirty="0" smtClean="0">
                <a:solidFill>
                  <a:srgbClr val="0000FF"/>
                </a:solidFill>
                <a:latin typeface="微軟正黑體" panose="020B0604030504040204" pitchFamily="34" charset="-120"/>
                <a:ea typeface="微軟正黑體" panose="020B0604030504040204" pitchFamily="34" charset="-120"/>
              </a:rPr>
              <a:t>藝能</a:t>
            </a:r>
            <a:r>
              <a:rPr lang="zh-TW" altLang="zh-TW" sz="2000" b="1" dirty="0">
                <a:solidFill>
                  <a:srgbClr val="0000FF"/>
                </a:solidFill>
                <a:latin typeface="微軟正黑體" panose="020B0604030504040204" pitchFamily="34" charset="-120"/>
                <a:ea typeface="微軟正黑體" panose="020B0604030504040204" pitchFamily="34" charset="-120"/>
              </a:rPr>
              <a:t>類、音樂、舞蹈、美術、創意戲劇競賽。</a:t>
            </a:r>
            <a:r>
              <a:rPr lang="en-US" altLang="zh-TW" sz="2000" b="1" dirty="0">
                <a:solidFill>
                  <a:srgbClr val="0000FF"/>
                </a:solidFill>
                <a:latin typeface="微軟正黑體" panose="020B0604030504040204" pitchFamily="34" charset="-120"/>
                <a:ea typeface="微軟正黑體" panose="020B0604030504040204" pitchFamily="34" charset="-120"/>
              </a:rPr>
              <a:t> </a:t>
            </a:r>
            <a:endParaRPr lang="zh-TW" altLang="zh-TW" sz="2000" b="1" dirty="0">
              <a:solidFill>
                <a:srgbClr val="0000FF"/>
              </a:solidFill>
              <a:latin typeface="微軟正黑體" panose="020B0604030504040204" pitchFamily="34" charset="-120"/>
              <a:ea typeface="微軟正黑體" panose="020B0604030504040204" pitchFamily="34" charset="-120"/>
            </a:endParaRPr>
          </a:p>
          <a:p>
            <a:pPr indent="357188"/>
            <a:r>
              <a:rPr lang="en-US" altLang="zh-TW" sz="2000" b="1" dirty="0" smtClean="0">
                <a:solidFill>
                  <a:srgbClr val="0000FF"/>
                </a:solidFill>
                <a:latin typeface="微軟正黑體" panose="020B0604030504040204" pitchFamily="34" charset="-120"/>
                <a:ea typeface="微軟正黑體" panose="020B0604030504040204" pitchFamily="34" charset="-120"/>
              </a:rPr>
              <a:t>(</a:t>
            </a:r>
            <a:r>
              <a:rPr lang="zh-TW" altLang="zh-TW" sz="2000" b="1" dirty="0" smtClean="0">
                <a:solidFill>
                  <a:srgbClr val="0000FF"/>
                </a:solidFill>
                <a:latin typeface="微軟正黑體" panose="020B0604030504040204" pitchFamily="34" charset="-120"/>
                <a:ea typeface="微軟正黑體" panose="020B0604030504040204" pitchFamily="34" charset="-120"/>
              </a:rPr>
              <a:t>六</a:t>
            </a:r>
            <a:r>
              <a:rPr lang="en-US" altLang="zh-TW" sz="2000" b="1" dirty="0" smtClean="0">
                <a:solidFill>
                  <a:srgbClr val="0000FF"/>
                </a:solidFill>
                <a:latin typeface="微軟正黑體" panose="020B0604030504040204" pitchFamily="34" charset="-120"/>
                <a:ea typeface="微軟正黑體" panose="020B0604030504040204" pitchFamily="34" charset="-120"/>
              </a:rPr>
              <a:t>)</a:t>
            </a:r>
            <a:r>
              <a:rPr lang="zh-TW" altLang="zh-TW" sz="2000" b="1" dirty="0" smtClean="0">
                <a:solidFill>
                  <a:srgbClr val="0000FF"/>
                </a:solidFill>
                <a:latin typeface="微軟正黑體" panose="020B0604030504040204" pitchFamily="34" charset="-120"/>
                <a:ea typeface="微軟正黑體" panose="020B0604030504040204" pitchFamily="34" charset="-120"/>
              </a:rPr>
              <a:t>創造</a:t>
            </a:r>
            <a:r>
              <a:rPr lang="zh-TW" altLang="zh-TW" sz="2000" b="1" dirty="0">
                <a:solidFill>
                  <a:srgbClr val="0000FF"/>
                </a:solidFill>
                <a:latin typeface="微軟正黑體" panose="020B0604030504040204" pitchFamily="34" charset="-120"/>
                <a:ea typeface="微軟正黑體" panose="020B0604030504040204" pitchFamily="34" charset="-120"/>
              </a:rPr>
              <a:t>力競賽。</a:t>
            </a:r>
            <a:r>
              <a:rPr lang="en-US" altLang="zh-TW" sz="2000" b="1" dirty="0">
                <a:solidFill>
                  <a:srgbClr val="0000FF"/>
                </a:solidFill>
                <a:latin typeface="微軟正黑體" panose="020B0604030504040204" pitchFamily="34" charset="-120"/>
                <a:ea typeface="微軟正黑體" panose="020B0604030504040204" pitchFamily="34" charset="-120"/>
              </a:rPr>
              <a:t> </a:t>
            </a:r>
            <a:endParaRPr lang="zh-TW" altLang="zh-TW" sz="2000" b="1" dirty="0">
              <a:solidFill>
                <a:srgbClr val="0000FF"/>
              </a:solidFill>
              <a:latin typeface="微軟正黑體" panose="020B0604030504040204" pitchFamily="34" charset="-120"/>
              <a:ea typeface="微軟正黑體" panose="020B0604030504040204" pitchFamily="34" charset="-120"/>
            </a:endParaRPr>
          </a:p>
          <a:p>
            <a:pPr indent="357188"/>
            <a:r>
              <a:rPr lang="en-US" altLang="zh-TW" sz="2000" b="1" dirty="0" smtClean="0">
                <a:solidFill>
                  <a:srgbClr val="0000FF"/>
                </a:solidFill>
                <a:latin typeface="微軟正黑體" panose="020B0604030504040204" pitchFamily="34" charset="-120"/>
                <a:ea typeface="微軟正黑體" panose="020B0604030504040204" pitchFamily="34" charset="-120"/>
              </a:rPr>
              <a:t>(</a:t>
            </a:r>
            <a:r>
              <a:rPr lang="zh-TW" altLang="zh-TW" sz="2000" b="1" dirty="0" smtClean="0">
                <a:solidFill>
                  <a:srgbClr val="0000FF"/>
                </a:solidFill>
                <a:latin typeface="微軟正黑體" panose="020B0604030504040204" pitchFamily="34" charset="-120"/>
                <a:ea typeface="微軟正黑體" panose="020B0604030504040204" pitchFamily="34" charset="-120"/>
              </a:rPr>
              <a:t>七</a:t>
            </a:r>
            <a:r>
              <a:rPr lang="en-US" altLang="zh-TW" sz="2000" b="1" dirty="0" smtClean="0">
                <a:solidFill>
                  <a:srgbClr val="0000FF"/>
                </a:solidFill>
                <a:latin typeface="微軟正黑體" panose="020B0604030504040204" pitchFamily="34" charset="-120"/>
                <a:ea typeface="微軟正黑體" panose="020B0604030504040204" pitchFamily="34" charset="-120"/>
              </a:rPr>
              <a:t>)</a:t>
            </a:r>
            <a:r>
              <a:rPr lang="zh-TW" altLang="zh-TW" sz="2000" b="1" dirty="0" smtClean="0">
                <a:solidFill>
                  <a:srgbClr val="0000FF"/>
                </a:solidFill>
                <a:latin typeface="微軟正黑體" panose="020B0604030504040204" pitchFamily="34" charset="-120"/>
                <a:ea typeface="微軟正黑體" panose="020B0604030504040204" pitchFamily="34" charset="-120"/>
              </a:rPr>
              <a:t>縣市</a:t>
            </a:r>
            <a:r>
              <a:rPr lang="zh-TW" altLang="zh-TW" sz="2000" b="1" dirty="0">
                <a:solidFill>
                  <a:srgbClr val="0000FF"/>
                </a:solidFill>
                <a:latin typeface="微軟正黑體" panose="020B0604030504040204" pitchFamily="34" charset="-120"/>
                <a:ea typeface="微軟正黑體" panose="020B0604030504040204" pitchFamily="34" charset="-120"/>
              </a:rPr>
              <a:t>運動會或中等學校運動會、各單項球類或各單項運動競賽。</a:t>
            </a:r>
            <a:r>
              <a:rPr lang="en-US" altLang="zh-TW" sz="2000" b="1" dirty="0">
                <a:solidFill>
                  <a:srgbClr val="0000FF"/>
                </a:solidFill>
                <a:latin typeface="微軟正黑體" panose="020B0604030504040204" pitchFamily="34" charset="-120"/>
                <a:ea typeface="微軟正黑體" panose="020B0604030504040204" pitchFamily="34" charset="-120"/>
              </a:rPr>
              <a:t> </a:t>
            </a:r>
            <a:endParaRPr lang="zh-TW" altLang="zh-TW" sz="2000" b="1" dirty="0">
              <a:solidFill>
                <a:srgbClr val="0000FF"/>
              </a:solidFill>
              <a:latin typeface="微軟正黑體" panose="020B0604030504040204" pitchFamily="34" charset="-120"/>
              <a:ea typeface="微軟正黑體" panose="020B0604030504040204" pitchFamily="34" charset="-120"/>
            </a:endParaRPr>
          </a:p>
          <a:p>
            <a:pPr indent="357188"/>
            <a:r>
              <a:rPr lang="en-US" altLang="zh-TW" sz="2000" b="1" dirty="0" smtClean="0">
                <a:solidFill>
                  <a:srgbClr val="0000FF"/>
                </a:solidFill>
                <a:latin typeface="微軟正黑體" panose="020B0604030504040204" pitchFamily="34" charset="-120"/>
                <a:ea typeface="微軟正黑體" panose="020B0604030504040204" pitchFamily="34" charset="-120"/>
              </a:rPr>
              <a:t>(</a:t>
            </a:r>
            <a:r>
              <a:rPr lang="zh-TW" altLang="zh-TW" sz="2000" b="1" dirty="0" smtClean="0">
                <a:solidFill>
                  <a:srgbClr val="0000FF"/>
                </a:solidFill>
                <a:latin typeface="微軟正黑體" panose="020B0604030504040204" pitchFamily="34" charset="-120"/>
                <a:ea typeface="微軟正黑體" panose="020B0604030504040204" pitchFamily="34" charset="-120"/>
              </a:rPr>
              <a:t>八</a:t>
            </a:r>
            <a:r>
              <a:rPr lang="en-US" altLang="zh-TW" sz="2000" b="1" dirty="0" smtClean="0">
                <a:solidFill>
                  <a:srgbClr val="0000FF"/>
                </a:solidFill>
                <a:latin typeface="微軟正黑體" panose="020B0604030504040204" pitchFamily="34" charset="-120"/>
                <a:ea typeface="微軟正黑體" panose="020B0604030504040204" pitchFamily="34" charset="-120"/>
              </a:rPr>
              <a:t>)</a:t>
            </a:r>
            <a:r>
              <a:rPr lang="zh-TW" altLang="zh-TW" sz="2000" b="1" dirty="0" smtClean="0">
                <a:solidFill>
                  <a:srgbClr val="0000FF"/>
                </a:solidFill>
                <a:latin typeface="微軟正黑體" panose="020B0604030504040204" pitchFamily="34" charset="-120"/>
                <a:ea typeface="微軟正黑體" panose="020B0604030504040204" pitchFamily="34" charset="-120"/>
              </a:rPr>
              <a:t>獨</a:t>
            </a:r>
            <a:r>
              <a:rPr lang="zh-TW" altLang="zh-TW" sz="2000" b="1" dirty="0">
                <a:solidFill>
                  <a:srgbClr val="0000FF"/>
                </a:solidFill>
                <a:latin typeface="微軟正黑體" panose="020B0604030504040204" pitchFamily="34" charset="-120"/>
                <a:ea typeface="微軟正黑體" panose="020B0604030504040204" pitchFamily="34" charset="-120"/>
              </a:rPr>
              <a:t>立研究成果發表競賽。</a:t>
            </a:r>
          </a:p>
          <a:p>
            <a:r>
              <a:rPr lang="zh-TW" altLang="zh-TW" sz="2400" b="1" dirty="0">
                <a:solidFill>
                  <a:srgbClr val="FF0000"/>
                </a:solidFill>
                <a:latin typeface="微軟正黑體" panose="020B0604030504040204" pitchFamily="34" charset="-120"/>
                <a:ea typeface="微軟正黑體" panose="020B0604030504040204" pitchFamily="34" charset="-120"/>
              </a:rPr>
              <a:t>四、鄉鎮級比賽：</a:t>
            </a:r>
          </a:p>
          <a:p>
            <a:pPr indent="536575"/>
            <a:r>
              <a:rPr lang="zh-TW" altLang="zh-TW" sz="2000" b="1" dirty="0">
                <a:latin typeface="微軟正黑體" panose="020B0604030504040204" pitchFamily="34" charset="-120"/>
                <a:ea typeface="微軟正黑體" panose="020B0604030504040204" pitchFamily="34" charset="-120"/>
              </a:rPr>
              <a:t>縣級比賽之鄉鎮市區初賽。</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00FF"/>
                </a:solidFill>
              </a:rPr>
              <a:t>十二年國民基本教育架構</a:t>
            </a:r>
            <a:endParaRPr lang="zh-TW" altLang="en-US" b="1" dirty="0">
              <a:solidFill>
                <a:srgbClr val="0000FF"/>
              </a:solidFill>
            </a:endParaRPr>
          </a:p>
        </p:txBody>
      </p:sp>
      <p:pic>
        <p:nvPicPr>
          <p:cNvPr id="6" name="內容版面配置區 5" descr="1030117-A版宣導手冊-印刷檔_頁面_07.jpg"/>
          <p:cNvPicPr>
            <a:picLocks noGrp="1" noChangeAspect="1"/>
          </p:cNvPicPr>
          <p:nvPr>
            <p:ph idx="1"/>
          </p:nvPr>
        </p:nvPicPr>
        <p:blipFill>
          <a:blip r:embed="rId2" cstate="print"/>
          <a:stretch>
            <a:fillRect/>
          </a:stretch>
        </p:blipFill>
        <p:spPr>
          <a:xfrm>
            <a:off x="8316" y="1196752"/>
            <a:ext cx="9144000" cy="5544616"/>
          </a:xfrm>
        </p:spPr>
      </p:pic>
    </p:spTree>
    <p:extLst>
      <p:ext uri="{BB962C8B-B14F-4D97-AF65-F5344CB8AC3E}">
        <p14:creationId xmlns="" xmlns:p14="http://schemas.microsoft.com/office/powerpoint/2010/main" val="3258432644"/>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標題 3"/>
          <p:cNvSpPr>
            <a:spLocks noGrp="1"/>
          </p:cNvSpPr>
          <p:nvPr>
            <p:ph type="title"/>
          </p:nvPr>
        </p:nvSpPr>
        <p:spPr>
          <a:xfrm>
            <a:off x="0" y="404664"/>
            <a:ext cx="9144000" cy="777875"/>
          </a:xfrm>
        </p:spPr>
        <p:txBody>
          <a:bodyPr/>
          <a:lstStyle/>
          <a:p>
            <a:r>
              <a:rPr lang="zh-TW" altLang="zh-TW" sz="3600" b="1" dirty="0" smtClean="0">
                <a:solidFill>
                  <a:srgbClr val="0000FF"/>
                </a:solidFill>
              </a:rPr>
              <a:t>多元學習</a:t>
            </a:r>
            <a:r>
              <a:rPr lang="en-US" altLang="zh-TW" sz="3600" b="1" dirty="0" smtClean="0">
                <a:solidFill>
                  <a:srgbClr val="FF0000"/>
                </a:solidFill>
              </a:rPr>
              <a:t>【</a:t>
            </a:r>
            <a:r>
              <a:rPr lang="zh-TW" altLang="zh-TW" sz="3600" b="1" dirty="0" smtClean="0">
                <a:solidFill>
                  <a:srgbClr val="FF0000"/>
                </a:solidFill>
              </a:rPr>
              <a:t>其他項</a:t>
            </a:r>
            <a:r>
              <a:rPr lang="en-US" altLang="zh-TW" sz="3600" b="1" dirty="0">
                <a:solidFill>
                  <a:srgbClr val="FF0000"/>
                </a:solidFill>
              </a:rPr>
              <a:t>】</a:t>
            </a:r>
            <a:r>
              <a:rPr lang="zh-TW" altLang="zh-TW" sz="3600" b="1" dirty="0" smtClean="0">
                <a:solidFill>
                  <a:srgbClr val="0000FF"/>
                </a:solidFill>
              </a:rPr>
              <a:t>各校採計項目</a:t>
            </a:r>
            <a:endParaRPr lang="zh-TW" altLang="en-US" sz="4000" b="1" dirty="0" smtClean="0">
              <a:solidFill>
                <a:srgbClr val="0000FF"/>
              </a:solidFill>
            </a:endParaRPr>
          </a:p>
        </p:txBody>
      </p:sp>
      <p:sp>
        <p:nvSpPr>
          <p:cNvPr id="80898" name="投影片編號版面配置區 1"/>
          <p:cNvSpPr>
            <a:spLocks noGrp="1"/>
          </p:cNvSpPr>
          <p:nvPr>
            <p:ph type="sldNum" sz="quarter" idx="12"/>
          </p:nvPr>
        </p:nvSpPr>
        <p:spPr bwMode="auto">
          <a:noFill/>
          <a:ln>
            <a:miter lim="800000"/>
            <a:headEnd/>
            <a:tailEnd/>
          </a:ln>
        </p:spPr>
        <p:txBody>
          <a:bodyPr/>
          <a:lstStyle/>
          <a:p>
            <a:fld id="{5A2E5E27-3CB2-4072-92E7-4080A8F5F22E}" type="slidenum">
              <a:rPr lang="zh-TW" altLang="en-US" smtClean="0">
                <a:ea typeface="新細明體" charset="-120"/>
              </a:rPr>
              <a:pPr/>
              <a:t>40</a:t>
            </a:fld>
            <a:endParaRPr lang="en-US" altLang="zh-TW" smtClean="0">
              <a:ea typeface="新細明體" charset="-120"/>
            </a:endParaRPr>
          </a:p>
        </p:txBody>
      </p:sp>
      <p:graphicFrame>
        <p:nvGraphicFramePr>
          <p:cNvPr id="2" name="表格 1"/>
          <p:cNvGraphicFramePr>
            <a:graphicFrameLocks noGrp="1"/>
          </p:cNvGraphicFramePr>
          <p:nvPr>
            <p:extLst>
              <p:ext uri="{D42A27DB-BD31-4B8C-83A1-F6EECF244321}">
                <p14:modId xmlns="" xmlns:p14="http://schemas.microsoft.com/office/powerpoint/2010/main" val="4094522800"/>
              </p:ext>
            </p:extLst>
          </p:nvPr>
        </p:nvGraphicFramePr>
        <p:xfrm>
          <a:off x="251520" y="1052736"/>
          <a:ext cx="8640956" cy="5704507"/>
        </p:xfrm>
        <a:graphic>
          <a:graphicData uri="http://schemas.openxmlformats.org/drawingml/2006/table">
            <a:tbl>
              <a:tblPr>
                <a:tableStyleId>{5C22544A-7EE6-4342-B048-85BDC9FD1C3A}</a:tableStyleId>
              </a:tblPr>
              <a:tblGrid>
                <a:gridCol w="216024"/>
                <a:gridCol w="288032"/>
                <a:gridCol w="2407040"/>
                <a:gridCol w="389234"/>
                <a:gridCol w="217245"/>
                <a:gridCol w="217245"/>
                <a:gridCol w="217245"/>
                <a:gridCol w="217245"/>
                <a:gridCol w="217245"/>
                <a:gridCol w="217245"/>
                <a:gridCol w="217245"/>
                <a:gridCol w="217245"/>
                <a:gridCol w="217245"/>
                <a:gridCol w="217245"/>
                <a:gridCol w="215852"/>
                <a:gridCol w="2952324"/>
              </a:tblGrid>
              <a:tr h="561949">
                <a:tc>
                  <a:txBody>
                    <a:bodyPr/>
                    <a:lstStyle/>
                    <a:p>
                      <a:pPr>
                        <a:spcAft>
                          <a:spcPts val="0"/>
                        </a:spcAft>
                      </a:pPr>
                      <a:r>
                        <a:rPr lang="zh-TW" sz="1200" b="1" kern="0" dirty="0">
                          <a:effectLst/>
                          <a:latin typeface="微軟正黑體" panose="020B0604030504040204" pitchFamily="34" charset="-120"/>
                          <a:ea typeface="微軟正黑體" panose="020B0604030504040204" pitchFamily="34" charset="-120"/>
                        </a:rPr>
                        <a:t>　</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編號</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項</a:t>
                      </a:r>
                      <a:r>
                        <a:rPr lang="en-US" sz="1200" b="1" kern="0">
                          <a:effectLst/>
                          <a:latin typeface="微軟正黑體" panose="020B0604030504040204" pitchFamily="34" charset="-120"/>
                          <a:ea typeface="微軟正黑體" panose="020B0604030504040204" pitchFamily="34" charset="-120"/>
                        </a:rPr>
                        <a:t>     </a:t>
                      </a:r>
                      <a:r>
                        <a:rPr lang="zh-TW" sz="1200" b="1" kern="0">
                          <a:effectLst/>
                          <a:latin typeface="微軟正黑體" panose="020B0604030504040204" pitchFamily="34" charset="-120"/>
                          <a:ea typeface="微軟正黑體" panose="020B0604030504040204" pitchFamily="34" charset="-120"/>
                        </a:rPr>
                        <a:t>目</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給分</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lnSpc>
                          <a:spcPts val="1500"/>
                        </a:lnSpc>
                        <a:spcAft>
                          <a:spcPts val="0"/>
                        </a:spcAft>
                      </a:pPr>
                      <a:r>
                        <a:rPr lang="zh-TW" sz="1200" b="1" kern="0">
                          <a:effectLst/>
                          <a:latin typeface="微軟正黑體" panose="020B0604030504040204" pitchFamily="34" charset="-120"/>
                          <a:ea typeface="微軟正黑體" panose="020B0604030504040204" pitchFamily="34" charset="-120"/>
                        </a:rPr>
                        <a:t>花蓮高中</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lnSpc>
                          <a:spcPts val="1500"/>
                        </a:lnSpc>
                        <a:spcAft>
                          <a:spcPts val="0"/>
                        </a:spcAft>
                      </a:pPr>
                      <a:r>
                        <a:rPr lang="zh-TW" sz="1200" b="1" kern="0">
                          <a:effectLst/>
                          <a:latin typeface="微軟正黑體" panose="020B0604030504040204" pitchFamily="34" charset="-120"/>
                          <a:ea typeface="微軟正黑體" panose="020B0604030504040204" pitchFamily="34" charset="-120"/>
                        </a:rPr>
                        <a:t>花蓮女中</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lnSpc>
                          <a:spcPts val="1500"/>
                        </a:lnSpc>
                        <a:spcAft>
                          <a:spcPts val="0"/>
                        </a:spcAft>
                      </a:pPr>
                      <a:r>
                        <a:rPr lang="zh-TW" sz="1200" b="1" kern="0">
                          <a:effectLst/>
                          <a:latin typeface="微軟正黑體" panose="020B0604030504040204" pitchFamily="34" charset="-120"/>
                          <a:ea typeface="微軟正黑體" panose="020B0604030504040204" pitchFamily="34" charset="-120"/>
                        </a:rPr>
                        <a:t>花蓮高工</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lnSpc>
                          <a:spcPts val="1500"/>
                        </a:lnSpc>
                        <a:spcAft>
                          <a:spcPts val="0"/>
                        </a:spcAft>
                      </a:pPr>
                      <a:r>
                        <a:rPr lang="zh-TW" sz="1200" b="1" kern="0">
                          <a:effectLst/>
                          <a:latin typeface="微軟正黑體" panose="020B0604030504040204" pitchFamily="34" charset="-120"/>
                          <a:ea typeface="微軟正黑體" panose="020B0604030504040204" pitchFamily="34" charset="-120"/>
                        </a:rPr>
                        <a:t>花蓮高商</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lnSpc>
                          <a:spcPts val="1500"/>
                        </a:lnSpc>
                        <a:spcAft>
                          <a:spcPts val="0"/>
                        </a:spcAft>
                      </a:pPr>
                      <a:r>
                        <a:rPr lang="zh-TW" sz="1200" b="1" kern="0">
                          <a:effectLst/>
                          <a:latin typeface="微軟正黑體" panose="020B0604030504040204" pitchFamily="34" charset="-120"/>
                          <a:ea typeface="微軟正黑體" panose="020B0604030504040204" pitchFamily="34" charset="-120"/>
                        </a:rPr>
                        <a:t>花蓮高農</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lnSpc>
                          <a:spcPts val="1500"/>
                        </a:lnSpc>
                        <a:spcAft>
                          <a:spcPts val="0"/>
                        </a:spcAft>
                      </a:pPr>
                      <a:r>
                        <a:rPr lang="zh-TW" sz="1200" b="1" kern="0">
                          <a:effectLst/>
                          <a:latin typeface="微軟正黑體" panose="020B0604030504040204" pitchFamily="34" charset="-120"/>
                          <a:ea typeface="微軟正黑體" panose="020B0604030504040204" pitchFamily="34" charset="-120"/>
                        </a:rPr>
                        <a:t>光復商工</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lnSpc>
                          <a:spcPts val="1500"/>
                        </a:lnSpc>
                        <a:spcAft>
                          <a:spcPts val="0"/>
                        </a:spcAft>
                      </a:pPr>
                      <a:r>
                        <a:rPr lang="zh-TW" sz="1200" b="1" kern="0">
                          <a:effectLst/>
                          <a:latin typeface="微軟正黑體" panose="020B0604030504040204" pitchFamily="34" charset="-120"/>
                          <a:ea typeface="微軟正黑體" panose="020B0604030504040204" pitchFamily="34" charset="-120"/>
                        </a:rPr>
                        <a:t>玉里高中</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lnSpc>
                          <a:spcPts val="1500"/>
                        </a:lnSpc>
                        <a:spcAft>
                          <a:spcPts val="0"/>
                        </a:spcAft>
                      </a:pPr>
                      <a:r>
                        <a:rPr lang="zh-TW" sz="1200" b="1" kern="0">
                          <a:effectLst/>
                          <a:latin typeface="微軟正黑體" panose="020B0604030504040204" pitchFamily="34" charset="-120"/>
                          <a:ea typeface="微軟正黑體" panose="020B0604030504040204" pitchFamily="34" charset="-120"/>
                        </a:rPr>
                        <a:t>四維高中</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lnSpc>
                          <a:spcPts val="1500"/>
                        </a:lnSpc>
                        <a:spcAft>
                          <a:spcPts val="0"/>
                        </a:spcAft>
                      </a:pPr>
                      <a:r>
                        <a:rPr lang="zh-TW" sz="1200" b="1" kern="0">
                          <a:effectLst/>
                          <a:latin typeface="微軟正黑體" panose="020B0604030504040204" pitchFamily="34" charset="-120"/>
                          <a:ea typeface="微軟正黑體" panose="020B0604030504040204" pitchFamily="34" charset="-120"/>
                        </a:rPr>
                        <a:t>上騰工商</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lnSpc>
                          <a:spcPts val="1500"/>
                        </a:lnSpc>
                        <a:spcAft>
                          <a:spcPts val="0"/>
                        </a:spcAft>
                      </a:pPr>
                      <a:r>
                        <a:rPr lang="zh-TW" sz="1200" b="1" kern="0">
                          <a:effectLst/>
                          <a:latin typeface="微軟正黑體" panose="020B0604030504040204" pitchFamily="34" charset="-120"/>
                          <a:ea typeface="微軟正黑體" panose="020B0604030504040204" pitchFamily="34" charset="-120"/>
                        </a:rPr>
                        <a:t>慈大附中</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lnSpc>
                          <a:spcPts val="1500"/>
                        </a:lnSpc>
                        <a:spcAft>
                          <a:spcPts val="0"/>
                        </a:spcAft>
                      </a:pPr>
                      <a:r>
                        <a:rPr lang="zh-TW" sz="1200" b="1" kern="0">
                          <a:effectLst/>
                          <a:latin typeface="微軟正黑體" panose="020B0604030504040204" pitchFamily="34" charset="-120"/>
                          <a:ea typeface="微軟正黑體" panose="020B0604030504040204" pitchFamily="34" charset="-120"/>
                        </a:rPr>
                        <a:t>海星高中</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dirty="0">
                          <a:effectLst/>
                          <a:latin typeface="微軟正黑體" panose="020B0604030504040204" pitchFamily="34" charset="-120"/>
                          <a:ea typeface="微軟正黑體" panose="020B0604030504040204" pitchFamily="34" charset="-120"/>
                        </a:rPr>
                        <a:t>備</a:t>
                      </a:r>
                      <a:r>
                        <a:rPr lang="en-US" sz="1200" b="1" kern="0" dirty="0">
                          <a:effectLst/>
                          <a:latin typeface="微軟正黑體" panose="020B0604030504040204" pitchFamily="34" charset="-120"/>
                          <a:ea typeface="微軟正黑體" panose="020B0604030504040204" pitchFamily="34" charset="-120"/>
                        </a:rPr>
                        <a:t>   </a:t>
                      </a:r>
                      <a:r>
                        <a:rPr lang="zh-TW" sz="1200" b="1" kern="0" dirty="0">
                          <a:effectLst/>
                          <a:latin typeface="微軟正黑體" panose="020B0604030504040204" pitchFamily="34" charset="-120"/>
                          <a:ea typeface="微軟正黑體" panose="020B0604030504040204" pitchFamily="34" charset="-120"/>
                        </a:rPr>
                        <a:t>註</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r>
              <a:tr h="224779">
                <a:tc rowSpan="16">
                  <a:txBody>
                    <a:bodyPr/>
                    <a:lstStyle/>
                    <a:p>
                      <a:pPr>
                        <a:spcAft>
                          <a:spcPts val="0"/>
                        </a:spcAft>
                      </a:pPr>
                      <a:r>
                        <a:rPr lang="zh-TW" sz="1200" b="1" kern="0">
                          <a:effectLst/>
                          <a:latin typeface="微軟正黑體" panose="020B0604030504040204" pitchFamily="34" charset="-120"/>
                          <a:ea typeface="微軟正黑體" panose="020B0604030504040204" pitchFamily="34" charset="-120"/>
                        </a:rPr>
                        <a:t>其他項</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1</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zh-TW" sz="1200" b="1" kern="0">
                          <a:effectLst/>
                          <a:latin typeface="微軟正黑體" panose="020B0604030504040204" pitchFamily="34" charset="-120"/>
                          <a:ea typeface="微軟正黑體" panose="020B0604030504040204" pitchFamily="34" charset="-120"/>
                        </a:rPr>
                        <a:t>取得母語檢定初級證書</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9</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rowSpan="3">
                  <a:txBody>
                    <a:bodyPr/>
                    <a:lstStyle/>
                    <a:p>
                      <a:pPr algn="just">
                        <a:lnSpc>
                          <a:spcPts val="1200"/>
                        </a:lnSpc>
                        <a:spcAft>
                          <a:spcPts val="0"/>
                        </a:spcAft>
                      </a:pPr>
                      <a:r>
                        <a:rPr lang="zh-TW" sz="1200" b="1" kern="0">
                          <a:effectLst/>
                          <a:latin typeface="微軟正黑體" panose="020B0604030504040204" pitchFamily="34" charset="-120"/>
                          <a:ea typeface="微軟正黑體" panose="020B0604030504040204" pitchFamily="34" charset="-120"/>
                        </a:rPr>
                        <a:t>採認原住民、閩南及客家語言認證考試，不同族語可分別採計，相同族語擇優採計</a:t>
                      </a:r>
                      <a:r>
                        <a:rPr lang="en-US" sz="1200" b="1" kern="0">
                          <a:effectLst/>
                          <a:latin typeface="微軟正黑體" panose="020B0604030504040204" pitchFamily="34" charset="-120"/>
                          <a:ea typeface="微軟正黑體" panose="020B0604030504040204" pitchFamily="34" charset="-120"/>
                        </a:rPr>
                        <a:t>1</a:t>
                      </a:r>
                      <a:r>
                        <a:rPr lang="zh-TW" sz="1200" b="1" kern="0">
                          <a:effectLst/>
                          <a:latin typeface="微軟正黑體" panose="020B0604030504040204" pitchFamily="34" charset="-120"/>
                          <a:ea typeface="微軟正黑體" panose="020B0604030504040204" pitchFamily="34" charset="-120"/>
                        </a:rPr>
                        <a:t>次。</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r>
              <a:tr h="224779">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2</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zh-TW" sz="1200" b="1" kern="0">
                          <a:effectLst/>
                          <a:latin typeface="微軟正黑體" panose="020B0604030504040204" pitchFamily="34" charset="-120"/>
                          <a:ea typeface="微軟正黑體" panose="020B0604030504040204" pitchFamily="34" charset="-120"/>
                        </a:rPr>
                        <a:t>取得母語檢定中級證書</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12</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vMerge="1">
                  <a:txBody>
                    <a:bodyPr/>
                    <a:lstStyle/>
                    <a:p>
                      <a:endParaRPr lang="zh-TW" altLang="en-US"/>
                    </a:p>
                  </a:txBody>
                  <a:tcPr/>
                </a:tc>
              </a:tr>
              <a:tr h="224779">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3</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zh-TW" sz="1200" b="1" kern="0">
                          <a:effectLst/>
                          <a:latin typeface="微軟正黑體" panose="020B0604030504040204" pitchFamily="34" charset="-120"/>
                          <a:ea typeface="微軟正黑體" panose="020B0604030504040204" pitchFamily="34" charset="-120"/>
                        </a:rPr>
                        <a:t>取得母語檢定高級證書</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15</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vMerge="1">
                  <a:txBody>
                    <a:bodyPr/>
                    <a:lstStyle/>
                    <a:p>
                      <a:endParaRPr lang="zh-TW" altLang="en-US"/>
                    </a:p>
                  </a:txBody>
                  <a:tcPr/>
                </a:tc>
              </a:tr>
              <a:tr h="238828">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4</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zh-TW" sz="1200" b="1" kern="0">
                          <a:effectLst/>
                          <a:latin typeface="微軟正黑體" panose="020B0604030504040204" pitchFamily="34" charset="-120"/>
                          <a:ea typeface="微軟正黑體" panose="020B0604030504040204" pitchFamily="34" charset="-120"/>
                        </a:rPr>
                        <a:t>外語檢定初級</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9</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rowSpan="3">
                  <a:txBody>
                    <a:bodyPr/>
                    <a:lstStyle/>
                    <a:p>
                      <a:pPr algn="just">
                        <a:lnSpc>
                          <a:spcPts val="1000"/>
                        </a:lnSpc>
                        <a:spcAft>
                          <a:spcPts val="0"/>
                        </a:spcAft>
                      </a:pPr>
                      <a:r>
                        <a:rPr lang="zh-TW" sz="1200" b="1" kern="0">
                          <a:effectLst/>
                          <a:latin typeface="微軟正黑體" panose="020B0604030504040204" pitchFamily="34" charset="-120"/>
                          <a:ea typeface="微軟正黑體" panose="020B0604030504040204" pitchFamily="34" charset="-120"/>
                        </a:rPr>
                        <a:t>採認英語檢定、韓國語能力檢定</a:t>
                      </a:r>
                      <a:r>
                        <a:rPr lang="en-US" sz="1200" b="1" kern="0">
                          <a:effectLst/>
                          <a:latin typeface="微軟正黑體" panose="020B0604030504040204" pitchFamily="34" charset="-120"/>
                          <a:ea typeface="微軟正黑體" panose="020B0604030504040204" pitchFamily="34" charset="-120"/>
                        </a:rPr>
                        <a:t>(TOPIK)</a:t>
                      </a:r>
                      <a:r>
                        <a:rPr lang="zh-TW" sz="1200" b="1" kern="0">
                          <a:effectLst/>
                          <a:latin typeface="微軟正黑體" panose="020B0604030504040204" pitchFamily="34" charset="-120"/>
                          <a:ea typeface="微軟正黑體" panose="020B0604030504040204" pitchFamily="34" charset="-120"/>
                        </a:rPr>
                        <a:t>、日本語能力檢定</a:t>
                      </a:r>
                      <a:r>
                        <a:rPr lang="en-US" sz="1200" b="1" kern="0">
                          <a:effectLst/>
                          <a:latin typeface="微軟正黑體" panose="020B0604030504040204" pitchFamily="34" charset="-120"/>
                          <a:ea typeface="微軟正黑體" panose="020B0604030504040204" pitchFamily="34" charset="-120"/>
                        </a:rPr>
                        <a:t>(JLPT)</a:t>
                      </a:r>
                      <a:r>
                        <a:rPr lang="zh-TW" sz="1200" b="1" kern="0">
                          <a:effectLst/>
                          <a:latin typeface="微軟正黑體" panose="020B0604030504040204" pitchFamily="34" charset="-120"/>
                          <a:ea typeface="微軟正黑體" panose="020B0604030504040204" pitchFamily="34" charset="-120"/>
                        </a:rPr>
                        <a:t>、第二外語能力測驗</a:t>
                      </a:r>
                      <a:r>
                        <a:rPr lang="en-US" sz="1200" b="1" kern="0">
                          <a:effectLst/>
                          <a:latin typeface="微軟正黑體" panose="020B0604030504040204" pitchFamily="34" charset="-120"/>
                          <a:ea typeface="微軟正黑體" panose="020B0604030504040204" pitchFamily="34" charset="-120"/>
                        </a:rPr>
                        <a:t>(SFLPT)</a:t>
                      </a:r>
                      <a:r>
                        <a:rPr lang="zh-TW" sz="1200" b="1" kern="0">
                          <a:effectLst/>
                          <a:latin typeface="微軟正黑體" panose="020B0604030504040204" pitchFamily="34" charset="-120"/>
                          <a:ea typeface="微軟正黑體" panose="020B0604030504040204" pitchFamily="34" charset="-120"/>
                        </a:rPr>
                        <a:t>，不同語言可分別採計，相同語言擇優採計</a:t>
                      </a:r>
                      <a:r>
                        <a:rPr lang="en-US" sz="1200" b="1" kern="0">
                          <a:effectLst/>
                          <a:latin typeface="微軟正黑體" panose="020B0604030504040204" pitchFamily="34" charset="-120"/>
                          <a:ea typeface="微軟正黑體" panose="020B0604030504040204" pitchFamily="34" charset="-120"/>
                        </a:rPr>
                        <a:t>1</a:t>
                      </a:r>
                      <a:r>
                        <a:rPr lang="zh-TW" sz="1200" b="1" kern="0">
                          <a:effectLst/>
                          <a:latin typeface="微軟正黑體" panose="020B0604030504040204" pitchFamily="34" charset="-120"/>
                          <a:ea typeface="微軟正黑體" panose="020B0604030504040204" pitchFamily="34" charset="-120"/>
                        </a:rPr>
                        <a:t>次；英語檢定初級、中級及中高級係以全民英檢級數作為級數代表。</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r>
              <a:tr h="206049">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5</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zh-TW" sz="1200" b="1" kern="0">
                          <a:effectLst/>
                          <a:latin typeface="微軟正黑體" panose="020B0604030504040204" pitchFamily="34" charset="-120"/>
                          <a:ea typeface="微軟正黑體" panose="020B0604030504040204" pitchFamily="34" charset="-120"/>
                        </a:rPr>
                        <a:t>外語檢定中級</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12</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vMerge="1">
                  <a:txBody>
                    <a:bodyPr/>
                    <a:lstStyle/>
                    <a:p>
                      <a:endParaRPr lang="zh-TW" altLang="en-US"/>
                    </a:p>
                  </a:txBody>
                  <a:tcPr/>
                </a:tc>
              </a:tr>
              <a:tr h="491706">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6</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zh-TW" sz="1200" b="1" kern="0">
                          <a:effectLst/>
                          <a:latin typeface="微軟正黑體" panose="020B0604030504040204" pitchFamily="34" charset="-120"/>
                          <a:ea typeface="微軟正黑體" panose="020B0604030504040204" pitchFamily="34" charset="-120"/>
                        </a:rPr>
                        <a:t>外語檢定中高級</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15</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vMerge="1">
                  <a:txBody>
                    <a:bodyPr/>
                    <a:lstStyle/>
                    <a:p>
                      <a:endParaRPr lang="zh-TW" altLang="en-US"/>
                    </a:p>
                  </a:txBody>
                  <a:tcPr/>
                </a:tc>
              </a:tr>
              <a:tr h="184176">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7</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zh-TW" sz="1200" b="1" kern="0">
                          <a:effectLst/>
                          <a:latin typeface="微軟正黑體" panose="020B0604030504040204" pitchFamily="34" charset="-120"/>
                          <a:ea typeface="微軟正黑體" panose="020B0604030504040204" pitchFamily="34" charset="-120"/>
                        </a:rPr>
                        <a:t>英語檢定初級</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9</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rowSpan="3">
                  <a:txBody>
                    <a:bodyPr/>
                    <a:lstStyle/>
                    <a:p>
                      <a:pPr algn="just">
                        <a:lnSpc>
                          <a:spcPts val="1200"/>
                        </a:lnSpc>
                        <a:spcAft>
                          <a:spcPts val="0"/>
                        </a:spcAft>
                      </a:pPr>
                      <a:r>
                        <a:rPr lang="zh-TW" sz="1200" b="1" kern="0">
                          <a:effectLst/>
                          <a:latin typeface="微軟正黑體" panose="020B0604030504040204" pitchFamily="34" charset="-120"/>
                          <a:ea typeface="微軟正黑體" panose="020B0604030504040204" pitchFamily="34" charset="-120"/>
                        </a:rPr>
                        <a:t>僅採認英語檢定</a:t>
                      </a:r>
                      <a:r>
                        <a:rPr lang="zh-TW" sz="1200" b="1" kern="100">
                          <a:effectLst/>
                          <a:latin typeface="微軟正黑體" panose="020B0604030504040204" pitchFamily="34" charset="-120"/>
                          <a:ea typeface="微軟正黑體" panose="020B0604030504040204" pitchFamily="34" charset="-120"/>
                        </a:rPr>
                        <a:t>，擇優採計</a:t>
                      </a:r>
                      <a:r>
                        <a:rPr lang="en-US" sz="1200" b="1" kern="100">
                          <a:effectLst/>
                          <a:latin typeface="微軟正黑體" panose="020B0604030504040204" pitchFamily="34" charset="-120"/>
                          <a:ea typeface="微軟正黑體" panose="020B0604030504040204" pitchFamily="34" charset="-120"/>
                        </a:rPr>
                        <a:t>1</a:t>
                      </a:r>
                      <a:r>
                        <a:rPr lang="zh-TW" sz="1200" b="1" kern="100">
                          <a:effectLst/>
                          <a:latin typeface="微軟正黑體" panose="020B0604030504040204" pitchFamily="34" charset="-120"/>
                          <a:ea typeface="微軟正黑體" panose="020B0604030504040204" pitchFamily="34" charset="-120"/>
                        </a:rPr>
                        <a:t>次</a:t>
                      </a:r>
                      <a:r>
                        <a:rPr lang="zh-TW" sz="1200" b="1" kern="0">
                          <a:effectLst/>
                          <a:latin typeface="微軟正黑體" panose="020B0604030504040204" pitchFamily="34" charset="-120"/>
                          <a:ea typeface="微軟正黑體" panose="020B0604030504040204" pitchFamily="34" charset="-120"/>
                        </a:rPr>
                        <a:t>，初級、中級及中高級係以全民英檢級數作為級數代表。</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r>
              <a:tr h="184176">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8</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zh-TW" sz="1200" b="1" kern="0">
                          <a:effectLst/>
                          <a:latin typeface="微軟正黑體" panose="020B0604030504040204" pitchFamily="34" charset="-120"/>
                          <a:ea typeface="微軟正黑體" panose="020B0604030504040204" pitchFamily="34" charset="-120"/>
                        </a:rPr>
                        <a:t>英語檢定中級</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12</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vMerge="1">
                  <a:txBody>
                    <a:bodyPr/>
                    <a:lstStyle/>
                    <a:p>
                      <a:endParaRPr lang="zh-TW" altLang="en-US"/>
                    </a:p>
                  </a:txBody>
                  <a:tcPr/>
                </a:tc>
              </a:tr>
              <a:tr h="247257">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9</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zh-TW" sz="1200" b="1" kern="0">
                          <a:effectLst/>
                          <a:latin typeface="微軟正黑體" panose="020B0604030504040204" pitchFamily="34" charset="-120"/>
                          <a:ea typeface="微軟正黑體" panose="020B0604030504040204" pitchFamily="34" charset="-120"/>
                        </a:rPr>
                        <a:t>英語檢定中高級</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15</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vMerge="1">
                  <a:txBody>
                    <a:bodyPr/>
                    <a:lstStyle/>
                    <a:p>
                      <a:endParaRPr lang="zh-TW" altLang="en-US"/>
                    </a:p>
                  </a:txBody>
                  <a:tcPr/>
                </a:tc>
              </a:tr>
              <a:tr h="184176">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10</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en-US" sz="1200" b="1" kern="0">
                          <a:effectLst/>
                          <a:latin typeface="微軟正黑體" panose="020B0604030504040204" pitchFamily="34" charset="-120"/>
                          <a:ea typeface="微軟正黑體" panose="020B0604030504040204" pitchFamily="34" charset="-120"/>
                        </a:rPr>
                        <a:t>AMC</a:t>
                      </a:r>
                      <a:r>
                        <a:rPr lang="zh-TW" sz="1200" b="1" kern="0">
                          <a:effectLst/>
                          <a:latin typeface="微軟正黑體" panose="020B0604030504040204" pitchFamily="34" charset="-120"/>
                          <a:ea typeface="微軟正黑體" panose="020B0604030504040204" pitchFamily="34" charset="-120"/>
                        </a:rPr>
                        <a:t>數學檢測</a:t>
                      </a:r>
                      <a:r>
                        <a:rPr lang="en-US" sz="1200" b="1" kern="0">
                          <a:effectLst/>
                          <a:latin typeface="微軟正黑體" panose="020B0604030504040204" pitchFamily="34" charset="-120"/>
                          <a:ea typeface="微軟正黑體" panose="020B0604030504040204" pitchFamily="34" charset="-120"/>
                        </a:rPr>
                        <a:t>8</a:t>
                      </a:r>
                      <a:r>
                        <a:rPr lang="zh-TW" sz="1200" b="1" kern="0">
                          <a:effectLst/>
                          <a:latin typeface="微軟正黑體" panose="020B0604030504040204" pitchFamily="34" charset="-120"/>
                          <a:ea typeface="微軟正黑體" panose="020B0604030504040204" pitchFamily="34" charset="-120"/>
                        </a:rPr>
                        <a:t>級</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9</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rowSpan="3">
                  <a:txBody>
                    <a:bodyPr/>
                    <a:lstStyle/>
                    <a:p>
                      <a:pPr algn="just">
                        <a:lnSpc>
                          <a:spcPts val="1200"/>
                        </a:lnSpc>
                        <a:spcAft>
                          <a:spcPts val="0"/>
                        </a:spcAft>
                      </a:pPr>
                      <a:r>
                        <a:rPr lang="zh-TW" sz="1200" b="1" kern="0">
                          <a:effectLst/>
                          <a:latin typeface="微軟正黑體" panose="020B0604030504040204" pitchFamily="34" charset="-120"/>
                          <a:ea typeface="微軟正黑體" panose="020B0604030504040204" pitchFamily="34" charset="-120"/>
                        </a:rPr>
                        <a:t>參照本區網站附表</a:t>
                      </a:r>
                      <a:r>
                        <a:rPr lang="en-US" sz="1200" b="1" kern="0">
                          <a:effectLst/>
                          <a:latin typeface="微軟正黑體" panose="020B0604030504040204" pitchFamily="34" charset="-120"/>
                          <a:ea typeface="微軟正黑體" panose="020B0604030504040204" pitchFamily="34" charset="-120"/>
                        </a:rPr>
                        <a:t>AMC</a:t>
                      </a:r>
                      <a:r>
                        <a:rPr lang="zh-TW" sz="1200" b="1" kern="0">
                          <a:effectLst/>
                          <a:latin typeface="微軟正黑體" panose="020B0604030504040204" pitchFamily="34" charset="-120"/>
                          <a:ea typeface="微軟正黑體" panose="020B0604030504040204" pitchFamily="34" charset="-120"/>
                        </a:rPr>
                        <a:t>獲獎認可標準，擇優採計</a:t>
                      </a:r>
                      <a:r>
                        <a:rPr lang="en-US" sz="1200" b="1" kern="0">
                          <a:effectLst/>
                          <a:latin typeface="微軟正黑體" panose="020B0604030504040204" pitchFamily="34" charset="-120"/>
                          <a:ea typeface="微軟正黑體" panose="020B0604030504040204" pitchFamily="34" charset="-120"/>
                        </a:rPr>
                        <a:t>1</a:t>
                      </a:r>
                      <a:r>
                        <a:rPr lang="zh-TW" sz="1200" b="1" kern="0">
                          <a:effectLst/>
                          <a:latin typeface="微軟正黑體" panose="020B0604030504040204" pitchFamily="34" charset="-120"/>
                          <a:ea typeface="微軟正黑體" panose="020B0604030504040204" pitchFamily="34" charset="-120"/>
                        </a:rPr>
                        <a:t>次。</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r>
              <a:tr h="184176">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11</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en-US" sz="1200" b="1" kern="0">
                          <a:effectLst/>
                          <a:latin typeface="微軟正黑體" panose="020B0604030504040204" pitchFamily="34" charset="-120"/>
                          <a:ea typeface="微軟正黑體" panose="020B0604030504040204" pitchFamily="34" charset="-120"/>
                        </a:rPr>
                        <a:t>AMC</a:t>
                      </a:r>
                      <a:r>
                        <a:rPr lang="zh-TW" sz="1200" b="1" kern="0">
                          <a:effectLst/>
                          <a:latin typeface="微軟正黑體" panose="020B0604030504040204" pitchFamily="34" charset="-120"/>
                          <a:ea typeface="微軟正黑體" panose="020B0604030504040204" pitchFamily="34" charset="-120"/>
                        </a:rPr>
                        <a:t>數學檢測</a:t>
                      </a:r>
                      <a:r>
                        <a:rPr lang="en-US" sz="1200" b="1" kern="0">
                          <a:effectLst/>
                          <a:latin typeface="微軟正黑體" panose="020B0604030504040204" pitchFamily="34" charset="-120"/>
                          <a:ea typeface="微軟正黑體" panose="020B0604030504040204" pitchFamily="34" charset="-120"/>
                        </a:rPr>
                        <a:t>10</a:t>
                      </a:r>
                      <a:r>
                        <a:rPr lang="zh-TW" sz="1200" b="1" kern="0">
                          <a:effectLst/>
                          <a:latin typeface="微軟正黑體" panose="020B0604030504040204" pitchFamily="34" charset="-120"/>
                          <a:ea typeface="微軟正黑體" panose="020B0604030504040204" pitchFamily="34" charset="-120"/>
                        </a:rPr>
                        <a:t>級</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12</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vMerge="1">
                  <a:txBody>
                    <a:bodyPr/>
                    <a:lstStyle/>
                    <a:p>
                      <a:endParaRPr lang="zh-TW" altLang="en-US"/>
                    </a:p>
                  </a:txBody>
                  <a:tcPr/>
                </a:tc>
              </a:tr>
              <a:tr h="184176">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12</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en-US" sz="1200" b="1" kern="0">
                          <a:effectLst/>
                          <a:latin typeface="微軟正黑體" panose="020B0604030504040204" pitchFamily="34" charset="-120"/>
                          <a:ea typeface="微軟正黑體" panose="020B0604030504040204" pitchFamily="34" charset="-120"/>
                        </a:rPr>
                        <a:t>AMC</a:t>
                      </a:r>
                      <a:r>
                        <a:rPr lang="zh-TW" sz="1200" b="1" kern="0">
                          <a:effectLst/>
                          <a:latin typeface="微軟正黑體" panose="020B0604030504040204" pitchFamily="34" charset="-120"/>
                          <a:ea typeface="微軟正黑體" panose="020B0604030504040204" pitchFamily="34" charset="-120"/>
                        </a:rPr>
                        <a:t>數學檢測</a:t>
                      </a:r>
                      <a:r>
                        <a:rPr lang="en-US" sz="1200" b="1" kern="0">
                          <a:effectLst/>
                          <a:latin typeface="微軟正黑體" panose="020B0604030504040204" pitchFamily="34" charset="-120"/>
                          <a:ea typeface="微軟正黑體" panose="020B0604030504040204" pitchFamily="34" charset="-120"/>
                        </a:rPr>
                        <a:t>12</a:t>
                      </a:r>
                      <a:r>
                        <a:rPr lang="zh-TW" sz="1200" b="1" kern="0">
                          <a:effectLst/>
                          <a:latin typeface="微軟正黑體" panose="020B0604030504040204" pitchFamily="34" charset="-120"/>
                          <a:ea typeface="微軟正黑體" panose="020B0604030504040204" pitchFamily="34" charset="-120"/>
                        </a:rPr>
                        <a:t>級</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15</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vMerge="1">
                  <a:txBody>
                    <a:bodyPr/>
                    <a:lstStyle/>
                    <a:p>
                      <a:endParaRPr lang="zh-TW" altLang="en-US"/>
                    </a:p>
                  </a:txBody>
                  <a:tcPr/>
                </a:tc>
              </a:tr>
              <a:tr h="374632">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13</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zh-TW" sz="1200" b="1" kern="0">
                          <a:effectLst/>
                          <a:latin typeface="微軟正黑體" panose="020B0604030504040204" pitchFamily="34" charset="-120"/>
                          <a:ea typeface="微軟正黑體" panose="020B0604030504040204" pitchFamily="34" charset="-120"/>
                        </a:rPr>
                        <a:t>各類證照每張證書</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8</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just">
                        <a:lnSpc>
                          <a:spcPts val="1000"/>
                        </a:lnSpc>
                        <a:spcAft>
                          <a:spcPts val="0"/>
                        </a:spcAft>
                      </a:pPr>
                      <a:r>
                        <a:rPr lang="zh-TW" sz="1200" b="1" kern="0">
                          <a:effectLst/>
                          <a:latin typeface="微軟正黑體" panose="020B0604030504040204" pitchFamily="34" charset="-120"/>
                          <a:ea typeface="微軟正黑體" panose="020B0604030504040204" pitchFamily="34" charset="-120"/>
                        </a:rPr>
                        <a:t>指政府機關辦理之技職證照或資格檢定，不同類別可分別採計，相同類別採計</a:t>
                      </a:r>
                      <a:r>
                        <a:rPr lang="en-US" sz="1200" b="1" kern="0">
                          <a:effectLst/>
                          <a:latin typeface="微軟正黑體" panose="020B0604030504040204" pitchFamily="34" charset="-120"/>
                          <a:ea typeface="微軟正黑體" panose="020B0604030504040204" pitchFamily="34" charset="-120"/>
                        </a:rPr>
                        <a:t>1</a:t>
                      </a:r>
                      <a:r>
                        <a:rPr lang="zh-TW" sz="1200" b="1" kern="0">
                          <a:effectLst/>
                          <a:latin typeface="微軟正黑體" panose="020B0604030504040204" pitchFamily="34" charset="-120"/>
                          <a:ea typeface="微軟正黑體" panose="020B0604030504040204" pitchFamily="34" charset="-120"/>
                        </a:rPr>
                        <a:t>次為限。</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r>
              <a:tr h="224779">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14</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zh-TW" sz="1200" b="1" kern="0">
                          <a:effectLst/>
                          <a:latin typeface="微軟正黑體" panose="020B0604030504040204" pitchFamily="34" charset="-120"/>
                          <a:ea typeface="微軟正黑體" panose="020B0604030504040204" pitchFamily="34" charset="-120"/>
                        </a:rPr>
                        <a:t>參加技藝班領有證書者</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8</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just">
                        <a:lnSpc>
                          <a:spcPts val="1200"/>
                        </a:lnSpc>
                        <a:spcAft>
                          <a:spcPts val="0"/>
                        </a:spcAft>
                      </a:pPr>
                      <a:r>
                        <a:rPr lang="zh-TW" sz="1200" b="1" kern="0">
                          <a:effectLst/>
                          <a:latin typeface="微軟正黑體" panose="020B0604030504040204" pitchFamily="34" charset="-120"/>
                          <a:ea typeface="微軟正黑體" panose="020B0604030504040204" pitchFamily="34" charset="-120"/>
                        </a:rPr>
                        <a:t>採計</a:t>
                      </a:r>
                      <a:r>
                        <a:rPr lang="en-US" sz="1200" b="1" kern="0">
                          <a:effectLst/>
                          <a:latin typeface="微軟正黑體" panose="020B0604030504040204" pitchFamily="34" charset="-120"/>
                          <a:ea typeface="微軟正黑體" panose="020B0604030504040204" pitchFamily="34" charset="-120"/>
                        </a:rPr>
                        <a:t>1</a:t>
                      </a:r>
                      <a:r>
                        <a:rPr lang="zh-TW" sz="1200" b="1" kern="0">
                          <a:effectLst/>
                          <a:latin typeface="微軟正黑體" panose="020B0604030504040204" pitchFamily="34" charset="-120"/>
                          <a:ea typeface="微軟正黑體" panose="020B0604030504040204" pitchFamily="34" charset="-120"/>
                        </a:rPr>
                        <a:t>次為限。</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r>
              <a:tr h="368352">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15</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zh-TW" sz="1200" b="1" kern="0">
                          <a:effectLst/>
                          <a:latin typeface="微軟正黑體" panose="020B0604030504040204" pitchFamily="34" charset="-120"/>
                          <a:ea typeface="微軟正黑體" panose="020B0604030504040204" pitchFamily="34" charset="-120"/>
                        </a:rPr>
                        <a:t>參加均質化計畫合作學校辦理之各項研習領有證書者</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8</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just">
                        <a:lnSpc>
                          <a:spcPts val="1200"/>
                        </a:lnSpc>
                        <a:spcAft>
                          <a:spcPts val="0"/>
                        </a:spcAft>
                      </a:pPr>
                      <a:r>
                        <a:rPr lang="zh-TW" sz="1200" b="1" kern="0">
                          <a:effectLst/>
                          <a:latin typeface="微軟正黑體" panose="020B0604030504040204" pitchFamily="34" charset="-120"/>
                          <a:ea typeface="微軟正黑體" panose="020B0604030504040204" pitchFamily="34" charset="-120"/>
                        </a:rPr>
                        <a:t>花蓮所有高中職均在均質化計畫合作學校中，採計</a:t>
                      </a:r>
                      <a:r>
                        <a:rPr lang="en-US" sz="1200" b="1" kern="0">
                          <a:effectLst/>
                          <a:latin typeface="微軟正黑體" panose="020B0604030504040204" pitchFamily="34" charset="-120"/>
                          <a:ea typeface="微軟正黑體" panose="020B0604030504040204" pitchFamily="34" charset="-120"/>
                        </a:rPr>
                        <a:t>1</a:t>
                      </a:r>
                      <a:r>
                        <a:rPr lang="zh-TW" sz="1200" b="1" kern="0">
                          <a:effectLst/>
                          <a:latin typeface="微軟正黑體" panose="020B0604030504040204" pitchFamily="34" charset="-120"/>
                          <a:ea typeface="微軟正黑體" panose="020B0604030504040204" pitchFamily="34" charset="-120"/>
                        </a:rPr>
                        <a:t>次為限。</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r>
              <a:tr h="224779">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16</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zh-TW" sz="1200" b="1" kern="0" dirty="0">
                          <a:effectLst/>
                          <a:latin typeface="微軟正黑體" panose="020B0604030504040204" pitchFamily="34" charset="-120"/>
                          <a:ea typeface="微軟正黑體" panose="020B0604030504040204" pitchFamily="34" charset="-120"/>
                        </a:rPr>
                        <a:t>學校運動、舞蹈、音樂代表隊</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8</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just">
                        <a:lnSpc>
                          <a:spcPts val="1200"/>
                        </a:lnSpc>
                        <a:spcAft>
                          <a:spcPts val="0"/>
                        </a:spcAft>
                      </a:pPr>
                      <a:r>
                        <a:rPr lang="zh-TW" sz="1200" b="1" kern="0">
                          <a:effectLst/>
                          <a:latin typeface="微軟正黑體" panose="020B0604030504040204" pitchFamily="34" charset="-120"/>
                          <a:ea typeface="微軟正黑體" panose="020B0604030504040204" pitchFamily="34" charset="-120"/>
                        </a:rPr>
                        <a:t>檢附參賽證明，採計</a:t>
                      </a:r>
                      <a:r>
                        <a:rPr lang="en-US" sz="1200" b="1" kern="0">
                          <a:effectLst/>
                          <a:latin typeface="微軟正黑體" panose="020B0604030504040204" pitchFamily="34" charset="-120"/>
                          <a:ea typeface="微軟正黑體" panose="020B0604030504040204" pitchFamily="34" charset="-120"/>
                        </a:rPr>
                        <a:t>1</a:t>
                      </a:r>
                      <a:r>
                        <a:rPr lang="zh-TW" sz="1200" b="1" kern="0">
                          <a:effectLst/>
                          <a:latin typeface="微軟正黑體" panose="020B0604030504040204" pitchFamily="34" charset="-120"/>
                          <a:ea typeface="微軟正黑體" panose="020B0604030504040204" pitchFamily="34" charset="-120"/>
                        </a:rPr>
                        <a:t>次為限。</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r>
              <a:tr h="184176">
                <a:tc>
                  <a:txBody>
                    <a:bodyPr/>
                    <a:lstStyle/>
                    <a:p>
                      <a:pPr>
                        <a:spcAft>
                          <a:spcPts val="0"/>
                        </a:spcAft>
                      </a:pPr>
                      <a:r>
                        <a:rPr lang="en-US" sz="1200" b="1" kern="0" dirty="0">
                          <a:effectLst/>
                          <a:latin typeface="微軟正黑體" panose="020B0604030504040204" pitchFamily="34" charset="-120"/>
                          <a:ea typeface="微軟正黑體" panose="020B0604030504040204" pitchFamily="34" charset="-120"/>
                        </a:rPr>
                        <a:t> </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spcAft>
                          <a:spcPts val="0"/>
                        </a:spcAft>
                      </a:pPr>
                      <a:r>
                        <a:rPr lang="en-US" sz="1200" b="1" kern="0" dirty="0">
                          <a:effectLst/>
                          <a:latin typeface="微軟正黑體" panose="020B0604030504040204" pitchFamily="34" charset="-120"/>
                          <a:ea typeface="微軟正黑體" panose="020B0604030504040204" pitchFamily="34" charset="-120"/>
                        </a:rPr>
                        <a:t> </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dirty="0">
                          <a:effectLst/>
                          <a:latin typeface="微軟正黑體" panose="020B0604030504040204" pitchFamily="34" charset="-120"/>
                          <a:ea typeface="微軟正黑體" panose="020B0604030504040204" pitchFamily="34" charset="-120"/>
                        </a:rPr>
                        <a:t> </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spcAft>
                          <a:spcPts val="0"/>
                        </a:spcAft>
                      </a:pPr>
                      <a:r>
                        <a:rPr lang="en-US" sz="1200" b="1" kern="0" dirty="0">
                          <a:effectLst/>
                          <a:latin typeface="微軟正黑體" panose="020B0604030504040204" pitchFamily="34" charset="-120"/>
                          <a:ea typeface="微軟正黑體" panose="020B0604030504040204" pitchFamily="34" charset="-120"/>
                        </a:rPr>
                        <a:t> </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spcAft>
                          <a:spcPts val="0"/>
                        </a:spcAft>
                      </a:pPr>
                      <a:r>
                        <a:rPr lang="en-US" sz="1200" b="1" kern="0" dirty="0">
                          <a:effectLst/>
                          <a:latin typeface="微軟正黑體" panose="020B0604030504040204" pitchFamily="34" charset="-120"/>
                          <a:ea typeface="微軟正黑體" panose="020B0604030504040204" pitchFamily="34" charset="-120"/>
                        </a:rPr>
                        <a:t> </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just">
                        <a:lnSpc>
                          <a:spcPts val="1200"/>
                        </a:lnSpc>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r>
              <a:tr h="196683">
                <a:tc rowSpan="4">
                  <a:txBody>
                    <a:bodyPr/>
                    <a:lstStyle/>
                    <a:p>
                      <a:pPr>
                        <a:spcAft>
                          <a:spcPts val="0"/>
                        </a:spcAft>
                      </a:pPr>
                      <a:r>
                        <a:rPr lang="zh-TW" sz="1200" b="1" kern="0">
                          <a:effectLst/>
                          <a:latin typeface="微軟正黑體" panose="020B0604030504040204" pitchFamily="34" charset="-120"/>
                          <a:ea typeface="微軟正黑體" panose="020B0604030504040204" pitchFamily="34" charset="-120"/>
                        </a:rPr>
                        <a:t>教育會考</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1</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zh-TW" sz="1200" b="1" kern="0" dirty="0">
                          <a:effectLst/>
                          <a:latin typeface="微軟正黑體" panose="020B0604030504040204" pitchFamily="34" charset="-120"/>
                          <a:ea typeface="微軟正黑體" panose="020B0604030504040204" pitchFamily="34" charset="-120"/>
                        </a:rPr>
                        <a:t>國文加權</a:t>
                      </a:r>
                      <a:r>
                        <a:rPr lang="en-US" sz="1200" b="1" kern="0" dirty="0">
                          <a:effectLst/>
                          <a:latin typeface="微軟正黑體" panose="020B0604030504040204" pitchFamily="34" charset="-120"/>
                          <a:ea typeface="微軟正黑體" panose="020B0604030504040204" pitchFamily="34" charset="-120"/>
                        </a:rPr>
                        <a:t>*1.25</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dirty="0">
                          <a:effectLst/>
                          <a:latin typeface="微軟正黑體" panose="020B0604030504040204" pitchFamily="34" charset="-120"/>
                          <a:ea typeface="微軟正黑體" panose="020B0604030504040204" pitchFamily="34" charset="-120"/>
                        </a:rPr>
                        <a:t>　</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dirty="0">
                          <a:effectLst/>
                          <a:latin typeface="微軟正黑體" panose="020B0604030504040204" pitchFamily="34" charset="-120"/>
                          <a:ea typeface="微軟正黑體" panose="020B0604030504040204" pitchFamily="34" charset="-120"/>
                        </a:rPr>
                        <a:t>　</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just">
                        <a:lnSpc>
                          <a:spcPts val="1200"/>
                        </a:lnSpc>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r>
              <a:tr h="196683">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2</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zh-TW" sz="1200" b="1" kern="0">
                          <a:effectLst/>
                          <a:latin typeface="微軟正黑體" panose="020B0604030504040204" pitchFamily="34" charset="-120"/>
                          <a:ea typeface="微軟正黑體" panose="020B0604030504040204" pitchFamily="34" charset="-120"/>
                        </a:rPr>
                        <a:t>數學加權</a:t>
                      </a:r>
                      <a:r>
                        <a:rPr lang="en-US" sz="1200" b="1" kern="0">
                          <a:effectLst/>
                          <a:latin typeface="微軟正黑體" panose="020B0604030504040204" pitchFamily="34" charset="-120"/>
                          <a:ea typeface="微軟正黑體" panose="020B0604030504040204" pitchFamily="34" charset="-120"/>
                        </a:rPr>
                        <a:t>*1.25</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dirty="0">
                          <a:effectLst/>
                          <a:latin typeface="微軟正黑體" panose="020B0604030504040204" pitchFamily="34" charset="-120"/>
                          <a:ea typeface="微軟正黑體" panose="020B0604030504040204" pitchFamily="34" charset="-120"/>
                        </a:rPr>
                        <a:t>　</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dirty="0">
                          <a:effectLst/>
                          <a:latin typeface="微軟正黑體" panose="020B0604030504040204" pitchFamily="34" charset="-120"/>
                          <a:ea typeface="微軟正黑體" panose="020B0604030504040204" pitchFamily="34" charset="-120"/>
                          <a:sym typeface="Wingdings 2"/>
                        </a:rPr>
                        <a:t></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dirty="0">
                          <a:effectLst/>
                          <a:latin typeface="微軟正黑體" panose="020B0604030504040204" pitchFamily="34" charset="-120"/>
                          <a:ea typeface="微軟正黑體" panose="020B0604030504040204" pitchFamily="34" charset="-120"/>
                          <a:sym typeface="Wingdings 2"/>
                        </a:rPr>
                        <a:t></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dirty="0">
                          <a:effectLst/>
                          <a:latin typeface="微軟正黑體" panose="020B0604030504040204" pitchFamily="34" charset="-120"/>
                          <a:ea typeface="微軟正黑體" panose="020B0604030504040204" pitchFamily="34" charset="-120"/>
                        </a:rPr>
                        <a:t>　</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dirty="0">
                          <a:effectLst/>
                          <a:latin typeface="微軟正黑體" panose="020B0604030504040204" pitchFamily="34" charset="-120"/>
                          <a:ea typeface="微軟正黑體" panose="020B0604030504040204" pitchFamily="34" charset="-120"/>
                          <a:sym typeface="Wingdings 2"/>
                        </a:rPr>
                        <a:t></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dirty="0">
                          <a:effectLst/>
                          <a:latin typeface="微軟正黑體" panose="020B0604030504040204" pitchFamily="34" charset="-120"/>
                          <a:ea typeface="微軟正黑體" panose="020B0604030504040204" pitchFamily="34" charset="-120"/>
                        </a:rPr>
                        <a:t>　</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just">
                        <a:lnSpc>
                          <a:spcPts val="1200"/>
                        </a:lnSpc>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r>
              <a:tr h="196683">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3</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zh-TW" sz="1200" b="1" kern="0">
                          <a:effectLst/>
                          <a:latin typeface="微軟正黑體" panose="020B0604030504040204" pitchFamily="34" charset="-120"/>
                          <a:ea typeface="微軟正黑體" panose="020B0604030504040204" pitchFamily="34" charset="-120"/>
                        </a:rPr>
                        <a:t>英文加權</a:t>
                      </a:r>
                      <a:r>
                        <a:rPr lang="en-US" sz="1200" b="1" kern="0">
                          <a:effectLst/>
                          <a:latin typeface="微軟正黑體" panose="020B0604030504040204" pitchFamily="34" charset="-120"/>
                          <a:ea typeface="微軟正黑體" panose="020B0604030504040204" pitchFamily="34" charset="-120"/>
                        </a:rPr>
                        <a:t>*1.25</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100">
                          <a:effectLst/>
                          <a:latin typeface="微軟正黑體" panose="020B0604030504040204" pitchFamily="34" charset="-120"/>
                          <a:ea typeface="微軟正黑體" panose="020B0604030504040204" pitchFamily="34" charset="-120"/>
                          <a:sym typeface="Wingdings 2"/>
                        </a:rPr>
                        <a:t></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zh-TW"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just">
                        <a:lnSpc>
                          <a:spcPts val="1200"/>
                        </a:lnSpc>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r>
              <a:tr h="196683">
                <a:tc vMerge="1">
                  <a:txBody>
                    <a:bodyPr/>
                    <a:lstStyle/>
                    <a:p>
                      <a:endParaRPr lang="zh-TW" altLang="en-US"/>
                    </a:p>
                  </a:txBody>
                  <a:tcPr/>
                </a:tc>
                <a:tc>
                  <a:txBody>
                    <a:bodyPr/>
                    <a:lstStyle/>
                    <a:p>
                      <a:pPr algn="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nSpc>
                          <a:spcPts val="1200"/>
                        </a:lnSpc>
                        <a:spcAft>
                          <a:spcPts val="0"/>
                        </a:spcAft>
                      </a:pPr>
                      <a:r>
                        <a:rPr lang="en-US" sz="1200" b="1" kern="0" dirty="0">
                          <a:effectLst/>
                          <a:latin typeface="微軟正黑體" panose="020B0604030504040204" pitchFamily="34" charset="-120"/>
                          <a:ea typeface="微軟正黑體" panose="020B0604030504040204" pitchFamily="34" charset="-120"/>
                        </a:rPr>
                        <a:t> </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ctr">
                        <a:spcAft>
                          <a:spcPts val="0"/>
                        </a:spcAft>
                      </a:pPr>
                      <a:r>
                        <a:rPr lang="en-US" sz="1200" b="1" kern="0">
                          <a:effectLst/>
                          <a:latin typeface="微軟正黑體" panose="020B0604030504040204" pitchFamily="34" charset="-120"/>
                          <a:ea typeface="微軟正黑體" panose="020B0604030504040204" pitchFamily="34" charset="-120"/>
                        </a:rPr>
                        <a:t> </a:t>
                      </a:r>
                      <a:endParaRPr lang="zh-TW" sz="1200" b="1" kern="100">
                        <a:effectLst/>
                        <a:latin typeface="微軟正黑體" panose="020B0604030504040204" pitchFamily="34" charset="-120"/>
                        <a:ea typeface="微軟正黑體" panose="020B0604030504040204" pitchFamily="34" charset="-120"/>
                      </a:endParaRPr>
                    </a:p>
                  </a:txBody>
                  <a:tcPr marL="10850" marR="10850" marT="0" marB="0" anchor="ctr"/>
                </a:tc>
                <a:tc>
                  <a:txBody>
                    <a:bodyPr/>
                    <a:lstStyle/>
                    <a:p>
                      <a:pPr algn="just">
                        <a:lnSpc>
                          <a:spcPts val="1200"/>
                        </a:lnSpc>
                        <a:spcAft>
                          <a:spcPts val="0"/>
                        </a:spcAft>
                      </a:pPr>
                      <a:r>
                        <a:rPr lang="en-US" sz="1200" b="1" kern="0" dirty="0">
                          <a:effectLst/>
                          <a:latin typeface="微軟正黑體" panose="020B0604030504040204" pitchFamily="34" charset="-120"/>
                          <a:ea typeface="微軟正黑體" panose="020B0604030504040204" pitchFamily="34" charset="-120"/>
                        </a:rPr>
                        <a:t> </a:t>
                      </a:r>
                      <a:endParaRPr lang="zh-TW" sz="1200" b="1" kern="100" dirty="0">
                        <a:effectLst/>
                        <a:latin typeface="微軟正黑體" panose="020B0604030504040204" pitchFamily="34" charset="-120"/>
                        <a:ea typeface="微軟正黑體" panose="020B0604030504040204" pitchFamily="34" charset="-120"/>
                      </a:endParaRPr>
                    </a:p>
                  </a:txBody>
                  <a:tcPr marL="10850" marR="10850" marT="0" marB="0" anchor="ct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投影片編號版面配置區 1"/>
          <p:cNvSpPr>
            <a:spLocks noGrp="1"/>
          </p:cNvSpPr>
          <p:nvPr>
            <p:ph type="sldNum" sz="quarter" idx="12"/>
          </p:nvPr>
        </p:nvSpPr>
        <p:spPr bwMode="auto">
          <a:noFill/>
          <a:ln>
            <a:miter lim="800000"/>
            <a:headEnd/>
            <a:tailEnd/>
          </a:ln>
        </p:spPr>
        <p:txBody>
          <a:bodyPr/>
          <a:lstStyle/>
          <a:p>
            <a:fld id="{693C8AD0-623E-4EA8-8C9B-922DEC187603}" type="slidenum">
              <a:rPr lang="zh-TW" altLang="en-US" smtClean="0">
                <a:ea typeface="新細明體" charset="-120"/>
              </a:rPr>
              <a:pPr/>
              <a:t>41</a:t>
            </a:fld>
            <a:endParaRPr lang="en-US" altLang="zh-TW" smtClean="0">
              <a:ea typeface="新細明體" charset="-120"/>
            </a:endParaRPr>
          </a:p>
        </p:txBody>
      </p:sp>
      <p:pic>
        <p:nvPicPr>
          <p:cNvPr id="82946" name="Picture 2"/>
          <p:cNvPicPr>
            <a:picLocks noChangeAspect="1" noChangeArrowheads="1"/>
          </p:cNvPicPr>
          <p:nvPr/>
        </p:nvPicPr>
        <p:blipFill>
          <a:blip r:embed="rId2" cstate="print"/>
          <a:srcRect/>
          <a:stretch>
            <a:fillRect/>
          </a:stretch>
        </p:blipFill>
        <p:spPr bwMode="auto">
          <a:xfrm>
            <a:off x="256635" y="1124744"/>
            <a:ext cx="8642350" cy="5635340"/>
          </a:xfrm>
          <a:prstGeom prst="rect">
            <a:avLst/>
          </a:prstGeom>
          <a:noFill/>
          <a:ln w="9525">
            <a:noFill/>
            <a:miter lim="800000"/>
            <a:headEnd/>
            <a:tailEnd/>
          </a:ln>
        </p:spPr>
      </p:pic>
      <p:sp>
        <p:nvSpPr>
          <p:cNvPr id="4" name="標題 3"/>
          <p:cNvSpPr txBox="1">
            <a:spLocks/>
          </p:cNvSpPr>
          <p:nvPr/>
        </p:nvSpPr>
        <p:spPr>
          <a:xfrm>
            <a:off x="340178" y="358103"/>
            <a:ext cx="9144000" cy="777875"/>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5pPr>
            <a:lvl6pPr marL="457200" algn="ctr" rtl="0" fontAlgn="base">
              <a:spcBef>
                <a:spcPct val="0"/>
              </a:spcBef>
              <a:spcAft>
                <a:spcPct val="0"/>
              </a:spcAft>
              <a:defRPr kumimoji="1" sz="4400">
                <a:solidFill>
                  <a:schemeClr val="tx1"/>
                </a:solidFill>
                <a:latin typeface="Calibri" pitchFamily="34" charset="0"/>
                <a:ea typeface="新細明體" pitchFamily="18" charset="-120"/>
              </a:defRPr>
            </a:lvl6pPr>
            <a:lvl7pPr marL="914400" algn="ctr" rtl="0" fontAlgn="base">
              <a:spcBef>
                <a:spcPct val="0"/>
              </a:spcBef>
              <a:spcAft>
                <a:spcPct val="0"/>
              </a:spcAft>
              <a:defRPr kumimoji="1" sz="4400">
                <a:solidFill>
                  <a:schemeClr val="tx1"/>
                </a:solidFill>
                <a:latin typeface="Calibri" pitchFamily="34" charset="0"/>
                <a:ea typeface="新細明體" pitchFamily="18" charset="-120"/>
              </a:defRPr>
            </a:lvl7pPr>
            <a:lvl8pPr marL="1371600" algn="ctr" rtl="0" fontAlgn="base">
              <a:spcBef>
                <a:spcPct val="0"/>
              </a:spcBef>
              <a:spcAft>
                <a:spcPct val="0"/>
              </a:spcAft>
              <a:defRPr kumimoji="1" sz="4400">
                <a:solidFill>
                  <a:schemeClr val="tx1"/>
                </a:solidFill>
                <a:latin typeface="Calibri" pitchFamily="34" charset="0"/>
                <a:ea typeface="新細明體" pitchFamily="18" charset="-120"/>
              </a:defRPr>
            </a:lvl8pPr>
            <a:lvl9pPr marL="1828800" algn="ctr" rtl="0" fontAlgn="base">
              <a:spcBef>
                <a:spcPct val="0"/>
              </a:spcBef>
              <a:spcAft>
                <a:spcPct val="0"/>
              </a:spcAft>
              <a:defRPr kumimoji="1" sz="4400">
                <a:solidFill>
                  <a:schemeClr val="tx1"/>
                </a:solidFill>
                <a:latin typeface="Calibri" pitchFamily="34" charset="0"/>
                <a:ea typeface="新細明體" pitchFamily="18" charset="-120"/>
              </a:defRPr>
            </a:lvl9pPr>
          </a:lstStyle>
          <a:p>
            <a:r>
              <a:rPr lang="zh-TW" altLang="en-US" sz="4000" b="1" dirty="0" smtClean="0">
                <a:solidFill>
                  <a:srgbClr val="0000FF"/>
                </a:solidFill>
                <a:latin typeface="標楷體" panose="03000509000000000000" pitchFamily="65" charset="-120"/>
                <a:ea typeface="標楷體" panose="03000509000000000000" pitchFamily="65" charset="-120"/>
              </a:rPr>
              <a:t>超額比序總積分相同之比序方式</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內容版面配置區 2"/>
          <p:cNvSpPr>
            <a:spLocks noGrp="1"/>
          </p:cNvSpPr>
          <p:nvPr>
            <p:ph idx="1"/>
          </p:nvPr>
        </p:nvSpPr>
        <p:spPr>
          <a:xfrm>
            <a:off x="0" y="1412875"/>
            <a:ext cx="9042400" cy="4713288"/>
          </a:xfrm>
        </p:spPr>
        <p:txBody>
          <a:bodyPr/>
          <a:lstStyle/>
          <a:p>
            <a:pPr algn="just">
              <a:buFontTx/>
              <a:buBlip>
                <a:blip r:embed="rId3"/>
              </a:buBlip>
            </a:pPr>
            <a:r>
              <a:rPr lang="zh-TW" altLang="en-US" sz="2200" b="1" dirty="0" smtClean="0">
                <a:latin typeface="Times New Roman" pitchFamily="18" charset="0"/>
                <a:cs typeface="Times New Roman" pitchFamily="18" charset="0"/>
              </a:rPr>
              <a:t>特殊身分學生升學保障或優待方式規劃如下：</a:t>
            </a:r>
            <a:endParaRPr lang="en-US" altLang="zh-TW" sz="2200" b="1" dirty="0" smtClean="0">
              <a:latin typeface="Times New Roman" pitchFamily="18" charset="0"/>
              <a:cs typeface="Times New Roman" pitchFamily="18" charset="0"/>
            </a:endParaRPr>
          </a:p>
          <a:p>
            <a:pPr marL="812800" indent="-457200" algn="just">
              <a:buNone/>
            </a:pPr>
            <a:r>
              <a:rPr lang="en-US" altLang="zh-TW" sz="2200" b="1" dirty="0" smtClean="0">
                <a:latin typeface="Times New Roman" pitchFamily="18" charset="0"/>
                <a:cs typeface="Times New Roman" pitchFamily="18" charset="0"/>
                <a:sym typeface="Wingdings" pitchFamily="2" charset="2"/>
              </a:rPr>
              <a:t>(</a:t>
            </a:r>
            <a:r>
              <a:rPr lang="zh-TW" altLang="en-US" sz="2200" b="1" dirty="0" smtClean="0">
                <a:latin typeface="Times New Roman" pitchFamily="18" charset="0"/>
                <a:cs typeface="Times New Roman" pitchFamily="18" charset="0"/>
                <a:sym typeface="Wingdings" pitchFamily="2" charset="2"/>
              </a:rPr>
              <a:t>一</a:t>
            </a:r>
            <a:r>
              <a:rPr lang="en-US" altLang="zh-TW" sz="2200" b="1" dirty="0" smtClean="0">
                <a:latin typeface="Times New Roman" pitchFamily="18" charset="0"/>
                <a:cs typeface="Times New Roman" pitchFamily="18" charset="0"/>
                <a:sym typeface="Wingdings" pitchFamily="2" charset="2"/>
              </a:rPr>
              <a:t>)</a:t>
            </a:r>
            <a:r>
              <a:rPr lang="zh-TW" altLang="en-US" sz="2200" b="1" dirty="0" smtClean="0">
                <a:latin typeface="Times New Roman" pitchFamily="18" charset="0"/>
                <a:cs typeface="Times New Roman" pitchFamily="18" charset="0"/>
                <a:sym typeface="Wingdings" pitchFamily="2" charset="2"/>
              </a:rPr>
              <a:t>特殊生身分學生參與特色招生的優待方式，比照現行特殊生參與甄選入學及登記分發入學的加分優待方式採</a:t>
            </a:r>
            <a:r>
              <a:rPr lang="zh-TW" altLang="en-US" sz="2200" b="1" dirty="0" smtClean="0">
                <a:solidFill>
                  <a:srgbClr val="0000FF"/>
                </a:solidFill>
                <a:latin typeface="Times New Roman" pitchFamily="18" charset="0"/>
                <a:cs typeface="Times New Roman" pitchFamily="18" charset="0"/>
                <a:sym typeface="Wingdings" pitchFamily="2" charset="2"/>
              </a:rPr>
              <a:t>外加名額</a:t>
            </a:r>
            <a:r>
              <a:rPr lang="zh-TW" altLang="en-US" sz="2200" b="1" dirty="0" smtClean="0">
                <a:latin typeface="Times New Roman" pitchFamily="18" charset="0"/>
                <a:cs typeface="Times New Roman" pitchFamily="18" charset="0"/>
                <a:sym typeface="Wingdings" pitchFamily="2" charset="2"/>
              </a:rPr>
              <a:t>辦理，各特殊生外加名額以各入學管道的</a:t>
            </a:r>
            <a:r>
              <a:rPr lang="en-US" altLang="zh-TW" sz="2200" b="1" dirty="0" smtClean="0">
                <a:latin typeface="Times New Roman" pitchFamily="18" charset="0"/>
                <a:cs typeface="Times New Roman" pitchFamily="18" charset="0"/>
                <a:sym typeface="Wingdings" pitchFamily="2" charset="2"/>
              </a:rPr>
              <a:t>2%</a:t>
            </a:r>
            <a:r>
              <a:rPr lang="zh-TW" altLang="en-US" sz="2200" b="1" dirty="0" smtClean="0">
                <a:latin typeface="Times New Roman" pitchFamily="18" charset="0"/>
                <a:cs typeface="Times New Roman" pitchFamily="18" charset="0"/>
                <a:sym typeface="Wingdings" pitchFamily="2" charset="2"/>
              </a:rPr>
              <a:t>為限。</a:t>
            </a:r>
            <a:endParaRPr lang="en-US" altLang="zh-TW" sz="2200" b="1" dirty="0" smtClean="0">
              <a:latin typeface="Times New Roman" pitchFamily="18" charset="0"/>
              <a:cs typeface="Times New Roman" pitchFamily="18" charset="0"/>
              <a:sym typeface="Wingdings" pitchFamily="2" charset="2"/>
            </a:endParaRPr>
          </a:p>
          <a:p>
            <a:pPr marL="812800" indent="-457200" algn="just">
              <a:buNone/>
            </a:pPr>
            <a:r>
              <a:rPr lang="en-US" altLang="zh-TW" sz="2200" b="1" dirty="0" smtClean="0">
                <a:latin typeface="Times New Roman" pitchFamily="18" charset="0"/>
                <a:cs typeface="Times New Roman" pitchFamily="18" charset="0"/>
                <a:sym typeface="Wingdings" pitchFamily="2" charset="2"/>
              </a:rPr>
              <a:t>(</a:t>
            </a:r>
            <a:r>
              <a:rPr lang="zh-TW" altLang="en-US" sz="2200" b="1" dirty="0" smtClean="0">
                <a:latin typeface="Times New Roman" pitchFamily="18" charset="0"/>
                <a:cs typeface="Times New Roman" pitchFamily="18" charset="0"/>
                <a:sym typeface="Wingdings" pitchFamily="2" charset="2"/>
              </a:rPr>
              <a:t>二</a:t>
            </a:r>
            <a:r>
              <a:rPr lang="en-US" altLang="zh-TW" sz="2200" b="1" dirty="0" smtClean="0">
                <a:latin typeface="Times New Roman" pitchFamily="18" charset="0"/>
                <a:cs typeface="Times New Roman" pitchFamily="18" charset="0"/>
                <a:sym typeface="Wingdings" pitchFamily="2" charset="2"/>
              </a:rPr>
              <a:t>)</a:t>
            </a:r>
            <a:r>
              <a:rPr lang="zh-TW" altLang="en-US" sz="2200" b="1" dirty="0" smtClean="0">
                <a:latin typeface="Times New Roman" pitchFamily="18" charset="0"/>
                <a:cs typeface="Times New Roman" pitchFamily="18" charset="0"/>
                <a:sym typeface="Wingdings" pitchFamily="2" charset="2"/>
              </a:rPr>
              <a:t>免試入學未訂定報名條件，</a:t>
            </a:r>
            <a:r>
              <a:rPr lang="zh-TW" altLang="en-US" sz="2200" b="1" dirty="0" smtClean="0">
                <a:solidFill>
                  <a:srgbClr val="FF0000"/>
                </a:solidFill>
                <a:latin typeface="Times New Roman" pitchFamily="18" charset="0"/>
                <a:cs typeface="Times New Roman" pitchFamily="18" charset="0"/>
                <a:sym typeface="Wingdings" pitchFamily="2" charset="2"/>
              </a:rPr>
              <a:t>當報名人數</a:t>
            </a:r>
            <a:r>
              <a:rPr lang="en-US" altLang="zh-TW" sz="2200" b="1" dirty="0" smtClean="0">
                <a:solidFill>
                  <a:srgbClr val="FF0000"/>
                </a:solidFill>
                <a:latin typeface="Times New Roman" pitchFamily="18" charset="0"/>
                <a:cs typeface="Times New Roman" pitchFamily="18" charset="0"/>
                <a:sym typeface="Wingdings" pitchFamily="2" charset="2"/>
              </a:rPr>
              <a:t>(</a:t>
            </a:r>
            <a:r>
              <a:rPr lang="zh-TW" altLang="en-US" sz="2200" b="1" dirty="0" smtClean="0">
                <a:solidFill>
                  <a:srgbClr val="FF0000"/>
                </a:solidFill>
                <a:latin typeface="Times New Roman" pitchFamily="18" charset="0"/>
                <a:cs typeface="Times New Roman" pitchFamily="18" charset="0"/>
                <a:sym typeface="Wingdings" pitchFamily="2" charset="2"/>
              </a:rPr>
              <a:t>含一般生及特殊生</a:t>
            </a:r>
            <a:r>
              <a:rPr lang="en-US" altLang="zh-TW" sz="2200" b="1" dirty="0" smtClean="0">
                <a:solidFill>
                  <a:srgbClr val="FF0000"/>
                </a:solidFill>
                <a:latin typeface="Times New Roman" pitchFamily="18" charset="0"/>
                <a:cs typeface="Times New Roman" pitchFamily="18" charset="0"/>
                <a:sym typeface="Wingdings" pitchFamily="2" charset="2"/>
              </a:rPr>
              <a:t>)</a:t>
            </a:r>
            <a:r>
              <a:rPr lang="zh-TW" altLang="en-US" sz="2200" b="1" dirty="0" smtClean="0">
                <a:solidFill>
                  <a:srgbClr val="FF0000"/>
                </a:solidFill>
                <a:latin typeface="Times New Roman" pitchFamily="18" charset="0"/>
                <a:cs typeface="Times New Roman" pitchFamily="18" charset="0"/>
                <a:sym typeface="Wingdings" pitchFamily="2" charset="2"/>
              </a:rPr>
              <a:t>未超過招生名額時，應全額錄取</a:t>
            </a:r>
            <a:r>
              <a:rPr lang="zh-TW" altLang="en-US" sz="2200" b="1" dirty="0" smtClean="0">
                <a:latin typeface="Times New Roman" pitchFamily="18" charset="0"/>
                <a:cs typeface="Times New Roman" pitchFamily="18" charset="0"/>
                <a:sym typeface="Wingdings" pitchFamily="2" charset="2"/>
              </a:rPr>
              <a:t>；但</a:t>
            </a:r>
            <a:r>
              <a:rPr lang="zh-TW" altLang="en-US" sz="2200" b="1" dirty="0" smtClean="0">
                <a:solidFill>
                  <a:srgbClr val="FF0000"/>
                </a:solidFill>
                <a:latin typeface="Times New Roman" pitchFamily="18" charset="0"/>
                <a:cs typeface="Times New Roman" pitchFamily="18" charset="0"/>
                <a:sym typeface="Wingdings" pitchFamily="2" charset="2"/>
              </a:rPr>
              <a:t>當報名人數</a:t>
            </a:r>
            <a:r>
              <a:rPr lang="en-US" altLang="zh-TW" sz="2200" b="1" dirty="0" smtClean="0">
                <a:solidFill>
                  <a:srgbClr val="FF0000"/>
                </a:solidFill>
                <a:latin typeface="Times New Roman" pitchFamily="18" charset="0"/>
                <a:cs typeface="Times New Roman" pitchFamily="18" charset="0"/>
                <a:sym typeface="Wingdings" pitchFamily="2" charset="2"/>
              </a:rPr>
              <a:t>(</a:t>
            </a:r>
            <a:r>
              <a:rPr lang="zh-TW" altLang="en-US" sz="2200" b="1" dirty="0" smtClean="0">
                <a:solidFill>
                  <a:srgbClr val="FF0000"/>
                </a:solidFill>
                <a:latin typeface="Times New Roman" pitchFamily="18" charset="0"/>
                <a:cs typeface="Times New Roman" pitchFamily="18" charset="0"/>
                <a:sym typeface="Wingdings" pitchFamily="2" charset="2"/>
              </a:rPr>
              <a:t>含一般生及特殊生</a:t>
            </a:r>
            <a:r>
              <a:rPr lang="en-US" altLang="zh-TW" sz="2200" b="1" dirty="0" smtClean="0">
                <a:solidFill>
                  <a:srgbClr val="FF0000"/>
                </a:solidFill>
                <a:latin typeface="Times New Roman" pitchFamily="18" charset="0"/>
                <a:cs typeface="Times New Roman" pitchFamily="18" charset="0"/>
                <a:sym typeface="Wingdings" pitchFamily="2" charset="2"/>
              </a:rPr>
              <a:t>)</a:t>
            </a:r>
            <a:r>
              <a:rPr lang="zh-TW" altLang="en-US" sz="2200" b="1" dirty="0" smtClean="0">
                <a:solidFill>
                  <a:srgbClr val="FF0000"/>
                </a:solidFill>
                <a:latin typeface="Times New Roman" pitchFamily="18" charset="0"/>
                <a:cs typeface="Times New Roman" pitchFamily="18" charset="0"/>
                <a:sym typeface="Wingdings" pitchFamily="2" charset="2"/>
              </a:rPr>
              <a:t>超過招生名額時，特殊生先與一般生以原始積分一起進行比序，經比序後，如仍有未錄取的特殊生，再就同一類特殊生進行加分後之比序</a:t>
            </a:r>
            <a:r>
              <a:rPr lang="zh-TW" altLang="en-US" sz="2200" b="1" dirty="0" smtClean="0">
                <a:latin typeface="Times New Roman" pitchFamily="18" charset="0"/>
                <a:cs typeface="Times New Roman" pitchFamily="18" charset="0"/>
                <a:sym typeface="Wingdings" pitchFamily="2" charset="2"/>
              </a:rPr>
              <a:t>，且錄取名額採</a:t>
            </a:r>
            <a:r>
              <a:rPr lang="zh-TW" altLang="en-US" sz="2200" b="1" dirty="0" smtClean="0">
                <a:solidFill>
                  <a:srgbClr val="0000FF"/>
                </a:solidFill>
                <a:latin typeface="Times New Roman" pitchFamily="18" charset="0"/>
                <a:cs typeface="Times New Roman" pitchFamily="18" charset="0"/>
                <a:sym typeface="Wingdings" pitchFamily="2" charset="2"/>
              </a:rPr>
              <a:t>外加方式</a:t>
            </a:r>
            <a:r>
              <a:rPr lang="en-US" altLang="zh-TW" sz="2200" b="1" dirty="0" smtClean="0">
                <a:solidFill>
                  <a:srgbClr val="0000FF"/>
                </a:solidFill>
                <a:latin typeface="Times New Roman" pitchFamily="18" charset="0"/>
                <a:cs typeface="Times New Roman" pitchFamily="18" charset="0"/>
                <a:sym typeface="Wingdings" pitchFamily="2" charset="2"/>
              </a:rPr>
              <a:t>(</a:t>
            </a:r>
            <a:r>
              <a:rPr lang="zh-TW" altLang="en-US" sz="2200" b="1" dirty="0" smtClean="0">
                <a:solidFill>
                  <a:srgbClr val="0000FF"/>
                </a:solidFill>
                <a:latin typeface="Times New Roman" pitchFamily="18" charset="0"/>
                <a:cs typeface="Times New Roman" pitchFamily="18" charset="0"/>
                <a:sym typeface="Wingdings" pitchFamily="2" charset="2"/>
              </a:rPr>
              <a:t>各入學管道的</a:t>
            </a:r>
            <a:r>
              <a:rPr lang="en-US" altLang="zh-TW" sz="2200" b="1" dirty="0" smtClean="0">
                <a:solidFill>
                  <a:srgbClr val="0000FF"/>
                </a:solidFill>
                <a:latin typeface="Times New Roman" pitchFamily="18" charset="0"/>
                <a:cs typeface="Times New Roman" pitchFamily="18" charset="0"/>
                <a:sym typeface="Wingdings" pitchFamily="2" charset="2"/>
              </a:rPr>
              <a:t>2%</a:t>
            </a:r>
            <a:r>
              <a:rPr lang="zh-TW" altLang="en-US" sz="2200" b="1" dirty="0" smtClean="0">
                <a:solidFill>
                  <a:srgbClr val="0000FF"/>
                </a:solidFill>
                <a:latin typeface="Times New Roman" pitchFamily="18" charset="0"/>
                <a:cs typeface="Times New Roman" pitchFamily="18" charset="0"/>
                <a:sym typeface="Wingdings" pitchFamily="2" charset="2"/>
              </a:rPr>
              <a:t>為限</a:t>
            </a:r>
            <a:r>
              <a:rPr lang="en-US" altLang="zh-TW" sz="2200" b="1" dirty="0" smtClean="0">
                <a:solidFill>
                  <a:srgbClr val="0000FF"/>
                </a:solidFill>
                <a:latin typeface="Times New Roman" pitchFamily="18" charset="0"/>
                <a:cs typeface="Times New Roman" pitchFamily="18" charset="0"/>
                <a:sym typeface="Wingdings" pitchFamily="2" charset="2"/>
              </a:rPr>
              <a:t>)</a:t>
            </a:r>
            <a:r>
              <a:rPr lang="zh-TW" altLang="en-US" sz="2200" b="1" dirty="0" smtClean="0">
                <a:latin typeface="Times New Roman" pitchFamily="18" charset="0"/>
                <a:cs typeface="Times New Roman" pitchFamily="18" charset="0"/>
                <a:sym typeface="Wingdings" pitchFamily="2" charset="2"/>
              </a:rPr>
              <a:t>，不占一般生名額。</a:t>
            </a:r>
            <a:endParaRPr lang="en-US" altLang="zh-TW" sz="2200" b="1" dirty="0" smtClean="0">
              <a:latin typeface="Times New Roman" pitchFamily="18" charset="0"/>
              <a:cs typeface="Times New Roman" pitchFamily="18" charset="0"/>
              <a:sym typeface="Wingdings" pitchFamily="2" charset="2"/>
            </a:endParaRPr>
          </a:p>
          <a:p>
            <a:pPr algn="just">
              <a:buFontTx/>
              <a:buBlip>
                <a:blip r:embed="rId3"/>
              </a:buBlip>
            </a:pPr>
            <a:r>
              <a:rPr lang="zh-TW" altLang="en-US" sz="2200" b="1" dirty="0" smtClean="0">
                <a:latin typeface="Times New Roman" pitchFamily="18" charset="0"/>
                <a:cs typeface="Times New Roman" pitchFamily="18" charset="0"/>
              </a:rPr>
              <a:t>有關特殊身分學生升學保障或優待辦法中「所定外加名額，以原核定招生名額外加百分之二計算」係指招生學校原核定各招生管道名額。</a:t>
            </a:r>
            <a:endParaRPr lang="en-US" altLang="zh-TW" sz="2200" b="1" dirty="0" smtClean="0">
              <a:latin typeface="Times New Roman" pitchFamily="18" charset="0"/>
              <a:cs typeface="Times New Roman" pitchFamily="18" charset="0"/>
              <a:sym typeface="Wingdings" pitchFamily="2" charset="2"/>
            </a:endParaRPr>
          </a:p>
          <a:p>
            <a:pPr algn="just">
              <a:buFontTx/>
              <a:buBlip>
                <a:blip r:embed="rId3"/>
              </a:buBlip>
            </a:pPr>
            <a:r>
              <a:rPr lang="zh-TW" altLang="en-US" sz="2200" b="1" dirty="0" smtClean="0">
                <a:solidFill>
                  <a:srgbClr val="C00000"/>
                </a:solidFill>
                <a:latin typeface="Times New Roman" pitchFamily="18" charset="0"/>
                <a:cs typeface="Times New Roman" pitchFamily="18" charset="0"/>
                <a:sym typeface="Wingdings" pitchFamily="2" charset="2"/>
              </a:rPr>
              <a:t>花蓮區為原住民聚集區，原住民保障名額依照簡章規定，</a:t>
            </a:r>
            <a:r>
              <a:rPr lang="zh-TW" altLang="en-US" sz="2800" b="1" dirty="0" smtClean="0">
                <a:solidFill>
                  <a:srgbClr val="0000FF"/>
                </a:solidFill>
                <a:latin typeface="Times New Roman" pitchFamily="18" charset="0"/>
                <a:cs typeface="Times New Roman" pitchFamily="18" charset="0"/>
                <a:sym typeface="Wingdings" pitchFamily="2" charset="2"/>
              </a:rPr>
              <a:t>各校皆超過</a:t>
            </a:r>
            <a:r>
              <a:rPr lang="en-US" altLang="zh-TW" sz="2800" b="1" dirty="0" smtClean="0">
                <a:solidFill>
                  <a:srgbClr val="0000FF"/>
                </a:solidFill>
                <a:latin typeface="Times New Roman" pitchFamily="18" charset="0"/>
                <a:cs typeface="Times New Roman" pitchFamily="18" charset="0"/>
                <a:sym typeface="Wingdings" pitchFamily="2" charset="2"/>
              </a:rPr>
              <a:t>2%</a:t>
            </a:r>
            <a:r>
              <a:rPr lang="zh-TW" altLang="en-US" sz="2200" b="1" dirty="0" smtClean="0">
                <a:solidFill>
                  <a:srgbClr val="C00000"/>
                </a:solidFill>
                <a:latin typeface="Times New Roman" pitchFamily="18" charset="0"/>
                <a:cs typeface="Times New Roman" pitchFamily="18" charset="0"/>
                <a:sym typeface="Wingdings" pitchFamily="2" charset="2"/>
              </a:rPr>
              <a:t>，以充分保障原住民學生之就學權益。</a:t>
            </a:r>
          </a:p>
        </p:txBody>
      </p:sp>
      <p:sp>
        <p:nvSpPr>
          <p:cNvPr id="4" name="標題 3"/>
          <p:cNvSpPr>
            <a:spLocks noGrp="1"/>
          </p:cNvSpPr>
          <p:nvPr>
            <p:ph type="title"/>
          </p:nvPr>
        </p:nvSpPr>
        <p:spPr/>
        <p:txBody>
          <a:bodyPr/>
          <a:lstStyle/>
          <a:p>
            <a:pPr>
              <a:defRPr/>
            </a:pPr>
            <a:r>
              <a:rPr lang="zh-TW" altLang="en-US" b="1" dirty="0" smtClean="0">
                <a:solidFill>
                  <a:srgbClr val="0000FF"/>
                </a:solidFill>
                <a:effectLst>
                  <a:outerShdw blurRad="38100" dist="38100" dir="2700000" algn="tl">
                    <a:srgbClr val="C0C0C0"/>
                  </a:outerShdw>
                </a:effectLst>
              </a:rPr>
              <a:t>特殊身分學生外加名額處理方式</a:t>
            </a:r>
            <a:endParaRPr lang="zh-TW" altLang="en-US" dirty="0">
              <a:solidFill>
                <a:srgbClr val="0000F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468313" y="1363663"/>
            <a:ext cx="8280400" cy="5294312"/>
          </a:xfrm>
          <a:prstGeom prst="rect">
            <a:avLst/>
          </a:prstGeom>
          <a:noFill/>
          <a:ln w="9525">
            <a:noFill/>
            <a:miter lim="800000"/>
            <a:headEnd/>
            <a:tailEnd/>
          </a:ln>
        </p:spPr>
        <p:txBody>
          <a:bodyPr anchor="ctr">
            <a:spAutoFit/>
          </a:bodyPr>
          <a:lstStyle/>
          <a:p>
            <a:pPr marL="0" lvl="1">
              <a:tabLst>
                <a:tab pos="539750" algn="l"/>
                <a:tab pos="914400" algn="l"/>
              </a:tabLst>
            </a:pPr>
            <a:r>
              <a:rPr lang="zh-TW" altLang="en-US" sz="2600">
                <a:solidFill>
                  <a:srgbClr val="000000"/>
                </a:solidFill>
                <a:latin typeface="標楷體" pitchFamily="65" charset="-120"/>
                <a:ea typeface="標楷體" pitchFamily="65" charset="-120"/>
                <a:cs typeface="Times New Roman" pitchFamily="18" charset="0"/>
              </a:rPr>
              <a:t>非本區各公私立國民中學畢業生，但具以下四種特殊情形且未參加他區免試入學之學生，須於簡章規定期限內先至「</a:t>
            </a:r>
            <a:r>
              <a:rPr lang="zh-TW" altLang="en-US" sz="2600">
                <a:solidFill>
                  <a:srgbClr val="FF0000"/>
                </a:solidFill>
                <a:latin typeface="標楷體" pitchFamily="65" charset="-120"/>
                <a:ea typeface="標楷體" pitchFamily="65" charset="-120"/>
                <a:cs typeface="Times New Roman" pitchFamily="18" charset="0"/>
              </a:rPr>
              <a:t>變更就學區資訊平台</a:t>
            </a:r>
            <a:r>
              <a:rPr lang="zh-TW" altLang="en-US" sz="2600">
                <a:solidFill>
                  <a:srgbClr val="000000"/>
                </a:solidFill>
                <a:latin typeface="標楷體" pitchFamily="65" charset="-120"/>
                <a:ea typeface="標楷體" pitchFamily="65" charset="-120"/>
                <a:cs typeface="Times New Roman" pitchFamily="18" charset="0"/>
              </a:rPr>
              <a:t>」填報，備妥證明文件及「</a:t>
            </a:r>
            <a:r>
              <a:rPr lang="zh-TW" altLang="en-US" sz="2600" b="1">
                <a:solidFill>
                  <a:srgbClr val="FF0000"/>
                </a:solidFill>
                <a:latin typeface="標楷體" pitchFamily="65" charset="-120"/>
                <a:ea typeface="標楷體" pitchFamily="65" charset="-120"/>
                <a:cs typeface="Times New Roman" pitchFamily="18" charset="0"/>
              </a:rPr>
              <a:t>變更就學區申請書</a:t>
            </a:r>
            <a:r>
              <a:rPr lang="zh-TW" altLang="en-US" sz="2600">
                <a:solidFill>
                  <a:srgbClr val="000000"/>
                </a:solidFill>
                <a:latin typeface="標楷體" pitchFamily="65" charset="-120"/>
                <a:ea typeface="標楷體" pitchFamily="65" charset="-120"/>
                <a:cs typeface="Times New Roman" pitchFamily="18" charset="0"/>
              </a:rPr>
              <a:t>」交由就讀國中彙整提出申請，經本區免試入學委員會專案審核通過者得參加本區免試入學：</a:t>
            </a:r>
            <a:endParaRPr lang="en-US" altLang="zh-TW" sz="2600">
              <a:ea typeface="標楷體" pitchFamily="65" charset="-120"/>
              <a:cs typeface="Times New Roman" pitchFamily="18" charset="0"/>
            </a:endParaRPr>
          </a:p>
          <a:p>
            <a:pPr marL="0" lvl="1">
              <a:tabLst>
                <a:tab pos="539750" algn="l"/>
                <a:tab pos="914400" algn="l"/>
              </a:tabLst>
            </a:pPr>
            <a:r>
              <a:rPr lang="zh-TW" altLang="en-US" sz="2600">
                <a:solidFill>
                  <a:srgbClr val="000000"/>
                </a:solidFill>
                <a:latin typeface="標楷體" pitchFamily="65" charset="-120"/>
                <a:ea typeface="標楷體" pitchFamily="65" charset="-120"/>
                <a:cs typeface="Times New Roman" pitchFamily="18" charset="0"/>
              </a:rPr>
              <a:t>（一）學生就讀或畢業國中學籍所在免試就學區，未設置學生適性選擇之高中職課程群別或產業特殊需求類科者。</a:t>
            </a:r>
            <a:endParaRPr lang="en-US" altLang="zh-TW" sz="2600">
              <a:solidFill>
                <a:srgbClr val="000000"/>
              </a:solidFill>
              <a:latin typeface="標楷體" pitchFamily="65" charset="-120"/>
              <a:ea typeface="標楷體" pitchFamily="65" charset="-120"/>
              <a:cs typeface="Times New Roman" pitchFamily="18" charset="0"/>
            </a:endParaRPr>
          </a:p>
          <a:p>
            <a:pPr marL="0" lvl="1">
              <a:tabLst>
                <a:tab pos="539750" algn="l"/>
                <a:tab pos="914400" algn="l"/>
              </a:tabLst>
            </a:pPr>
            <a:r>
              <a:rPr lang="zh-TW" altLang="en-US" sz="2600">
                <a:solidFill>
                  <a:srgbClr val="000000"/>
                </a:solidFill>
                <a:latin typeface="標楷體" pitchFamily="65" charset="-120"/>
                <a:ea typeface="標楷體" pitchFamily="65" charset="-120"/>
                <a:cs typeface="Times New Roman" pitchFamily="18" charset="0"/>
              </a:rPr>
              <a:t>（二）學生因搬家遷徙至本區居住者</a:t>
            </a:r>
            <a:r>
              <a:rPr lang="zh-TW" altLang="en-US" sz="2000">
                <a:solidFill>
                  <a:srgbClr val="000000"/>
                </a:solidFill>
                <a:latin typeface="標楷體" pitchFamily="65" charset="-120"/>
                <a:ea typeface="標楷體" pitchFamily="65" charset="-120"/>
                <a:cs typeface="Times New Roman" pitchFamily="18" charset="0"/>
              </a:rPr>
              <a:t>（檢附具體證明文件）</a:t>
            </a:r>
            <a:r>
              <a:rPr lang="zh-TW" altLang="en-US" sz="2600">
                <a:solidFill>
                  <a:srgbClr val="000000"/>
                </a:solidFill>
                <a:latin typeface="標楷體" pitchFamily="65" charset="-120"/>
                <a:ea typeface="標楷體" pitchFamily="65" charset="-120"/>
                <a:cs typeface="Times New Roman" pitchFamily="18" charset="0"/>
              </a:rPr>
              <a:t>。</a:t>
            </a:r>
            <a:endParaRPr lang="en-US" altLang="zh-TW" sz="2600">
              <a:solidFill>
                <a:srgbClr val="000000"/>
              </a:solidFill>
              <a:latin typeface="標楷體" pitchFamily="65" charset="-120"/>
              <a:ea typeface="標楷體" pitchFamily="65" charset="-120"/>
              <a:cs typeface="Times New Roman" pitchFamily="18" charset="0"/>
            </a:endParaRPr>
          </a:p>
          <a:p>
            <a:pPr marL="0" lvl="1">
              <a:tabLst>
                <a:tab pos="539750" algn="l"/>
                <a:tab pos="914400" algn="l"/>
              </a:tabLst>
            </a:pPr>
            <a:r>
              <a:rPr lang="zh-TW" altLang="en-US" sz="2600">
                <a:solidFill>
                  <a:srgbClr val="000000"/>
                </a:solidFill>
                <a:latin typeface="標楷體" pitchFamily="65" charset="-120"/>
                <a:ea typeface="標楷體" pitchFamily="65" charset="-120"/>
                <a:cs typeface="Times New Roman" pitchFamily="18" charset="0"/>
              </a:rPr>
              <a:t>（三）學生在國中階段跨區就學，擬申請返回本區戶籍所在地就讀高中職者</a:t>
            </a:r>
            <a:r>
              <a:rPr lang="zh-TW" altLang="en-US" sz="2000">
                <a:solidFill>
                  <a:srgbClr val="000000"/>
                </a:solidFill>
                <a:latin typeface="標楷體" pitchFamily="65" charset="-120"/>
                <a:ea typeface="標楷體" pitchFamily="65" charset="-120"/>
                <a:cs typeface="Times New Roman" pitchFamily="18" charset="0"/>
              </a:rPr>
              <a:t>（檢附具體證明文件）</a:t>
            </a:r>
            <a:r>
              <a:rPr lang="zh-TW" altLang="en-US" sz="2600">
                <a:solidFill>
                  <a:srgbClr val="000000"/>
                </a:solidFill>
                <a:latin typeface="標楷體" pitchFamily="65" charset="-120"/>
                <a:ea typeface="標楷體" pitchFamily="65" charset="-120"/>
                <a:cs typeface="Times New Roman" pitchFamily="18" charset="0"/>
              </a:rPr>
              <a:t>。</a:t>
            </a:r>
            <a:endParaRPr lang="en-US" altLang="zh-TW" sz="2600">
              <a:ea typeface="標楷體" pitchFamily="65" charset="-120"/>
              <a:cs typeface="Times New Roman" pitchFamily="18" charset="0"/>
            </a:endParaRPr>
          </a:p>
          <a:p>
            <a:pPr marL="0" lvl="1">
              <a:tabLst>
                <a:tab pos="539750" algn="l"/>
                <a:tab pos="914400" algn="l"/>
              </a:tabLst>
            </a:pPr>
            <a:r>
              <a:rPr lang="zh-TW" altLang="en-US" sz="2600">
                <a:solidFill>
                  <a:srgbClr val="000000"/>
                </a:solidFill>
                <a:latin typeface="標楷體" pitchFamily="65" charset="-120"/>
                <a:ea typeface="標楷體" pitchFamily="65" charset="-120"/>
                <a:cs typeface="Times New Roman" pitchFamily="18" charset="0"/>
              </a:rPr>
              <a:t>（四）其他特殊因素。</a:t>
            </a:r>
            <a:endParaRPr lang="zh-TW" altLang="en-US" sz="2600">
              <a:ea typeface="標楷體" pitchFamily="65" charset="-120"/>
              <a:cs typeface="Times New Roman" pitchFamily="18" charset="0"/>
            </a:endParaRPr>
          </a:p>
        </p:txBody>
      </p:sp>
      <p:sp>
        <p:nvSpPr>
          <p:cNvPr id="3" name="圓角矩形 2"/>
          <p:cNvSpPr/>
          <p:nvPr/>
        </p:nvSpPr>
        <p:spPr>
          <a:xfrm>
            <a:off x="323850" y="620712"/>
            <a:ext cx="3960813" cy="720725"/>
          </a:xfrm>
          <a:prstGeom prst="round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smtClean="0">
                <a:latin typeface="標楷體" pitchFamily="65" charset="-120"/>
                <a:ea typeface="標楷體" pitchFamily="65" charset="-120"/>
              </a:rPr>
              <a:t>參加跨</a:t>
            </a:r>
            <a:r>
              <a:rPr lang="zh-TW" altLang="en-US" sz="2800" b="1" dirty="0">
                <a:latin typeface="標楷體" pitchFamily="65" charset="-120"/>
                <a:ea typeface="標楷體" pitchFamily="65" charset="-120"/>
              </a:rPr>
              <a:t>區免試入學</a:t>
            </a:r>
          </a:p>
        </p:txBody>
      </p:sp>
      <p:sp>
        <p:nvSpPr>
          <p:cNvPr id="2" name="向右箭號 1"/>
          <p:cNvSpPr/>
          <p:nvPr/>
        </p:nvSpPr>
        <p:spPr>
          <a:xfrm>
            <a:off x="4499992" y="800892"/>
            <a:ext cx="539551"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4" name="群組 3"/>
          <p:cNvGrpSpPr/>
          <p:nvPr/>
        </p:nvGrpSpPr>
        <p:grpSpPr>
          <a:xfrm>
            <a:off x="5148064" y="593091"/>
            <a:ext cx="3672408" cy="770572"/>
            <a:chOff x="5148064" y="692696"/>
            <a:chExt cx="3672408" cy="770572"/>
          </a:xfrm>
        </p:grpSpPr>
        <p:sp>
          <p:nvSpPr>
            <p:cNvPr id="6" name="圓角矩形 5"/>
            <p:cNvSpPr/>
            <p:nvPr/>
          </p:nvSpPr>
          <p:spPr>
            <a:xfrm>
              <a:off x="5148064" y="692696"/>
              <a:ext cx="3672408" cy="770572"/>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圓角矩形 4"/>
            <p:cNvSpPr/>
            <p:nvPr/>
          </p:nvSpPr>
          <p:spPr>
            <a:xfrm>
              <a:off x="5167573" y="715265"/>
              <a:ext cx="3581140" cy="72543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75000"/>
                </a:lnSpc>
                <a:spcBef>
                  <a:spcPct val="0"/>
                </a:spcBef>
                <a:spcAft>
                  <a:spcPts val="0"/>
                </a:spcAft>
              </a:pPr>
              <a:r>
                <a:rPr lang="zh-TW" altLang="en-US" sz="3200" b="1" u="wavy" dirty="0">
                  <a:solidFill>
                    <a:srgbClr val="FFFF00"/>
                  </a:solidFill>
                  <a:latin typeface="微軟正黑體" pitchFamily="34" charset="-120"/>
                  <a:ea typeface="微軟正黑體" pitchFamily="34" charset="-120"/>
                </a:rPr>
                <a:t>變更</a:t>
              </a:r>
              <a:r>
                <a:rPr lang="zh-TW" sz="3200" b="1" u="wavy" kern="1200" dirty="0" smtClean="0">
                  <a:solidFill>
                    <a:srgbClr val="FFFF00"/>
                  </a:solidFill>
                  <a:latin typeface="微軟正黑體" pitchFamily="34" charset="-120"/>
                  <a:ea typeface="微軟正黑體" pitchFamily="34" charset="-120"/>
                </a:rPr>
                <a:t>就學區</a:t>
              </a:r>
              <a:r>
                <a:rPr lang="zh-TW" altLang="en-US" sz="3200" b="1" u="wavy" kern="1200" dirty="0" smtClean="0">
                  <a:solidFill>
                    <a:srgbClr val="FFFF00"/>
                  </a:solidFill>
                  <a:latin typeface="微軟正黑體" pitchFamily="34" charset="-120"/>
                  <a:ea typeface="微軟正黑體" pitchFamily="34" charset="-120"/>
                </a:rPr>
                <a:t>申請</a:t>
              </a:r>
              <a:endParaRPr lang="zh-TW" altLang="en-US" sz="3200" b="1" kern="1200" dirty="0">
                <a:solidFill>
                  <a:srgbClr val="FFFF00"/>
                </a:solidFill>
                <a:latin typeface="微軟正黑體" pitchFamily="34" charset="-120"/>
                <a:ea typeface="微軟正黑體" pitchFamily="34" charset="-120"/>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9552" y="692696"/>
            <a:ext cx="7772400" cy="1470025"/>
          </a:xfrm>
        </p:spPr>
        <p:txBody>
          <a:bodyPr>
            <a:normAutofit/>
          </a:bodyPr>
          <a:lstStyle/>
          <a:p>
            <a:pPr>
              <a:defRPr/>
            </a:pPr>
            <a:r>
              <a:rPr lang="zh-TW" altLang="en-US" b="1" dirty="0" smtClean="0">
                <a:solidFill>
                  <a:srgbClr val="0000FF"/>
                </a:solidFill>
                <a:effectLst>
                  <a:outerShdw blurRad="38100" dist="38100" dir="2700000" algn="tl">
                    <a:srgbClr val="C0C0C0"/>
                  </a:outerShdw>
                </a:effectLst>
              </a:rPr>
              <a:t>花蓮就學區其他入學管道</a:t>
            </a:r>
            <a:r>
              <a:rPr lang="en-US" altLang="zh-TW" b="1" dirty="0" smtClean="0">
                <a:solidFill>
                  <a:srgbClr val="0000FF"/>
                </a:solidFill>
                <a:effectLst>
                  <a:outerShdw blurRad="38100" dist="38100" dir="2700000" algn="tl">
                    <a:srgbClr val="C0C0C0"/>
                  </a:outerShdw>
                </a:effectLst>
              </a:rPr>
              <a:t/>
            </a:r>
            <a:br>
              <a:rPr lang="en-US" altLang="zh-TW" b="1" dirty="0" smtClean="0">
                <a:solidFill>
                  <a:srgbClr val="0000FF"/>
                </a:solidFill>
                <a:effectLst>
                  <a:outerShdw blurRad="38100" dist="38100" dir="2700000" algn="tl">
                    <a:srgbClr val="C0C0C0"/>
                  </a:outerShdw>
                </a:effectLst>
              </a:rPr>
            </a:br>
            <a:r>
              <a:rPr lang="zh-TW" altLang="en-US" b="1" dirty="0" smtClean="0">
                <a:solidFill>
                  <a:srgbClr val="0000FF"/>
                </a:solidFill>
                <a:effectLst>
                  <a:outerShdw blurRad="38100" dist="38100" dir="2700000" algn="tl">
                    <a:srgbClr val="C0C0C0"/>
                  </a:outerShdw>
                </a:effectLst>
              </a:rPr>
              <a:t>介紹與說明</a:t>
            </a:r>
          </a:p>
        </p:txBody>
      </p:sp>
      <p:sp>
        <p:nvSpPr>
          <p:cNvPr id="3" name="內容版面配置區 2"/>
          <p:cNvSpPr>
            <a:spLocks noGrp="1"/>
          </p:cNvSpPr>
          <p:nvPr>
            <p:ph type="subTitle" idx="1"/>
          </p:nvPr>
        </p:nvSpPr>
        <p:spPr>
          <a:xfrm>
            <a:off x="2506567" y="2693616"/>
            <a:ext cx="6400800" cy="4176464"/>
          </a:xfrm>
        </p:spPr>
        <p:txBody>
          <a:bodyPr>
            <a:noAutofit/>
          </a:bodyPr>
          <a:lstStyle/>
          <a:p>
            <a:pPr marL="450850" indent="-450850" algn="l">
              <a:buBlip>
                <a:blip r:embed="rId3"/>
              </a:buBlip>
              <a:defRPr/>
            </a:pPr>
            <a:r>
              <a:rPr lang="zh-TW" altLang="en-US" sz="3600" b="1" dirty="0" smtClean="0">
                <a:solidFill>
                  <a:srgbClr val="FF0000"/>
                </a:solidFill>
                <a:effectLst>
                  <a:outerShdw blurRad="38100" dist="38100" dir="2700000" algn="tl">
                    <a:srgbClr val="C0C0C0"/>
                  </a:outerShdw>
                </a:effectLst>
              </a:rPr>
              <a:t>學習區完全免試</a:t>
            </a:r>
            <a:endParaRPr lang="en-US" altLang="zh-TW" sz="3600" b="1" dirty="0" smtClean="0">
              <a:solidFill>
                <a:srgbClr val="FF0000"/>
              </a:solidFill>
              <a:effectLst>
                <a:outerShdw blurRad="38100" dist="38100" dir="2700000" algn="tl">
                  <a:srgbClr val="C0C0C0"/>
                </a:outerShdw>
              </a:effectLst>
            </a:endParaRPr>
          </a:p>
          <a:p>
            <a:pPr marL="450850" indent="-450850" algn="l">
              <a:buBlip>
                <a:blip r:embed="rId3"/>
              </a:buBlip>
              <a:defRPr/>
            </a:pPr>
            <a:r>
              <a:rPr lang="zh-TW" altLang="en-US" sz="3600" b="1" dirty="0" smtClean="0">
                <a:solidFill>
                  <a:srgbClr val="FF0000"/>
                </a:solidFill>
                <a:effectLst>
                  <a:outerShdw blurRad="38100" dist="38100" dir="2700000" algn="tl">
                    <a:srgbClr val="C0C0C0"/>
                  </a:outerShdw>
                </a:effectLst>
              </a:rPr>
              <a:t>技優甄審</a:t>
            </a:r>
            <a:endParaRPr lang="en-US" altLang="zh-TW" sz="3600" b="1" dirty="0" smtClean="0">
              <a:solidFill>
                <a:srgbClr val="FF0000"/>
              </a:solidFill>
              <a:effectLst>
                <a:outerShdw blurRad="38100" dist="38100" dir="2700000" algn="tl">
                  <a:srgbClr val="C0C0C0"/>
                </a:outerShdw>
              </a:effectLst>
            </a:endParaRPr>
          </a:p>
          <a:p>
            <a:pPr marL="450850" indent="-450850" algn="l">
              <a:buBlip>
                <a:blip r:embed="rId3"/>
              </a:buBlip>
              <a:defRPr/>
            </a:pPr>
            <a:r>
              <a:rPr lang="zh-TW" altLang="en-US" sz="3600" b="1" dirty="0" smtClean="0">
                <a:solidFill>
                  <a:srgbClr val="FF0000"/>
                </a:solidFill>
                <a:effectLst>
                  <a:outerShdw blurRad="38100" dist="38100" dir="2700000" algn="tl">
                    <a:srgbClr val="C0C0C0"/>
                  </a:outerShdw>
                </a:effectLst>
              </a:rPr>
              <a:t>實用技能班</a:t>
            </a:r>
            <a:endParaRPr lang="en-US" altLang="zh-TW" sz="3600" b="1" dirty="0" smtClean="0">
              <a:solidFill>
                <a:srgbClr val="FF0000"/>
              </a:solidFill>
              <a:effectLst>
                <a:outerShdw blurRad="38100" dist="38100" dir="2700000" algn="tl">
                  <a:srgbClr val="C0C0C0"/>
                </a:outerShdw>
              </a:effectLst>
            </a:endParaRPr>
          </a:p>
          <a:p>
            <a:pPr marL="450850" indent="-450850" algn="l">
              <a:buBlip>
                <a:blip r:embed="rId3"/>
              </a:buBlip>
              <a:defRPr/>
            </a:pPr>
            <a:r>
              <a:rPr lang="zh-TW" altLang="en-US" sz="3600" b="1" dirty="0" smtClean="0">
                <a:solidFill>
                  <a:srgbClr val="FF0000"/>
                </a:solidFill>
                <a:effectLst>
                  <a:outerShdw blurRad="38100" dist="38100" dir="2700000" algn="tl">
                    <a:srgbClr val="C0C0C0"/>
                  </a:outerShdw>
                </a:effectLst>
              </a:rPr>
              <a:t>特色招生甄選入學</a:t>
            </a:r>
            <a:endParaRPr lang="en-US" altLang="zh-TW" sz="3600" b="1" dirty="0" smtClean="0">
              <a:solidFill>
                <a:srgbClr val="FF0000"/>
              </a:solidFill>
              <a:effectLst>
                <a:outerShdw blurRad="38100" dist="38100" dir="2700000" algn="tl">
                  <a:srgbClr val="C0C0C0"/>
                </a:outerShdw>
              </a:effectLst>
            </a:endParaRPr>
          </a:p>
          <a:p>
            <a:pPr indent="450850" algn="l">
              <a:defRPr/>
            </a:pPr>
            <a:r>
              <a:rPr lang="en-US" altLang="zh-TW" sz="3600" b="1" dirty="0" smtClean="0">
                <a:solidFill>
                  <a:srgbClr val="000099"/>
                </a:solidFill>
                <a:effectLst>
                  <a:outerShdw blurRad="38100" dist="38100" dir="2700000" algn="tl">
                    <a:srgbClr val="C0C0C0"/>
                  </a:outerShdw>
                </a:effectLst>
              </a:rPr>
              <a:t>(</a:t>
            </a:r>
            <a:r>
              <a:rPr lang="zh-TW" altLang="en-US" sz="3600" b="1" dirty="0" smtClean="0">
                <a:solidFill>
                  <a:srgbClr val="000099"/>
                </a:solidFill>
                <a:effectLst>
                  <a:outerShdw blurRad="38100" dist="38100" dir="2700000" algn="tl">
                    <a:srgbClr val="C0C0C0"/>
                  </a:outerShdw>
                </a:effectLst>
              </a:rPr>
              <a:t>音樂班、美術班、體育班</a:t>
            </a:r>
            <a:r>
              <a:rPr lang="en-US" altLang="zh-TW" sz="3600" b="1" dirty="0" smtClean="0">
                <a:solidFill>
                  <a:srgbClr val="000099"/>
                </a:solidFill>
                <a:effectLst>
                  <a:outerShdw blurRad="38100" dist="38100" dir="2700000" algn="tl">
                    <a:srgbClr val="C0C0C0"/>
                  </a:outerShdw>
                </a:effectLst>
              </a:rPr>
              <a:t>)</a:t>
            </a:r>
            <a:endParaRPr lang="zh-TW" altLang="en-US" sz="3600" dirty="0" smtClean="0">
              <a:solidFill>
                <a:srgbClr val="000099"/>
              </a:solidFill>
            </a:endParaRPr>
          </a:p>
        </p:txBody>
      </p:sp>
      <p:sp>
        <p:nvSpPr>
          <p:cNvPr id="4" name="AutoShape 2" descr="「花蓮」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3" name="Picture 5" descr="「花蓮」的圖片搜尋結果"/>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5575" y="2852936"/>
            <a:ext cx="2257115" cy="27363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238575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學習區完全免試入學</a:t>
            </a:r>
            <a:endParaRPr lang="zh-TW" altLang="en-US" dirty="0"/>
          </a:p>
        </p:txBody>
      </p:sp>
      <p:sp>
        <p:nvSpPr>
          <p:cNvPr id="3" name="內容版面配置區 2"/>
          <p:cNvSpPr>
            <a:spLocks noGrp="1"/>
          </p:cNvSpPr>
          <p:nvPr>
            <p:ph idx="1"/>
          </p:nvPr>
        </p:nvSpPr>
        <p:spPr/>
        <p:txBody>
          <a:bodyPr/>
          <a:lstStyle/>
          <a:p>
            <a:r>
              <a:rPr lang="zh-TW" altLang="en-US" dirty="0" smtClean="0"/>
              <a:t>辦理學校：花蓮高農</a:t>
            </a:r>
            <a:endParaRPr lang="en-US" altLang="zh-TW" dirty="0" smtClean="0"/>
          </a:p>
          <a:p>
            <a:pPr lvl="1"/>
            <a:r>
              <a:rPr lang="zh-TW" altLang="en-US" dirty="0" smtClean="0"/>
              <a:t>對應國中：花</a:t>
            </a:r>
            <a:r>
              <a:rPr lang="zh-TW" altLang="en-US" dirty="0"/>
              <a:t>崗國中</a:t>
            </a:r>
            <a:r>
              <a:rPr lang="zh-TW" altLang="en-US" dirty="0" smtClean="0"/>
              <a:t>、美崙</a:t>
            </a:r>
            <a:r>
              <a:rPr lang="zh-TW" altLang="en-US" dirty="0"/>
              <a:t>國中</a:t>
            </a:r>
            <a:r>
              <a:rPr lang="zh-TW" altLang="en-US" dirty="0" smtClean="0"/>
              <a:t>、國</a:t>
            </a:r>
            <a:r>
              <a:rPr lang="zh-TW" altLang="en-US" dirty="0"/>
              <a:t>風國中</a:t>
            </a:r>
            <a:r>
              <a:rPr lang="zh-TW" altLang="en-US" dirty="0" smtClean="0"/>
              <a:t>、自強</a:t>
            </a:r>
            <a:r>
              <a:rPr lang="zh-TW" altLang="en-US" dirty="0"/>
              <a:t>國中</a:t>
            </a:r>
            <a:r>
              <a:rPr lang="zh-TW" altLang="en-US" dirty="0" smtClean="0"/>
              <a:t>、吉</a:t>
            </a:r>
            <a:r>
              <a:rPr lang="zh-TW" altLang="en-US" dirty="0"/>
              <a:t>安國中</a:t>
            </a:r>
            <a:r>
              <a:rPr lang="zh-TW" altLang="en-US" dirty="0" smtClean="0"/>
              <a:t>、宜昌</a:t>
            </a:r>
            <a:r>
              <a:rPr lang="zh-TW" altLang="en-US" dirty="0"/>
              <a:t>國中</a:t>
            </a:r>
            <a:r>
              <a:rPr lang="zh-TW" altLang="en-US" dirty="0" smtClean="0"/>
              <a:t>、化仁</a:t>
            </a:r>
            <a:r>
              <a:rPr lang="zh-TW" altLang="en-US" dirty="0"/>
              <a:t>國中</a:t>
            </a:r>
            <a:r>
              <a:rPr lang="zh-TW" altLang="en-US" dirty="0" smtClean="0"/>
              <a:t>、新城</a:t>
            </a:r>
            <a:r>
              <a:rPr lang="zh-TW" altLang="en-US" dirty="0"/>
              <a:t>國中</a:t>
            </a:r>
            <a:r>
              <a:rPr lang="zh-TW" altLang="en-US" dirty="0" smtClean="0"/>
              <a:t>、秀林</a:t>
            </a:r>
            <a:r>
              <a:rPr lang="zh-TW" altLang="en-US" dirty="0"/>
              <a:t>國中</a:t>
            </a:r>
            <a:r>
              <a:rPr lang="zh-TW" altLang="en-US" dirty="0" smtClean="0"/>
              <a:t>、海星國中、慈大附中</a:t>
            </a:r>
            <a:r>
              <a:rPr lang="en-US" altLang="zh-TW" dirty="0" smtClean="0"/>
              <a:t>(</a:t>
            </a:r>
            <a:r>
              <a:rPr lang="zh-TW" altLang="en-US" dirty="0" smtClean="0"/>
              <a:t>國中部</a:t>
            </a:r>
            <a:r>
              <a:rPr lang="en-US" altLang="zh-TW" dirty="0" smtClean="0"/>
              <a:t>)</a:t>
            </a:r>
            <a:r>
              <a:rPr lang="zh-TW" altLang="en-US" dirty="0"/>
              <a:t>應屆</a:t>
            </a:r>
            <a:r>
              <a:rPr lang="zh-TW" altLang="en-US" dirty="0" smtClean="0"/>
              <a:t>畢</a:t>
            </a:r>
            <a:r>
              <a:rPr lang="en-US" altLang="zh-TW" dirty="0" smtClean="0"/>
              <a:t>(</a:t>
            </a:r>
            <a:r>
              <a:rPr lang="zh-TW" altLang="en-US" dirty="0" smtClean="0"/>
              <a:t>結</a:t>
            </a:r>
            <a:r>
              <a:rPr lang="en-US" altLang="zh-TW" dirty="0" smtClean="0"/>
              <a:t>)</a:t>
            </a:r>
            <a:r>
              <a:rPr lang="zh-TW" altLang="en-US" dirty="0" smtClean="0"/>
              <a:t>業生。</a:t>
            </a:r>
            <a:endParaRPr lang="en-US" altLang="zh-TW" dirty="0" smtClean="0"/>
          </a:p>
          <a:p>
            <a:pPr lvl="1"/>
            <a:r>
              <a:rPr lang="zh-TW" altLang="en-US" dirty="0"/>
              <a:t>招生科系：農場經營科、森林科、園藝科、生物產業機電科、資料處理科</a:t>
            </a:r>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45</a:t>
            </a:fld>
            <a:endParaRPr lang="zh-TW" altLang="en-US"/>
          </a:p>
        </p:txBody>
      </p:sp>
    </p:spTree>
    <p:extLst>
      <p:ext uri="{BB962C8B-B14F-4D97-AF65-F5344CB8AC3E}">
        <p14:creationId xmlns="" xmlns:p14="http://schemas.microsoft.com/office/powerpoint/2010/main" val="1280940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學習區完全免試入學</a:t>
            </a:r>
            <a:endParaRPr lang="zh-TW" altLang="en-US" dirty="0"/>
          </a:p>
        </p:txBody>
      </p:sp>
      <p:sp>
        <p:nvSpPr>
          <p:cNvPr id="3" name="內容版面配置區 2"/>
          <p:cNvSpPr>
            <a:spLocks noGrp="1"/>
          </p:cNvSpPr>
          <p:nvPr>
            <p:ph idx="1"/>
          </p:nvPr>
        </p:nvSpPr>
        <p:spPr/>
        <p:txBody>
          <a:bodyPr/>
          <a:lstStyle/>
          <a:p>
            <a:r>
              <a:rPr lang="zh-TW" altLang="en-US" dirty="0" smtClean="0"/>
              <a:t>辦理學校：光復商工</a:t>
            </a:r>
            <a:endParaRPr lang="en-US" altLang="zh-TW" dirty="0" smtClean="0"/>
          </a:p>
          <a:p>
            <a:pPr lvl="1"/>
            <a:r>
              <a:rPr lang="zh-TW" altLang="en-US" dirty="0" smtClean="0"/>
              <a:t>對應國中：鳳林國中、萬榮國中、光復國中、富源國中、瑞穗國中應屆畢</a:t>
            </a:r>
            <a:r>
              <a:rPr lang="en-US" altLang="zh-TW" dirty="0" smtClean="0"/>
              <a:t>(</a:t>
            </a:r>
            <a:r>
              <a:rPr lang="zh-TW" altLang="en-US" dirty="0" smtClean="0"/>
              <a:t>結</a:t>
            </a:r>
            <a:r>
              <a:rPr lang="en-US" altLang="zh-TW" dirty="0" smtClean="0"/>
              <a:t>)</a:t>
            </a:r>
            <a:r>
              <a:rPr lang="zh-TW" altLang="en-US" dirty="0" smtClean="0"/>
              <a:t>業生。</a:t>
            </a:r>
            <a:endParaRPr lang="en-US" altLang="zh-TW" dirty="0"/>
          </a:p>
          <a:p>
            <a:pPr lvl="1"/>
            <a:r>
              <a:rPr lang="zh-TW" altLang="en-US" dirty="0" smtClean="0"/>
              <a:t>招生</a:t>
            </a:r>
            <a:r>
              <a:rPr lang="zh-TW" altLang="en-US" dirty="0"/>
              <a:t>科系：餐飲管理科、烘焙科、汽車科、電子科、資料處理科 </a:t>
            </a:r>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46</a:t>
            </a:fld>
            <a:endParaRPr lang="zh-TW" altLang="en-US"/>
          </a:p>
        </p:txBody>
      </p:sp>
    </p:spTree>
    <p:extLst>
      <p:ext uri="{BB962C8B-B14F-4D97-AF65-F5344CB8AC3E}">
        <p14:creationId xmlns="" xmlns:p14="http://schemas.microsoft.com/office/powerpoint/2010/main" val="119403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學習區完全免試入學</a:t>
            </a:r>
            <a:endParaRPr lang="zh-TW" altLang="en-US" dirty="0"/>
          </a:p>
        </p:txBody>
      </p:sp>
      <p:sp>
        <p:nvSpPr>
          <p:cNvPr id="3" name="內容版面配置區 2"/>
          <p:cNvSpPr>
            <a:spLocks noGrp="1"/>
          </p:cNvSpPr>
          <p:nvPr>
            <p:ph idx="1"/>
          </p:nvPr>
        </p:nvSpPr>
        <p:spPr/>
        <p:txBody>
          <a:bodyPr/>
          <a:lstStyle/>
          <a:p>
            <a:r>
              <a:rPr lang="zh-TW" altLang="en-US" dirty="0" smtClean="0"/>
              <a:t>辦理學校：玉里高中</a:t>
            </a:r>
            <a:endParaRPr lang="en-US" altLang="zh-TW" dirty="0" smtClean="0"/>
          </a:p>
          <a:p>
            <a:pPr lvl="1"/>
            <a:r>
              <a:rPr lang="zh-TW" altLang="en-US" dirty="0" smtClean="0"/>
              <a:t>對應國中：玉里國中、三民國中、玉東國中、富里國中、富北國中、東里國中、瑞穗國中應屆畢</a:t>
            </a:r>
            <a:r>
              <a:rPr lang="en-US" altLang="zh-TW" dirty="0" smtClean="0"/>
              <a:t>(</a:t>
            </a:r>
            <a:r>
              <a:rPr lang="zh-TW" altLang="en-US" dirty="0" smtClean="0"/>
              <a:t>結</a:t>
            </a:r>
            <a:r>
              <a:rPr lang="en-US" altLang="zh-TW" dirty="0" smtClean="0"/>
              <a:t>)</a:t>
            </a:r>
            <a:r>
              <a:rPr lang="zh-TW" altLang="en-US" dirty="0" smtClean="0"/>
              <a:t>業生。</a:t>
            </a:r>
            <a:endParaRPr lang="en-US" altLang="zh-TW" dirty="0"/>
          </a:p>
          <a:p>
            <a:pPr lvl="1"/>
            <a:r>
              <a:rPr lang="zh-TW" altLang="en-US" dirty="0" smtClean="0"/>
              <a:t>招生</a:t>
            </a:r>
            <a:r>
              <a:rPr lang="zh-TW" altLang="en-US" dirty="0"/>
              <a:t>科系：普通科、原住民專班、資料處理科、電子商務科、廣告設計科、時尚造型科、餐飲管理科、觀光事業科 </a:t>
            </a:r>
          </a:p>
        </p:txBody>
      </p:sp>
      <p:sp>
        <p:nvSpPr>
          <p:cNvPr id="4" name="投影片編號版面配置區 3"/>
          <p:cNvSpPr>
            <a:spLocks noGrp="1"/>
          </p:cNvSpPr>
          <p:nvPr>
            <p:ph type="sldNum" sz="quarter" idx="12"/>
          </p:nvPr>
        </p:nvSpPr>
        <p:spPr/>
        <p:txBody>
          <a:bodyPr/>
          <a:lstStyle/>
          <a:p>
            <a:pPr>
              <a:defRPr/>
            </a:pPr>
            <a:fld id="{1ECC75B7-3E76-4ACC-92CB-F8F94F23DF5E}" type="slidenum">
              <a:rPr lang="zh-TW" altLang="en-US" smtClean="0"/>
              <a:pPr>
                <a:defRPr/>
              </a:pPr>
              <a:t>47</a:t>
            </a:fld>
            <a:endParaRPr lang="zh-TW" altLang="en-US"/>
          </a:p>
        </p:txBody>
      </p:sp>
    </p:spTree>
    <p:extLst>
      <p:ext uri="{BB962C8B-B14F-4D97-AF65-F5344CB8AC3E}">
        <p14:creationId xmlns="" xmlns:p14="http://schemas.microsoft.com/office/powerpoint/2010/main" val="2503511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1143000"/>
          </a:xfrm>
        </p:spPr>
        <p:txBody>
          <a:bodyPr rtlCol="0">
            <a:normAutofit/>
          </a:bodyPr>
          <a:lstStyle/>
          <a:p>
            <a:pPr fontAlgn="auto">
              <a:spcAft>
                <a:spcPts val="0"/>
              </a:spcAft>
              <a:defRPr/>
            </a:pPr>
            <a:r>
              <a:rPr lang="zh-TW" altLang="en-US" b="1" dirty="0">
                <a:solidFill>
                  <a:srgbClr val="0000FF"/>
                </a:solidFill>
                <a:effectLst>
                  <a:outerShdw blurRad="38100" dist="38100" dir="2700000" algn="tl">
                    <a:srgbClr val="000000">
                      <a:alpha val="43137"/>
                    </a:srgbClr>
                  </a:outerShdw>
                </a:effectLst>
              </a:rPr>
              <a:t>免試</a:t>
            </a:r>
            <a:r>
              <a:rPr lang="zh-TW" altLang="en-US" b="1" dirty="0" smtClean="0">
                <a:solidFill>
                  <a:srgbClr val="0000FF"/>
                </a:solidFill>
                <a:effectLst>
                  <a:outerShdw blurRad="38100" dist="38100" dir="2700000" algn="tl">
                    <a:srgbClr val="000000">
                      <a:alpha val="43137"/>
                    </a:srgbClr>
                  </a:outerShdw>
                </a:effectLst>
              </a:rPr>
              <a:t>入學─其他管道</a:t>
            </a:r>
            <a:r>
              <a:rPr lang="en-US" altLang="zh-TW" b="1" dirty="0" smtClean="0">
                <a:solidFill>
                  <a:srgbClr val="FF0000"/>
                </a:solidFill>
                <a:effectLst>
                  <a:outerShdw blurRad="38100" dist="38100" dir="2700000" algn="tl">
                    <a:srgbClr val="000000">
                      <a:alpha val="43137"/>
                    </a:srgbClr>
                  </a:outerShdw>
                </a:effectLst>
              </a:rPr>
              <a:t>(</a:t>
            </a:r>
            <a:r>
              <a:rPr lang="zh-TW" altLang="en-US" b="1" dirty="0" smtClean="0">
                <a:solidFill>
                  <a:srgbClr val="FF0000"/>
                </a:solidFill>
                <a:effectLst>
                  <a:outerShdw blurRad="38100" dist="38100" dir="2700000" algn="tl">
                    <a:srgbClr val="000000">
                      <a:alpha val="43137"/>
                    </a:srgbClr>
                  </a:outerShdw>
                </a:effectLst>
              </a:rPr>
              <a:t>技優甄審</a:t>
            </a:r>
            <a:r>
              <a:rPr lang="en-US" altLang="zh-TW" b="1" dirty="0" smtClean="0">
                <a:solidFill>
                  <a:srgbClr val="FF0000"/>
                </a:solidFill>
                <a:effectLst>
                  <a:outerShdw blurRad="38100" dist="38100" dir="2700000" algn="tl">
                    <a:srgbClr val="000000">
                      <a:alpha val="43137"/>
                    </a:srgbClr>
                  </a:outerShdw>
                </a:effectLst>
              </a:rPr>
              <a:t>)</a:t>
            </a:r>
            <a:endParaRPr lang="zh-TW" altLang="en-US" b="1" dirty="0">
              <a:solidFill>
                <a:srgbClr val="FF0000"/>
              </a:solidFill>
              <a:effectLst>
                <a:outerShdw blurRad="38100" dist="38100" dir="2700000" algn="tl">
                  <a:srgbClr val="000000">
                    <a:alpha val="43137"/>
                  </a:srgbClr>
                </a:outerShdw>
              </a:effectLst>
            </a:endParaRPr>
          </a:p>
        </p:txBody>
      </p:sp>
      <p:pic>
        <p:nvPicPr>
          <p:cNvPr id="104450" name="Picture 1"/>
          <p:cNvPicPr>
            <a:picLocks noChangeAspect="1" noChangeArrowheads="1"/>
          </p:cNvPicPr>
          <p:nvPr/>
        </p:nvPicPr>
        <p:blipFill>
          <a:blip r:embed="rId3" cstate="print"/>
          <a:srcRect/>
          <a:stretch>
            <a:fillRect/>
          </a:stretch>
        </p:blipFill>
        <p:spPr bwMode="auto">
          <a:xfrm>
            <a:off x="323850" y="1268413"/>
            <a:ext cx="8569325" cy="537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內容版面配置區 2"/>
          <p:cNvSpPr>
            <a:spLocks noGrp="1"/>
          </p:cNvSpPr>
          <p:nvPr>
            <p:ph idx="1"/>
          </p:nvPr>
        </p:nvSpPr>
        <p:spPr>
          <a:xfrm>
            <a:off x="323528" y="1844824"/>
            <a:ext cx="8712968" cy="4713288"/>
          </a:xfrm>
        </p:spPr>
        <p:txBody>
          <a:bodyPr/>
          <a:lstStyle/>
          <a:p>
            <a:pPr>
              <a:buFontTx/>
              <a:buBlip>
                <a:blip r:embed="rId3"/>
              </a:buBlip>
            </a:pPr>
            <a:r>
              <a:rPr lang="zh-TW" altLang="en-US" b="1" dirty="0" smtClean="0">
                <a:latin typeface="Times New Roman" pitchFamily="18" charset="0"/>
                <a:cs typeface="Times New Roman" pitchFamily="18" charset="0"/>
              </a:rPr>
              <a:t>就讀產業特殊需求類科（本區包含</a:t>
            </a:r>
            <a:r>
              <a:rPr lang="zh-TW" altLang="en-US" sz="3600" b="1" dirty="0" smtClean="0">
                <a:solidFill>
                  <a:srgbClr val="FF0000"/>
                </a:solidFill>
                <a:latin typeface="Times New Roman" pitchFamily="18" charset="0"/>
                <a:cs typeface="Times New Roman" pitchFamily="18" charset="0"/>
              </a:rPr>
              <a:t>土木科</a:t>
            </a:r>
            <a:r>
              <a:rPr lang="zh-TW" altLang="en-US" b="1" dirty="0" smtClean="0">
                <a:solidFill>
                  <a:srgbClr val="FF0000"/>
                </a:solidFill>
                <a:latin typeface="Times New Roman" pitchFamily="18" charset="0"/>
                <a:cs typeface="Times New Roman" pitchFamily="18" charset="0"/>
              </a:rPr>
              <a:t>、</a:t>
            </a:r>
            <a:r>
              <a:rPr lang="zh-TW" altLang="en-US" sz="3600" b="1" dirty="0" smtClean="0">
                <a:solidFill>
                  <a:srgbClr val="FF0000"/>
                </a:solidFill>
                <a:latin typeface="Times New Roman" pitchFamily="18" charset="0"/>
                <a:cs typeface="Times New Roman" pitchFamily="18" charset="0"/>
              </a:rPr>
              <a:t>農場經營科、畜產保健科、森林科</a:t>
            </a:r>
            <a:r>
              <a:rPr lang="zh-TW" altLang="en-US" b="1" dirty="0" smtClean="0">
                <a:latin typeface="Times New Roman" pitchFamily="18" charset="0"/>
                <a:cs typeface="Times New Roman" pitchFamily="18" charset="0"/>
              </a:rPr>
              <a:t>）學生，</a:t>
            </a:r>
            <a:r>
              <a:rPr lang="zh-TW" altLang="en-US" sz="4000" b="1" dirty="0" smtClean="0">
                <a:solidFill>
                  <a:srgbClr val="0000FF"/>
                </a:solidFill>
                <a:latin typeface="Times New Roman" pitchFamily="18" charset="0"/>
                <a:cs typeface="Times New Roman" pitchFamily="18" charset="0"/>
              </a:rPr>
              <a:t>三年免繳學、雜費</a:t>
            </a:r>
            <a:r>
              <a:rPr lang="zh-TW" altLang="en-US" b="1" dirty="0" smtClean="0">
                <a:latin typeface="Times New Roman" pitchFamily="18" charset="0"/>
                <a:cs typeface="Times New Roman" pitchFamily="18" charset="0"/>
              </a:rPr>
              <a:t>，惟</a:t>
            </a:r>
            <a:r>
              <a:rPr lang="zh-TW" altLang="en-US" b="1" dirty="0" smtClean="0">
                <a:solidFill>
                  <a:srgbClr val="0000FF"/>
                </a:solidFill>
                <a:latin typeface="Times New Roman" pitchFamily="18" charset="0"/>
                <a:cs typeface="Times New Roman" pitchFamily="18" charset="0"/>
              </a:rPr>
              <a:t>仍</a:t>
            </a:r>
            <a:r>
              <a:rPr lang="zh-TW" altLang="en-US" b="1" dirty="0">
                <a:solidFill>
                  <a:srgbClr val="0000FF"/>
                </a:solidFill>
                <a:latin typeface="Times New Roman" pitchFamily="18" charset="0"/>
                <a:cs typeface="Times New Roman" pitchFamily="18" charset="0"/>
              </a:rPr>
              <a:t>須繳納代收代付費及代辦費</a:t>
            </a:r>
            <a:r>
              <a:rPr lang="zh-TW" altLang="en-US" b="1" dirty="0" smtClean="0">
                <a:latin typeface="Times New Roman" pitchFamily="18" charset="0"/>
                <a:cs typeface="Times New Roman" pitchFamily="18" charset="0"/>
              </a:rPr>
              <a:t>等費用。</a:t>
            </a:r>
            <a:endParaRPr lang="en-US" altLang="zh-TW" b="1" dirty="0" smtClean="0">
              <a:latin typeface="Times New Roman" pitchFamily="18" charset="0"/>
              <a:cs typeface="Times New Roman" pitchFamily="18" charset="0"/>
            </a:endParaRPr>
          </a:p>
          <a:p>
            <a:pPr>
              <a:buFontTx/>
              <a:buBlip>
                <a:blip r:embed="rId3"/>
              </a:buBlip>
            </a:pPr>
            <a:r>
              <a:rPr lang="zh-TW" altLang="en-US" b="1" dirty="0" smtClean="0">
                <a:solidFill>
                  <a:srgbClr val="FF6600"/>
                </a:solidFill>
                <a:latin typeface="Times New Roman" pitchFamily="18" charset="0"/>
                <a:cs typeface="Times New Roman" pitchFamily="18" charset="0"/>
              </a:rPr>
              <a:t>入學方式併於花蓮區免試入學及花蓮高農學習區完全免試入學中。</a:t>
            </a:r>
            <a:endParaRPr lang="en-US" altLang="zh-TW" b="1" dirty="0" smtClean="0">
              <a:solidFill>
                <a:srgbClr val="FF6600"/>
              </a:solidFill>
              <a:latin typeface="Times New Roman" pitchFamily="18" charset="0"/>
              <a:cs typeface="Times New Roman" pitchFamily="18" charset="0"/>
            </a:endParaRPr>
          </a:p>
          <a:p>
            <a:pPr>
              <a:buFontTx/>
              <a:buBlip>
                <a:blip r:embed="rId3"/>
              </a:buBlip>
            </a:pPr>
            <a:r>
              <a:rPr lang="zh-TW" altLang="en-US" b="1" dirty="0" smtClean="0">
                <a:latin typeface="Times New Roman" pitchFamily="18" charset="0"/>
                <a:cs typeface="Times New Roman" pitchFamily="18" charset="0"/>
              </a:rPr>
              <a:t>進修學校及實用技能學程另依其他規定辦理。 </a:t>
            </a:r>
          </a:p>
        </p:txBody>
      </p:sp>
      <p:sp>
        <p:nvSpPr>
          <p:cNvPr id="6" name="標題 1"/>
          <p:cNvSpPr>
            <a:spLocks noGrp="1"/>
          </p:cNvSpPr>
          <p:nvPr>
            <p:ph type="title"/>
          </p:nvPr>
        </p:nvSpPr>
        <p:spPr>
          <a:xfrm>
            <a:off x="0" y="476672"/>
            <a:ext cx="9324528" cy="1143000"/>
          </a:xfrm>
        </p:spPr>
        <p:txBody>
          <a:bodyPr rtlCol="0">
            <a:normAutofit fontScale="90000"/>
          </a:bodyPr>
          <a:lstStyle/>
          <a:p>
            <a:pPr fontAlgn="auto">
              <a:spcAft>
                <a:spcPts val="0"/>
              </a:spcAft>
              <a:defRPr/>
            </a:pPr>
            <a:r>
              <a:rPr lang="zh-TW" altLang="en-US" b="1" dirty="0">
                <a:solidFill>
                  <a:srgbClr val="0000FF"/>
                </a:solidFill>
                <a:effectLst>
                  <a:outerShdw blurRad="38100" dist="38100" dir="2700000" algn="tl">
                    <a:srgbClr val="000000">
                      <a:alpha val="43137"/>
                    </a:srgbClr>
                  </a:outerShdw>
                </a:effectLst>
              </a:rPr>
              <a:t>免試</a:t>
            </a:r>
            <a:r>
              <a:rPr lang="zh-TW" altLang="en-US" b="1" dirty="0" smtClean="0">
                <a:solidFill>
                  <a:srgbClr val="0000FF"/>
                </a:solidFill>
                <a:effectLst>
                  <a:outerShdw blurRad="38100" dist="38100" dir="2700000" algn="tl">
                    <a:srgbClr val="000000">
                      <a:alpha val="43137"/>
                    </a:srgbClr>
                  </a:outerShdw>
                </a:effectLst>
              </a:rPr>
              <a:t>入學─其他管道</a:t>
            </a:r>
            <a:r>
              <a:rPr lang="en-US" altLang="zh-TW" b="1" dirty="0" smtClean="0">
                <a:solidFill>
                  <a:srgbClr val="FF0000"/>
                </a:solidFill>
                <a:effectLst>
                  <a:outerShdw blurRad="38100" dist="38100" dir="2700000" algn="tl">
                    <a:srgbClr val="000000">
                      <a:alpha val="43137"/>
                    </a:srgbClr>
                  </a:outerShdw>
                </a:effectLst>
              </a:rPr>
              <a:t>(</a:t>
            </a:r>
            <a:r>
              <a:rPr lang="zh-TW" altLang="en-US" b="1" dirty="0" smtClean="0">
                <a:solidFill>
                  <a:srgbClr val="FF0000"/>
                </a:solidFill>
                <a:latin typeface="Times New Roman" pitchFamily="18" charset="0"/>
                <a:cs typeface="Times New Roman" pitchFamily="18" charset="0"/>
              </a:rPr>
              <a:t>產業</a:t>
            </a:r>
            <a:r>
              <a:rPr lang="zh-TW" altLang="en-US" b="1" dirty="0">
                <a:solidFill>
                  <a:srgbClr val="FF0000"/>
                </a:solidFill>
                <a:latin typeface="Times New Roman" pitchFamily="18" charset="0"/>
                <a:cs typeface="Times New Roman" pitchFamily="18" charset="0"/>
              </a:rPr>
              <a:t>特殊需求類</a:t>
            </a:r>
            <a:r>
              <a:rPr lang="zh-TW" altLang="en-US" b="1" dirty="0" smtClean="0">
                <a:solidFill>
                  <a:srgbClr val="FF0000"/>
                </a:solidFill>
                <a:latin typeface="Times New Roman" pitchFamily="18" charset="0"/>
                <a:cs typeface="Times New Roman" pitchFamily="18" charset="0"/>
              </a:rPr>
              <a:t>科</a:t>
            </a:r>
            <a:r>
              <a:rPr lang="en-US" altLang="zh-TW" b="1" dirty="0" smtClean="0">
                <a:solidFill>
                  <a:srgbClr val="FF0000"/>
                </a:solidFill>
                <a:latin typeface="Times New Roman" pitchFamily="18" charset="0"/>
                <a:cs typeface="Times New Roman" pitchFamily="18" charset="0"/>
              </a:rPr>
              <a:t>)</a:t>
            </a:r>
            <a:endParaRPr lang="zh-TW" altLang="en-US"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611560" y="764704"/>
            <a:ext cx="799288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latin typeface="標楷體" pitchFamily="65" charset="-120"/>
                <a:ea typeface="標楷體" pitchFamily="65" charset="-120"/>
              </a:rPr>
              <a:t>106</a:t>
            </a:r>
            <a:r>
              <a:rPr lang="zh-TW" altLang="en-US" sz="2800" dirty="0" smtClean="0">
                <a:latin typeface="標楷體" pitchFamily="65" charset="-120"/>
                <a:ea typeface="標楷體" pitchFamily="65" charset="-120"/>
              </a:rPr>
              <a:t>學年度適性入學管道</a:t>
            </a:r>
            <a:endParaRPr lang="zh-TW" altLang="en-US" sz="2800" dirty="0">
              <a:latin typeface="標楷體" pitchFamily="65" charset="-120"/>
              <a:ea typeface="標楷體" pitchFamily="65" charset="-120"/>
            </a:endParaRPr>
          </a:p>
        </p:txBody>
      </p:sp>
      <p:graphicFrame>
        <p:nvGraphicFramePr>
          <p:cNvPr id="25" name="表格 24"/>
          <p:cNvGraphicFramePr>
            <a:graphicFrameLocks noGrp="1"/>
          </p:cNvGraphicFramePr>
          <p:nvPr>
            <p:extLst>
              <p:ext uri="{D42A27DB-BD31-4B8C-83A1-F6EECF244321}">
                <p14:modId xmlns="" xmlns:p14="http://schemas.microsoft.com/office/powerpoint/2010/main" val="285023896"/>
              </p:ext>
            </p:extLst>
          </p:nvPr>
        </p:nvGraphicFramePr>
        <p:xfrm>
          <a:off x="1115616" y="1787053"/>
          <a:ext cx="7128792" cy="2253427"/>
        </p:xfrm>
        <a:graphic>
          <a:graphicData uri="http://schemas.openxmlformats.org/drawingml/2006/table">
            <a:tbl>
              <a:tblPr firstRow="1" bandRow="1">
                <a:tableStyleId>{21E4AEA4-8DFA-4A89-87EB-49C32662AFE0}</a:tableStyleId>
              </a:tblPr>
              <a:tblGrid>
                <a:gridCol w="3528392"/>
                <a:gridCol w="3600400"/>
              </a:tblGrid>
              <a:tr h="698947">
                <a:tc gridSpan="2">
                  <a:txBody>
                    <a:bodyPr/>
                    <a:lstStyle/>
                    <a:p>
                      <a:pPr algn="ctr"/>
                      <a:r>
                        <a:rPr lang="zh-TW" altLang="en-US" sz="3200" dirty="0" smtClean="0">
                          <a:latin typeface="標楷體" pitchFamily="65" charset="-120"/>
                          <a:ea typeface="標楷體" pitchFamily="65" charset="-120"/>
                        </a:rPr>
                        <a:t>花蓮區免試入學方式</a:t>
                      </a:r>
                      <a:endParaRPr lang="zh-TW" altLang="en-US" sz="3200" dirty="0">
                        <a:latin typeface="標楷體" pitchFamily="65" charset="-120"/>
                        <a:ea typeface="標楷體" pitchFamily="65" charset="-120"/>
                      </a:endParaRPr>
                    </a:p>
                  </a:txBody>
                  <a:tcPr/>
                </a:tc>
                <a:tc hMerge="1">
                  <a:txBody>
                    <a:bodyPr/>
                    <a:lstStyle/>
                    <a:p>
                      <a:endParaRPr lang="zh-TW" altLang="en-US" dirty="0"/>
                    </a:p>
                  </a:txBody>
                  <a:tcPr/>
                </a:tc>
              </a:tr>
              <a:tr h="447571">
                <a:tc gridSpan="2">
                  <a:txBody>
                    <a:bodyPr/>
                    <a:lstStyle/>
                    <a:p>
                      <a:pPr algn="ctr"/>
                      <a:r>
                        <a:rPr lang="zh-TW" altLang="en-US" sz="2800" b="1" dirty="0" smtClean="0">
                          <a:solidFill>
                            <a:srgbClr val="0000FF"/>
                          </a:solidFill>
                          <a:latin typeface="標楷體" pitchFamily="65" charset="-120"/>
                          <a:ea typeface="標楷體" pitchFamily="65" charset="-120"/>
                        </a:rPr>
                        <a:t>花蓮區免試入學</a:t>
                      </a:r>
                      <a:r>
                        <a:rPr lang="en-US" altLang="zh-TW" sz="2800" b="1" dirty="0" smtClean="0">
                          <a:solidFill>
                            <a:srgbClr val="0000FF"/>
                          </a:solidFill>
                          <a:latin typeface="標楷體" pitchFamily="65" charset="-120"/>
                          <a:ea typeface="標楷體" pitchFamily="65" charset="-120"/>
                        </a:rPr>
                        <a:t>(</a:t>
                      </a:r>
                      <a:r>
                        <a:rPr lang="zh-TW" altLang="en-US" sz="2800" b="1" dirty="0" smtClean="0">
                          <a:solidFill>
                            <a:srgbClr val="0000FF"/>
                          </a:solidFill>
                          <a:latin typeface="標楷體" pitchFamily="65" charset="-120"/>
                          <a:ea typeface="標楷體" pitchFamily="65" charset="-120"/>
                        </a:rPr>
                        <a:t>含部分五專</a:t>
                      </a:r>
                      <a:r>
                        <a:rPr lang="en-US" altLang="zh-TW" sz="2800" b="1" dirty="0" smtClean="0">
                          <a:solidFill>
                            <a:srgbClr val="0000FF"/>
                          </a:solidFill>
                          <a:latin typeface="標楷體" pitchFamily="65" charset="-120"/>
                          <a:ea typeface="標楷體" pitchFamily="65" charset="-120"/>
                        </a:rPr>
                        <a:t>)</a:t>
                      </a:r>
                      <a:endParaRPr lang="zh-TW" altLang="en-US" sz="2800" b="1" dirty="0">
                        <a:solidFill>
                          <a:srgbClr val="0000FF"/>
                        </a:solidFill>
                        <a:latin typeface="標楷體" pitchFamily="65" charset="-120"/>
                        <a:ea typeface="標楷體" pitchFamily="65" charset="-120"/>
                      </a:endParaRPr>
                    </a:p>
                  </a:txBody>
                  <a:tcPr/>
                </a:tc>
                <a:tc hMerge="1">
                  <a:txBody>
                    <a:bodyPr/>
                    <a:lstStyle/>
                    <a:p>
                      <a:pPr marL="0" algn="ctr" defTabSz="914400" rtl="0" eaLnBrk="1" latinLnBrk="0" hangingPunct="1"/>
                      <a:endParaRPr lang="zh-TW" altLang="en-US" sz="2800" b="1" kern="1200" dirty="0">
                        <a:solidFill>
                          <a:srgbClr val="0000FF"/>
                        </a:solidFill>
                        <a:latin typeface="標楷體" pitchFamily="65" charset="-120"/>
                        <a:ea typeface="標楷體" pitchFamily="65" charset="-120"/>
                        <a:cs typeface="+mn-cs"/>
                      </a:endParaRPr>
                    </a:p>
                  </a:txBody>
                  <a:tcPr/>
                </a:tc>
              </a:tr>
              <a:tr h="4475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rgbClr val="0000FF"/>
                          </a:solidFill>
                          <a:latin typeface="標楷體" pitchFamily="65" charset="-120"/>
                          <a:ea typeface="標楷體" pitchFamily="65" charset="-120"/>
                        </a:rPr>
                        <a:t>技優甄審入學</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kern="1200" dirty="0" smtClean="0">
                          <a:solidFill>
                            <a:srgbClr val="0000FF"/>
                          </a:solidFill>
                          <a:latin typeface="標楷體" pitchFamily="65" charset="-120"/>
                          <a:ea typeface="標楷體" pitchFamily="65" charset="-120"/>
                          <a:cs typeface="+mn-cs"/>
                        </a:rPr>
                        <a:t>直升入學</a:t>
                      </a:r>
                    </a:p>
                  </a:txBody>
                  <a:tcPr/>
                </a:tc>
              </a:tr>
              <a:tr h="44757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rgbClr val="FF0000"/>
                          </a:solidFill>
                          <a:latin typeface="標楷體" pitchFamily="65" charset="-120"/>
                          <a:ea typeface="標楷體" pitchFamily="65" charset="-120"/>
                          <a:hlinkClick r:id="rId3"/>
                        </a:rPr>
                        <a:t>學習區完全免試</a:t>
                      </a:r>
                      <a:r>
                        <a:rPr lang="en-US" altLang="zh-TW" sz="2800" b="1" dirty="0" smtClean="0">
                          <a:solidFill>
                            <a:srgbClr val="FF0000"/>
                          </a:solidFill>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名額回流</a:t>
                      </a:r>
                      <a:r>
                        <a:rPr lang="en-US" altLang="zh-TW" sz="2800" b="1" dirty="0" smtClean="0">
                          <a:solidFill>
                            <a:srgbClr val="FF0000"/>
                          </a:solidFill>
                          <a:latin typeface="標楷體" pitchFamily="65" charset="-120"/>
                          <a:ea typeface="標楷體" pitchFamily="65" charset="-120"/>
                        </a:rPr>
                        <a:t>)</a:t>
                      </a:r>
                      <a:endParaRPr lang="zh-TW" altLang="en-US" sz="2000" b="1" dirty="0" smtClean="0">
                        <a:solidFill>
                          <a:srgbClr val="FF0000"/>
                        </a:solidFill>
                        <a:latin typeface="標楷體" pitchFamily="65" charset="-120"/>
                        <a:ea typeface="標楷體" pitchFamily="65" charset="-12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kern="1200" dirty="0" smtClean="0">
                        <a:solidFill>
                          <a:srgbClr val="0000FF"/>
                        </a:solidFill>
                        <a:latin typeface="標楷體" pitchFamily="65" charset="-120"/>
                        <a:ea typeface="標楷體" pitchFamily="65" charset="-120"/>
                        <a:cs typeface="+mn-cs"/>
                      </a:endParaRPr>
                    </a:p>
                  </a:txBody>
                  <a:tcPr/>
                </a:tc>
              </a:tr>
            </a:tbl>
          </a:graphicData>
        </a:graphic>
      </p:graphicFrame>
    </p:spTree>
    <p:extLst>
      <p:ext uri="{BB962C8B-B14F-4D97-AF65-F5344CB8AC3E}">
        <p14:creationId xmlns="" xmlns:p14="http://schemas.microsoft.com/office/powerpoint/2010/main" val="389257625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908050"/>
            <a:ext cx="9144000" cy="5218113"/>
          </a:xfrm>
        </p:spPr>
        <p:txBody>
          <a:bodyPr>
            <a:normAutofit/>
          </a:bodyPr>
          <a:lstStyle/>
          <a:p>
            <a:pPr>
              <a:lnSpc>
                <a:spcPct val="160000"/>
              </a:lnSpc>
              <a:spcBef>
                <a:spcPts val="3000"/>
              </a:spcBef>
              <a:spcAft>
                <a:spcPts val="3000"/>
              </a:spcAft>
              <a:buFontTx/>
              <a:buBlip>
                <a:blip r:embed="rId3"/>
              </a:buBlip>
              <a:defRPr/>
            </a:pPr>
            <a:r>
              <a:rPr lang="zh-TW" altLang="en-US" sz="3300" b="1" dirty="0" smtClean="0">
                <a:solidFill>
                  <a:srgbClr val="FF0000"/>
                </a:solidFill>
                <a:effectLst>
                  <a:outerShdw blurRad="38100" dist="38100" dir="2700000" algn="tl">
                    <a:srgbClr val="C0C0C0"/>
                  </a:outerShdw>
                </a:effectLst>
              </a:rPr>
              <a:t>實用技能</a:t>
            </a:r>
            <a:r>
              <a:rPr lang="en-US" altLang="zh-TW" sz="3300" b="1" dirty="0" smtClean="0">
                <a:solidFill>
                  <a:srgbClr val="FF0000"/>
                </a:solidFill>
                <a:effectLst>
                  <a:outerShdw blurRad="38100" dist="38100" dir="2700000" algn="tl">
                    <a:srgbClr val="C0C0C0"/>
                  </a:outerShdw>
                </a:effectLst>
              </a:rPr>
              <a:t>(</a:t>
            </a:r>
            <a:r>
              <a:rPr lang="zh-TW" altLang="en-US" sz="3300" b="1" dirty="0" smtClean="0">
                <a:solidFill>
                  <a:srgbClr val="FF0000"/>
                </a:solidFill>
                <a:effectLst>
                  <a:outerShdw blurRad="38100" dist="38100" dir="2700000" algn="tl">
                    <a:srgbClr val="C0C0C0"/>
                  </a:outerShdw>
                </a:effectLst>
              </a:rPr>
              <a:t>班</a:t>
            </a:r>
            <a:r>
              <a:rPr lang="en-US" altLang="zh-TW" sz="3300" b="1" dirty="0" smtClean="0">
                <a:solidFill>
                  <a:srgbClr val="FF0000"/>
                </a:solidFill>
                <a:effectLst>
                  <a:outerShdw blurRad="38100" dist="38100" dir="2700000" algn="tl">
                    <a:srgbClr val="C0C0C0"/>
                  </a:outerShdw>
                </a:effectLst>
              </a:rPr>
              <a:t>)</a:t>
            </a:r>
            <a:r>
              <a:rPr lang="zh-TW" altLang="en-US" sz="3300" b="1" dirty="0" smtClean="0">
                <a:solidFill>
                  <a:srgbClr val="FF0000"/>
                </a:solidFill>
                <a:effectLst>
                  <a:outerShdw blurRad="38100" dist="38100" dir="2700000" algn="tl">
                    <a:srgbClr val="C0C0C0"/>
                  </a:outerShdw>
                </a:effectLst>
              </a:rPr>
              <a:t>學程：</a:t>
            </a:r>
            <a:r>
              <a:rPr lang="en-US" altLang="zh-TW" sz="3300" b="1" dirty="0" smtClean="0">
                <a:solidFill>
                  <a:srgbClr val="0000FF"/>
                </a:solidFill>
                <a:effectLst>
                  <a:outerShdw blurRad="38100" dist="38100" dir="2700000" algn="tl">
                    <a:srgbClr val="C0C0C0"/>
                  </a:outerShdw>
                </a:effectLst>
              </a:rPr>
              <a:t/>
            </a:r>
            <a:br>
              <a:rPr lang="en-US" altLang="zh-TW" sz="3300" b="1" dirty="0" smtClean="0">
                <a:solidFill>
                  <a:srgbClr val="0000FF"/>
                </a:solidFill>
                <a:effectLst>
                  <a:outerShdw blurRad="38100" dist="38100" dir="2700000" algn="tl">
                    <a:srgbClr val="C0C0C0"/>
                  </a:outerShdw>
                </a:effectLst>
              </a:rPr>
            </a:br>
            <a:r>
              <a:rPr lang="zh-TW" altLang="en-US" sz="3000" b="1" dirty="0" smtClean="0">
                <a:effectLst>
                  <a:outerShdw blurRad="38100" dist="38100" dir="2700000" algn="tl">
                    <a:srgbClr val="C0C0C0"/>
                  </a:outerShdw>
                </a:effectLst>
              </a:rPr>
              <a:t>花蓮高商</a:t>
            </a:r>
            <a:r>
              <a:rPr lang="en-US" altLang="zh-TW" sz="3000" b="1" dirty="0" smtClean="0">
                <a:effectLst>
                  <a:outerShdw blurRad="38100" dist="38100" dir="2700000" algn="tl">
                    <a:srgbClr val="C0C0C0"/>
                  </a:outerShdw>
                </a:effectLst>
              </a:rPr>
              <a:t>(</a:t>
            </a:r>
            <a:r>
              <a:rPr lang="zh-TW" altLang="en-US" sz="3000" b="1" dirty="0" smtClean="0">
                <a:effectLst>
                  <a:outerShdw blurRad="38100" dist="38100" dir="2700000" algn="tl">
                    <a:srgbClr val="C0C0C0"/>
                  </a:outerShdw>
                </a:effectLst>
              </a:rPr>
              <a:t>文書處理科</a:t>
            </a:r>
            <a:r>
              <a:rPr lang="en-US" altLang="zh-TW" sz="3000" b="1" dirty="0">
                <a:effectLst>
                  <a:outerShdw blurRad="38100" dist="38100" dir="2700000" algn="tl">
                    <a:srgbClr val="C0C0C0"/>
                  </a:outerShdw>
                </a:effectLst>
              </a:rPr>
              <a:t>【</a:t>
            </a:r>
            <a:r>
              <a:rPr lang="zh-TW" altLang="en-US" sz="3000" b="1" dirty="0">
                <a:effectLst>
                  <a:outerShdw blurRad="38100" dist="38100" dir="2700000" algn="tl">
                    <a:srgbClr val="C0C0C0"/>
                  </a:outerShdw>
                </a:effectLst>
              </a:rPr>
              <a:t>夜</a:t>
            </a:r>
            <a:r>
              <a:rPr lang="en-US" altLang="zh-TW" sz="3000" b="1" dirty="0">
                <a:effectLst>
                  <a:outerShdw blurRad="38100" dist="38100" dir="2700000" algn="tl">
                    <a:srgbClr val="C0C0C0"/>
                  </a:outerShdw>
                </a:effectLst>
              </a:rPr>
              <a:t>】</a:t>
            </a:r>
            <a:r>
              <a:rPr lang="zh-TW" altLang="en-US" sz="3000" b="1" dirty="0" smtClean="0">
                <a:effectLst>
                  <a:outerShdw blurRad="38100" dist="38100" dir="2700000" algn="tl">
                    <a:srgbClr val="C0C0C0"/>
                  </a:outerShdw>
                </a:effectLst>
              </a:rPr>
              <a:t>、銷售事務科</a:t>
            </a:r>
            <a:r>
              <a:rPr lang="en-US" altLang="zh-TW" sz="3000" b="1" dirty="0">
                <a:effectLst>
                  <a:outerShdw blurRad="38100" dist="38100" dir="2700000" algn="tl">
                    <a:srgbClr val="C0C0C0"/>
                  </a:outerShdw>
                </a:effectLst>
              </a:rPr>
              <a:t>【</a:t>
            </a:r>
            <a:r>
              <a:rPr lang="zh-TW" altLang="en-US" sz="3000" b="1" dirty="0">
                <a:effectLst>
                  <a:outerShdw blurRad="38100" dist="38100" dir="2700000" algn="tl">
                    <a:srgbClr val="C0C0C0"/>
                  </a:outerShdw>
                </a:effectLst>
              </a:rPr>
              <a:t>夜</a:t>
            </a:r>
            <a:r>
              <a:rPr lang="en-US" altLang="zh-TW" sz="3000" b="1" dirty="0">
                <a:effectLst>
                  <a:outerShdw blurRad="38100" dist="38100" dir="2700000" algn="tl">
                    <a:srgbClr val="C0C0C0"/>
                  </a:outerShdw>
                </a:effectLst>
              </a:rPr>
              <a:t>】</a:t>
            </a:r>
            <a:r>
              <a:rPr lang="en-US" altLang="zh-TW" sz="3000" b="1" dirty="0" smtClean="0">
                <a:effectLst>
                  <a:outerShdw blurRad="38100" dist="38100" dir="2700000" algn="tl">
                    <a:srgbClr val="C0C0C0"/>
                  </a:outerShdw>
                </a:effectLst>
              </a:rPr>
              <a:t>) </a:t>
            </a:r>
            <a:r>
              <a:rPr lang="en-US" altLang="zh-TW" sz="3300" b="1" dirty="0" smtClean="0">
                <a:effectLst>
                  <a:outerShdw blurRad="38100" dist="38100" dir="2700000" algn="tl">
                    <a:srgbClr val="C0C0C0"/>
                  </a:outerShdw>
                </a:effectLst>
              </a:rPr>
              <a:t/>
            </a:r>
            <a:br>
              <a:rPr lang="en-US" altLang="zh-TW" sz="3300" b="1" dirty="0" smtClean="0">
                <a:effectLst>
                  <a:outerShdw blurRad="38100" dist="38100" dir="2700000" algn="tl">
                    <a:srgbClr val="C0C0C0"/>
                  </a:outerShdw>
                </a:effectLst>
              </a:rPr>
            </a:br>
            <a:r>
              <a:rPr lang="en-US" altLang="zh-TW" sz="3300" b="1" dirty="0" smtClean="0">
                <a:effectLst>
                  <a:outerShdw blurRad="38100" dist="38100" dir="2700000" algn="tl">
                    <a:srgbClr val="C0C0C0"/>
                  </a:outerShdw>
                </a:effectLst>
              </a:rPr>
              <a:t>(</a:t>
            </a:r>
            <a:r>
              <a:rPr lang="zh-TW" altLang="en-US" sz="3300" b="1" dirty="0" smtClean="0">
                <a:effectLst>
                  <a:outerShdw blurRad="38100" dist="38100" dir="2700000" algn="tl">
                    <a:srgbClr val="C0C0C0"/>
                  </a:outerShdw>
                </a:effectLst>
              </a:rPr>
              <a:t>花蓮區請洽</a:t>
            </a:r>
            <a:r>
              <a:rPr lang="zh-TW" altLang="en-US" sz="3300" b="1" dirty="0" smtClean="0">
                <a:solidFill>
                  <a:srgbClr val="FF00FF"/>
                </a:solidFill>
                <a:effectLst>
                  <a:outerShdw blurRad="38100" dist="38100" dir="2700000" algn="tl">
                    <a:srgbClr val="C0C0C0"/>
                  </a:outerShdw>
                </a:effectLst>
              </a:rPr>
              <a:t>招生</a:t>
            </a:r>
            <a:r>
              <a:rPr lang="zh-TW" altLang="en-US" sz="3300" b="1" dirty="0" smtClean="0">
                <a:effectLst>
                  <a:outerShdw blurRad="38100" dist="38100" dir="2700000" algn="tl">
                    <a:srgbClr val="C0C0C0"/>
                  </a:outerShdw>
                </a:effectLst>
              </a:rPr>
              <a:t>學校</a:t>
            </a:r>
            <a:r>
              <a:rPr lang="zh-TW" altLang="en-US" sz="3300" b="1" dirty="0" smtClean="0">
                <a:solidFill>
                  <a:srgbClr val="FF0000"/>
                </a:solidFill>
                <a:effectLst>
                  <a:outerShdw blurRad="38100" dist="38100" dir="2700000" algn="tl">
                    <a:srgbClr val="C0C0C0"/>
                  </a:outerShdw>
                </a:effectLst>
              </a:rPr>
              <a:t>花蓮高商</a:t>
            </a:r>
            <a:r>
              <a:rPr lang="en-US" altLang="zh-TW" sz="3300" b="1" dirty="0" smtClean="0">
                <a:effectLst>
                  <a:outerShdw blurRad="38100" dist="38100" dir="2700000" algn="tl">
                    <a:srgbClr val="C0C0C0"/>
                  </a:outerShdw>
                </a:effectLst>
              </a:rPr>
              <a:t>)</a:t>
            </a:r>
          </a:p>
          <a:p>
            <a:pPr>
              <a:lnSpc>
                <a:spcPct val="80000"/>
              </a:lnSpc>
              <a:buFontTx/>
              <a:buBlip>
                <a:blip r:embed="rId3"/>
              </a:buBlip>
              <a:defRPr/>
            </a:pPr>
            <a:endParaRPr lang="en-US" altLang="zh-TW" sz="3300" b="1" dirty="0" smtClean="0">
              <a:solidFill>
                <a:srgbClr val="0000FF"/>
              </a:solidFill>
              <a:effectLst>
                <a:outerShdw blurRad="38100" dist="38100" dir="2700000" algn="tl">
                  <a:srgbClr val="C0C0C0"/>
                </a:outerShdw>
              </a:effectLst>
            </a:endParaRPr>
          </a:p>
          <a:p>
            <a:pPr>
              <a:lnSpc>
                <a:spcPct val="80000"/>
              </a:lnSpc>
              <a:buFontTx/>
              <a:buBlip>
                <a:blip r:embed="rId3"/>
              </a:buBlip>
              <a:defRPr/>
            </a:pPr>
            <a:r>
              <a:rPr lang="zh-TW" altLang="en-US" sz="3400" b="1" dirty="0" smtClean="0">
                <a:solidFill>
                  <a:srgbClr val="FF0000"/>
                </a:solidFill>
                <a:effectLst>
                  <a:outerShdw blurRad="38100" dist="38100" dir="2700000" algn="tl">
                    <a:srgbClr val="C0C0C0"/>
                  </a:outerShdw>
                </a:effectLst>
              </a:rPr>
              <a:t>建教合作班：</a:t>
            </a:r>
            <a:r>
              <a:rPr lang="en-US" altLang="zh-TW" sz="3300" b="1" dirty="0" smtClean="0">
                <a:solidFill>
                  <a:srgbClr val="0000FF"/>
                </a:solidFill>
                <a:effectLst>
                  <a:outerShdw blurRad="38100" dist="38100" dir="2700000" algn="tl">
                    <a:srgbClr val="C0C0C0"/>
                  </a:outerShdw>
                </a:effectLst>
              </a:rPr>
              <a:t>(</a:t>
            </a:r>
            <a:r>
              <a:rPr lang="zh-TW" altLang="en-US" sz="3300" b="1" dirty="0" smtClean="0">
                <a:solidFill>
                  <a:srgbClr val="0000FF"/>
                </a:solidFill>
                <a:effectLst>
                  <a:outerShdw blurRad="38100" dist="38100" dir="2700000" algn="tl">
                    <a:srgbClr val="C0C0C0"/>
                  </a:outerShdw>
                </a:effectLst>
              </a:rPr>
              <a:t>花蓮區請洽</a:t>
            </a:r>
            <a:r>
              <a:rPr lang="zh-TW" altLang="en-US" sz="3400" b="1" dirty="0" smtClean="0">
                <a:solidFill>
                  <a:srgbClr val="FF0000"/>
                </a:solidFill>
                <a:effectLst>
                  <a:outerShdw blurRad="38100" dist="38100" dir="2700000" algn="tl">
                    <a:srgbClr val="C0C0C0"/>
                  </a:outerShdw>
                </a:effectLst>
              </a:rPr>
              <a:t>上騰</a:t>
            </a:r>
            <a:r>
              <a:rPr lang="zh-TW" altLang="en-US" sz="3300" b="1" dirty="0" smtClean="0">
                <a:solidFill>
                  <a:srgbClr val="FF0000"/>
                </a:solidFill>
                <a:effectLst>
                  <a:outerShdw blurRad="38100" dist="38100" dir="2700000" algn="tl">
                    <a:srgbClr val="C0C0C0"/>
                  </a:outerShdw>
                </a:effectLst>
              </a:rPr>
              <a:t>工商</a:t>
            </a:r>
            <a:r>
              <a:rPr lang="en-US" altLang="zh-TW" sz="3300" b="1" dirty="0" smtClean="0">
                <a:solidFill>
                  <a:srgbClr val="0000FF"/>
                </a:solidFill>
                <a:effectLst>
                  <a:outerShdw blurRad="38100" dist="38100" dir="2700000" algn="tl">
                    <a:srgbClr val="C0C0C0"/>
                  </a:outerShdw>
                </a:effectLst>
              </a:rPr>
              <a:t>)</a:t>
            </a:r>
          </a:p>
          <a:p>
            <a:pPr>
              <a:lnSpc>
                <a:spcPct val="80000"/>
              </a:lnSpc>
              <a:buFontTx/>
              <a:buBlip>
                <a:blip r:embed="rId3"/>
              </a:buBlip>
              <a:defRPr/>
            </a:pPr>
            <a:endParaRPr lang="en-US" altLang="zh-TW" sz="3300" b="1" dirty="0" smtClean="0">
              <a:solidFill>
                <a:srgbClr val="0000FF"/>
              </a:solidFill>
              <a:effectLst>
                <a:outerShdw blurRad="38100" dist="38100" dir="2700000" algn="tl">
                  <a:srgbClr val="C0C0C0"/>
                </a:outerShdw>
              </a:effectLst>
            </a:endParaRPr>
          </a:p>
          <a:p>
            <a:pPr>
              <a:lnSpc>
                <a:spcPct val="80000"/>
              </a:lnSpc>
              <a:buFontTx/>
              <a:buBlip>
                <a:blip r:embed="rId3"/>
              </a:buBlip>
              <a:defRPr/>
            </a:pPr>
            <a:r>
              <a:rPr lang="zh-TW" altLang="en-US" sz="3900" b="1" dirty="0" smtClean="0">
                <a:solidFill>
                  <a:srgbClr val="FF0000"/>
                </a:solidFill>
                <a:effectLst>
                  <a:outerShdw blurRad="38100" dist="38100" dir="2700000" algn="tl">
                    <a:srgbClr val="C0C0C0"/>
                  </a:outerShdw>
                </a:effectLst>
              </a:rPr>
              <a:t>體育績優獨招：</a:t>
            </a:r>
            <a:r>
              <a:rPr lang="en-US" altLang="zh-TW" sz="3900" b="1" dirty="0" smtClean="0">
                <a:solidFill>
                  <a:srgbClr val="0000FF"/>
                </a:solidFill>
                <a:effectLst>
                  <a:outerShdw blurRad="38100" dist="38100" dir="2700000" algn="tl">
                    <a:srgbClr val="C0C0C0"/>
                  </a:outerShdw>
                </a:effectLst>
              </a:rPr>
              <a:t>(</a:t>
            </a:r>
            <a:r>
              <a:rPr lang="zh-TW" altLang="en-US" sz="3900" b="1" dirty="0" smtClean="0">
                <a:solidFill>
                  <a:srgbClr val="0000FF"/>
                </a:solidFill>
                <a:effectLst>
                  <a:outerShdw blurRad="38100" dist="38100" dir="2700000" algn="tl">
                    <a:srgbClr val="C0C0C0"/>
                  </a:outerShdw>
                </a:effectLst>
              </a:rPr>
              <a:t>花蓮區請洽</a:t>
            </a:r>
            <a:r>
              <a:rPr lang="zh-TW" altLang="en-US" sz="3900" b="1" dirty="0" smtClean="0">
                <a:solidFill>
                  <a:srgbClr val="FF0000"/>
                </a:solidFill>
                <a:effectLst>
                  <a:outerShdw blurRad="38100" dist="38100" dir="2700000" algn="tl">
                    <a:srgbClr val="C0C0C0"/>
                  </a:outerShdw>
                </a:effectLst>
              </a:rPr>
              <a:t>花蓮體中</a:t>
            </a:r>
            <a:r>
              <a:rPr lang="en-US" altLang="zh-TW" sz="3900" b="1" dirty="0" smtClean="0">
                <a:solidFill>
                  <a:srgbClr val="0000FF"/>
                </a:solidFill>
                <a:effectLst>
                  <a:outerShdw blurRad="38100" dist="38100" dir="2700000" algn="tl">
                    <a:srgbClr val="C0C0C0"/>
                  </a:outerShdw>
                </a:effectLst>
              </a:rPr>
              <a:t>)</a:t>
            </a:r>
            <a:endParaRPr lang="zh-TW" altLang="en-US" sz="3900" b="1" dirty="0" smtClean="0">
              <a:solidFill>
                <a:srgbClr val="0000FF"/>
              </a:solidFill>
              <a:effectLst>
                <a:outerShdw blurRad="38100" dist="38100" dir="2700000" algn="tl">
                  <a:srgbClr val="C0C0C0"/>
                </a:outerShdw>
              </a:effectLst>
            </a:endParaRPr>
          </a:p>
        </p:txBody>
      </p:sp>
    </p:spTree>
    <p:extLst>
      <p:ext uri="{BB962C8B-B14F-4D97-AF65-F5344CB8AC3E}">
        <p14:creationId xmlns="" xmlns:p14="http://schemas.microsoft.com/office/powerpoint/2010/main" val="30455349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r>
              <a:rPr lang="en-US" altLang="zh-TW" sz="4000" b="1" dirty="0" err="1" smtClean="0">
                <a:solidFill>
                  <a:srgbClr val="0000FF"/>
                </a:solidFill>
              </a:rPr>
              <a:t>實用技能學程</a:t>
            </a:r>
            <a:r>
              <a:rPr lang="zh-TW" altLang="en-US" sz="4000" b="1" dirty="0" smtClean="0">
                <a:solidFill>
                  <a:srgbClr val="0000FF"/>
                </a:solidFill>
              </a:rPr>
              <a:t>特色</a:t>
            </a:r>
          </a:p>
        </p:txBody>
      </p:sp>
      <p:sp>
        <p:nvSpPr>
          <p:cNvPr id="137218" name="Rectangle 3"/>
          <p:cNvSpPr>
            <a:spLocks noGrp="1" noChangeArrowheads="1"/>
          </p:cNvSpPr>
          <p:nvPr>
            <p:ph idx="1"/>
          </p:nvPr>
        </p:nvSpPr>
        <p:spPr/>
        <p:txBody>
          <a:bodyPr/>
          <a:lstStyle/>
          <a:p>
            <a:pPr marL="365125" indent="-365125">
              <a:lnSpc>
                <a:spcPct val="120000"/>
              </a:lnSpc>
              <a:spcBef>
                <a:spcPts val="1200"/>
              </a:spcBef>
              <a:buClr>
                <a:srgbClr val="999933"/>
              </a:buClr>
              <a:buFontTx/>
              <a:buNone/>
            </a:pPr>
            <a:r>
              <a:rPr lang="en-US" altLang="zh-TW" sz="2800" b="1" dirty="0" smtClean="0"/>
              <a:t>1.</a:t>
            </a:r>
            <a:r>
              <a:rPr lang="zh-TW" altLang="zh-TW" sz="2800" b="1" dirty="0" smtClean="0"/>
              <a:t>實用技能學程</a:t>
            </a:r>
            <a:r>
              <a:rPr lang="zh-TW" altLang="en-US" sz="2800" b="1" dirty="0" smtClean="0"/>
              <a:t>是</a:t>
            </a:r>
            <a:r>
              <a:rPr lang="zh-TW" altLang="zh-TW" sz="2800" b="1" dirty="0" smtClean="0"/>
              <a:t>延續國中技藝教育</a:t>
            </a:r>
            <a:r>
              <a:rPr lang="zh-TW" altLang="en-US" sz="2800" b="1" dirty="0" smtClean="0"/>
              <a:t>，專為</a:t>
            </a:r>
            <a:r>
              <a:rPr lang="zh-TW" altLang="zh-TW" sz="2800" b="1" dirty="0" smtClean="0"/>
              <a:t>具有技藝</a:t>
            </a:r>
            <a:r>
              <a:rPr lang="zh-TW" altLang="en-US" sz="2800" b="1" dirty="0" smtClean="0"/>
              <a:t>學習興趣</a:t>
            </a:r>
            <a:r>
              <a:rPr lang="zh-TW" altLang="zh-TW" sz="2800" b="1" dirty="0" smtClean="0"/>
              <a:t>、</a:t>
            </a:r>
            <a:r>
              <a:rPr lang="zh-TW" altLang="en-US" sz="2800" b="1" dirty="0" smtClean="0"/>
              <a:t>具</a:t>
            </a:r>
            <a:r>
              <a:rPr lang="zh-TW" altLang="zh-TW" sz="2800" b="1" dirty="0" smtClean="0"/>
              <a:t>就業意願</a:t>
            </a:r>
            <a:r>
              <a:rPr lang="zh-TW" altLang="en-US" sz="2800" b="1" dirty="0" smtClean="0"/>
              <a:t>高並且想</a:t>
            </a:r>
            <a:r>
              <a:rPr lang="zh-TW" altLang="zh-TW" sz="2800" b="1" dirty="0" smtClean="0"/>
              <a:t>學習一技之長的學生</a:t>
            </a:r>
            <a:r>
              <a:rPr lang="zh-TW" altLang="en-US" sz="2800" b="1" dirty="0" smtClean="0"/>
              <a:t>，所</a:t>
            </a:r>
            <a:r>
              <a:rPr lang="zh-TW" altLang="zh-TW" sz="2800" b="1" dirty="0" smtClean="0"/>
              <a:t>設計</a:t>
            </a:r>
            <a:r>
              <a:rPr lang="zh-TW" altLang="en-US" sz="2800" b="1" dirty="0" smtClean="0"/>
              <a:t>之</a:t>
            </a:r>
            <a:r>
              <a:rPr lang="zh-TW" altLang="zh-TW" sz="2800" b="1" dirty="0" smtClean="0"/>
              <a:t>一種學習環境</a:t>
            </a:r>
            <a:r>
              <a:rPr lang="zh-TW" altLang="en-US" sz="2800" b="1" dirty="0" smtClean="0"/>
              <a:t>。</a:t>
            </a:r>
            <a:endParaRPr lang="en-US" altLang="zh-TW" sz="2800" b="1" dirty="0" smtClean="0"/>
          </a:p>
          <a:p>
            <a:pPr marL="365125" indent="-365125">
              <a:lnSpc>
                <a:spcPct val="120000"/>
              </a:lnSpc>
              <a:spcBef>
                <a:spcPts val="1200"/>
              </a:spcBef>
              <a:buClr>
                <a:srgbClr val="999933"/>
              </a:buClr>
              <a:buFontTx/>
              <a:buNone/>
            </a:pPr>
            <a:r>
              <a:rPr lang="en-US" altLang="zh-TW" sz="2800" b="1" dirty="0" smtClean="0"/>
              <a:t>2.</a:t>
            </a:r>
            <a:r>
              <a:rPr lang="zh-TW" altLang="en-US" sz="2800" b="1" dirty="0" smtClean="0"/>
              <a:t>採</a:t>
            </a:r>
            <a:r>
              <a:rPr lang="zh-TW" altLang="en-US" sz="2800" b="1" dirty="0" smtClean="0">
                <a:solidFill>
                  <a:srgbClr val="FF0000"/>
                </a:solidFill>
              </a:rPr>
              <a:t>年段式就業導向課程</a:t>
            </a:r>
            <a:r>
              <a:rPr lang="zh-TW" altLang="en-US" sz="2800" b="1" dirty="0" smtClean="0"/>
              <a:t>的規劃，各年段逐級加深加廣</a:t>
            </a:r>
            <a:r>
              <a:rPr lang="en-US" altLang="zh-TW" sz="2800" b="1" dirty="0" smtClean="0"/>
              <a:t>(</a:t>
            </a:r>
            <a:r>
              <a:rPr lang="zh-TW" altLang="en-US" sz="2800" b="1" dirty="0" smtClean="0"/>
              <a:t>先專後廣</a:t>
            </a:r>
            <a:r>
              <a:rPr lang="en-US" altLang="zh-TW" sz="2800" b="1" dirty="0" smtClean="0"/>
              <a:t>)</a:t>
            </a:r>
            <a:r>
              <a:rPr lang="zh-TW" altLang="en-US" sz="2800" b="1" dirty="0" smtClean="0"/>
              <a:t>，能學習一技之長。</a:t>
            </a:r>
            <a:endParaRPr lang="en-US" altLang="zh-TW" sz="2800" b="1" dirty="0" smtClean="0"/>
          </a:p>
          <a:p>
            <a:pPr marL="365125" indent="-365125">
              <a:lnSpc>
                <a:spcPct val="120000"/>
              </a:lnSpc>
              <a:spcBef>
                <a:spcPts val="1200"/>
              </a:spcBef>
              <a:buClr>
                <a:srgbClr val="999933"/>
              </a:buClr>
              <a:buFontTx/>
              <a:buNone/>
            </a:pPr>
            <a:r>
              <a:rPr lang="en-US" altLang="zh-TW" sz="2800" b="1" dirty="0" smtClean="0"/>
              <a:t>3.</a:t>
            </a:r>
            <a:r>
              <a:rPr lang="zh-TW" altLang="zh-TW" sz="2800" b="1" dirty="0" smtClean="0"/>
              <a:t>課程</a:t>
            </a:r>
            <a:r>
              <a:rPr lang="zh-TW" altLang="en-US" sz="2800" b="1" dirty="0" smtClean="0"/>
              <a:t>設計</a:t>
            </a:r>
            <a:r>
              <a:rPr lang="zh-TW" altLang="zh-TW" sz="2800" b="1" dirty="0" smtClean="0"/>
              <a:t>以實用之</a:t>
            </a:r>
            <a:r>
              <a:rPr lang="zh-TW" altLang="zh-TW" sz="2800" b="1" dirty="0" smtClean="0">
                <a:solidFill>
                  <a:srgbClr val="FF0000"/>
                </a:solidFill>
              </a:rPr>
              <a:t>就業技能</a:t>
            </a:r>
            <a:r>
              <a:rPr lang="zh-TW" altLang="zh-TW" sz="2800" b="1" dirty="0" smtClean="0"/>
              <a:t>為主，輔以簡單理論，並鼓勵學生參加技能檢定，以利學生畢業後能迅速與職場接軌</a:t>
            </a:r>
            <a:r>
              <a:rPr lang="zh-TW" altLang="en-US" sz="2800" b="1" dirty="0" smtClean="0"/>
              <a:t>。</a:t>
            </a:r>
            <a:endParaRPr lang="en-US" altLang="zh-TW" sz="2800" b="1" dirty="0" smtClean="0"/>
          </a:p>
          <a:p>
            <a:pPr marL="365125" indent="-365125">
              <a:lnSpc>
                <a:spcPct val="120000"/>
              </a:lnSpc>
              <a:spcBef>
                <a:spcPts val="1200"/>
              </a:spcBef>
              <a:buClr>
                <a:srgbClr val="999933"/>
              </a:buClr>
              <a:buFontTx/>
              <a:buNone/>
            </a:pPr>
            <a:endParaRPr lang="en-US" altLang="zh-TW" sz="2800" b="1" dirty="0" smtClean="0"/>
          </a:p>
        </p:txBody>
      </p:sp>
      <p:sp>
        <p:nvSpPr>
          <p:cNvPr id="137219" name="投影片編號版面配置區 32"/>
          <p:cNvSpPr>
            <a:spLocks noGrp="1"/>
          </p:cNvSpPr>
          <p:nvPr>
            <p:ph type="sldNum" sz="quarter" idx="12"/>
          </p:nvPr>
        </p:nvSpPr>
        <p:spPr bwMode="auto">
          <a:noFill/>
          <a:ln>
            <a:miter lim="800000"/>
            <a:headEnd/>
            <a:tailEnd/>
          </a:ln>
        </p:spPr>
        <p:txBody>
          <a:bodyPr/>
          <a:lstStyle/>
          <a:p>
            <a:fld id="{09536A3B-E821-4EB0-ADB8-8F2BF0FCE20E}" type="slidenum">
              <a:rPr lang="en-US" altLang="zh-TW" smtClean="0">
                <a:latin typeface="Arial" charset="0"/>
                <a:ea typeface="新細明體" charset="-120"/>
              </a:rPr>
              <a:pPr/>
              <a:t>51</a:t>
            </a:fld>
            <a:endParaRPr lang="en-US" altLang="zh-TW" smtClean="0">
              <a:latin typeface="Arial" charset="0"/>
              <a:ea typeface="新細明體" charset="-120"/>
            </a:endParaRPr>
          </a:p>
        </p:txBody>
      </p:sp>
    </p:spTree>
    <p:extLst>
      <p:ext uri="{BB962C8B-B14F-4D97-AF65-F5344CB8AC3E}">
        <p14:creationId xmlns="" xmlns:p14="http://schemas.microsoft.com/office/powerpoint/2010/main" val="66686587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r>
              <a:rPr lang="en-US" altLang="zh-TW" sz="4000" b="1" dirty="0" err="1" smtClean="0">
                <a:solidFill>
                  <a:srgbClr val="0000FF"/>
                </a:solidFill>
              </a:rPr>
              <a:t>實用技能學程</a:t>
            </a:r>
            <a:r>
              <a:rPr lang="zh-TW" altLang="en-US" sz="4000" b="1" dirty="0" smtClean="0">
                <a:solidFill>
                  <a:srgbClr val="0000FF"/>
                </a:solidFill>
              </a:rPr>
              <a:t>特色</a:t>
            </a:r>
          </a:p>
        </p:txBody>
      </p:sp>
      <p:sp>
        <p:nvSpPr>
          <p:cNvPr id="138242" name="Rectangle 3"/>
          <p:cNvSpPr>
            <a:spLocks noGrp="1" noChangeArrowheads="1"/>
          </p:cNvSpPr>
          <p:nvPr>
            <p:ph idx="1"/>
          </p:nvPr>
        </p:nvSpPr>
        <p:spPr/>
        <p:txBody>
          <a:bodyPr/>
          <a:lstStyle/>
          <a:p>
            <a:pPr marL="355600" indent="-355600">
              <a:lnSpc>
                <a:spcPct val="120000"/>
              </a:lnSpc>
              <a:spcBef>
                <a:spcPts val="1200"/>
              </a:spcBef>
              <a:buClr>
                <a:srgbClr val="999933"/>
              </a:buClr>
              <a:buFontTx/>
              <a:buNone/>
            </a:pPr>
            <a:r>
              <a:rPr lang="en-US" altLang="zh-TW" sz="2800" b="1" dirty="0" smtClean="0"/>
              <a:t>4.</a:t>
            </a:r>
            <a:r>
              <a:rPr lang="zh-TW" altLang="en-US" sz="2800" b="1" dirty="0" smtClean="0"/>
              <a:t>修習一學年課程並取得學分，可領取「年段修習證明書」，修習三年且滿</a:t>
            </a:r>
            <a:r>
              <a:rPr lang="en-US" altLang="zh-TW" sz="2800" b="1" dirty="0" smtClean="0"/>
              <a:t>150</a:t>
            </a:r>
            <a:r>
              <a:rPr lang="zh-TW" altLang="en-US" sz="2800" b="1" dirty="0" smtClean="0"/>
              <a:t>學分可獲頒「畢業證書」。</a:t>
            </a:r>
            <a:endParaRPr lang="en-US" altLang="zh-TW" sz="2800" b="1" dirty="0" smtClean="0"/>
          </a:p>
          <a:p>
            <a:pPr marL="355600" indent="-355600">
              <a:lnSpc>
                <a:spcPct val="120000"/>
              </a:lnSpc>
              <a:spcBef>
                <a:spcPts val="1200"/>
              </a:spcBef>
              <a:buClr>
                <a:srgbClr val="999933"/>
              </a:buClr>
              <a:buFontTx/>
              <a:buNone/>
            </a:pPr>
            <a:r>
              <a:rPr lang="en-US" altLang="zh-TW" sz="2800" b="1" dirty="0" smtClean="0"/>
              <a:t>5.</a:t>
            </a:r>
            <a:r>
              <a:rPr lang="zh-TW" altLang="en-US" sz="2800" b="1" dirty="0" smtClean="0"/>
              <a:t>享有</a:t>
            </a:r>
            <a:r>
              <a:rPr lang="zh-TW" altLang="en-US" sz="2800" b="1" dirty="0" smtClean="0">
                <a:solidFill>
                  <a:srgbClr val="FF0000"/>
                </a:solidFill>
              </a:rPr>
              <a:t>三年免學費</a:t>
            </a:r>
            <a:r>
              <a:rPr lang="zh-TW" altLang="en-US" sz="2800" b="1" dirty="0" smtClean="0"/>
              <a:t>的優待。</a:t>
            </a:r>
            <a:endParaRPr lang="en-US" altLang="zh-TW" sz="2800" b="1" dirty="0" smtClean="0"/>
          </a:p>
          <a:p>
            <a:pPr marL="355600" indent="-355600">
              <a:lnSpc>
                <a:spcPct val="120000"/>
              </a:lnSpc>
              <a:spcBef>
                <a:spcPts val="1200"/>
              </a:spcBef>
              <a:buClr>
                <a:srgbClr val="999933"/>
              </a:buClr>
              <a:buFontTx/>
              <a:buNone/>
            </a:pPr>
            <a:r>
              <a:rPr lang="en-US" altLang="zh-TW" sz="2800" b="1" dirty="0" smtClean="0"/>
              <a:t>6.</a:t>
            </a:r>
            <a:r>
              <a:rPr lang="zh-TW" altLang="en-US" sz="2800" b="1" dirty="0" smtClean="0">
                <a:solidFill>
                  <a:srgbClr val="FF0000"/>
                </a:solidFill>
              </a:rPr>
              <a:t>免費</a:t>
            </a:r>
            <a:r>
              <a:rPr lang="zh-TW" altLang="en-US" sz="2800" b="1" dirty="0" smtClean="0"/>
              <a:t>提供統一編印之</a:t>
            </a:r>
            <a:r>
              <a:rPr lang="zh-TW" altLang="en-US" sz="2800" b="1" dirty="0" smtClean="0">
                <a:solidFill>
                  <a:srgbClr val="FF0000"/>
                </a:solidFill>
              </a:rPr>
              <a:t>國文、英文及數學</a:t>
            </a:r>
            <a:r>
              <a:rPr lang="zh-TW" altLang="en-US" sz="2800" b="1" dirty="0" smtClean="0"/>
              <a:t>等</a:t>
            </a:r>
            <a:r>
              <a:rPr lang="en-US" altLang="zh-TW" sz="2800" b="1" dirty="0" smtClean="0"/>
              <a:t>3</a:t>
            </a:r>
            <a:r>
              <a:rPr lang="zh-TW" altLang="en-US" sz="2800" b="1" dirty="0" smtClean="0"/>
              <a:t>科</a:t>
            </a:r>
            <a:r>
              <a:rPr lang="zh-TW" altLang="en-US" sz="2800" b="1" dirty="0" smtClean="0">
                <a:solidFill>
                  <a:srgbClr val="FF0000"/>
                </a:solidFill>
              </a:rPr>
              <a:t>課本</a:t>
            </a:r>
            <a:r>
              <a:rPr lang="zh-TW" altLang="en-US" sz="2800" b="1" dirty="0" smtClean="0"/>
              <a:t>，減少學生負擔。</a:t>
            </a:r>
            <a:endParaRPr lang="en-US" altLang="zh-TW" sz="2800" b="1" dirty="0" smtClean="0"/>
          </a:p>
        </p:txBody>
      </p:sp>
      <p:sp>
        <p:nvSpPr>
          <p:cNvPr id="138243" name="投影片編號版面配置區 32"/>
          <p:cNvSpPr>
            <a:spLocks noGrp="1"/>
          </p:cNvSpPr>
          <p:nvPr>
            <p:ph type="sldNum" sz="quarter" idx="12"/>
          </p:nvPr>
        </p:nvSpPr>
        <p:spPr bwMode="auto">
          <a:noFill/>
          <a:ln>
            <a:miter lim="800000"/>
            <a:headEnd/>
            <a:tailEnd/>
          </a:ln>
        </p:spPr>
        <p:txBody>
          <a:bodyPr/>
          <a:lstStyle/>
          <a:p>
            <a:fld id="{DC8359E5-6C38-43CD-BAB1-F1714C14411E}" type="slidenum">
              <a:rPr lang="en-US" altLang="zh-TW" smtClean="0">
                <a:latin typeface="Arial" charset="0"/>
                <a:ea typeface="新細明體" charset="-120"/>
              </a:rPr>
              <a:pPr/>
              <a:t>52</a:t>
            </a:fld>
            <a:endParaRPr lang="en-US" altLang="zh-TW" smtClean="0">
              <a:latin typeface="Arial" charset="0"/>
              <a:ea typeface="新細明體" charset="-120"/>
            </a:endParaRPr>
          </a:p>
        </p:txBody>
      </p:sp>
    </p:spTree>
    <p:extLst>
      <p:ext uri="{BB962C8B-B14F-4D97-AF65-F5344CB8AC3E}">
        <p14:creationId xmlns="" xmlns:p14="http://schemas.microsoft.com/office/powerpoint/2010/main" val="220407295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63" y="571500"/>
            <a:ext cx="8229600" cy="1143000"/>
          </a:xfrm>
        </p:spPr>
        <p:txBody>
          <a:bodyPr rtlCol="0">
            <a:normAutofit/>
          </a:bodyPr>
          <a:lstStyle/>
          <a:p>
            <a:pPr fontAlgn="auto">
              <a:spcAft>
                <a:spcPts val="0"/>
              </a:spcAft>
              <a:defRPr/>
            </a:pPr>
            <a:r>
              <a:rPr lang="zh-TW" altLang="en-US"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◎藝才類甄選入學◎</a:t>
            </a:r>
            <a:endParaRPr lang="zh-TW" altLang="en-US"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0594" name="內容版面配置區 2"/>
          <p:cNvSpPr>
            <a:spLocks noGrp="1"/>
          </p:cNvSpPr>
          <p:nvPr>
            <p:ph idx="1"/>
          </p:nvPr>
        </p:nvSpPr>
        <p:spPr>
          <a:xfrm>
            <a:off x="457200" y="2286000"/>
            <a:ext cx="8229600" cy="3840163"/>
          </a:xfrm>
        </p:spPr>
        <p:txBody>
          <a:bodyPr/>
          <a:lstStyle/>
          <a:p>
            <a:pPr>
              <a:buFontTx/>
              <a:buNone/>
            </a:pPr>
            <a:r>
              <a:rPr lang="zh-TW" altLang="en-US" sz="4800" b="1" dirty="0" smtClean="0">
                <a:solidFill>
                  <a:srgbClr val="002060"/>
                </a:solidFill>
              </a:rPr>
              <a:t>花蓮區藝才班招生學校：</a:t>
            </a:r>
          </a:p>
          <a:p>
            <a:pPr>
              <a:buFontTx/>
              <a:buBlip>
                <a:blip r:embed="rId3"/>
              </a:buBlip>
            </a:pPr>
            <a:r>
              <a:rPr lang="zh-TW" altLang="en-US" sz="4800" dirty="0" smtClean="0">
                <a:solidFill>
                  <a:schemeClr val="hlink"/>
                </a:solidFill>
                <a:latin typeface="Calibri" pitchFamily="34" charset="0"/>
              </a:rPr>
              <a:t>花蓮高中：音樂班</a:t>
            </a:r>
          </a:p>
          <a:p>
            <a:pPr>
              <a:buFontTx/>
              <a:buBlip>
                <a:blip r:embed="rId3"/>
              </a:buBlip>
            </a:pPr>
            <a:r>
              <a:rPr lang="zh-TW" altLang="en-US" sz="4800" dirty="0" smtClean="0">
                <a:solidFill>
                  <a:schemeClr val="hlink"/>
                </a:solidFill>
                <a:latin typeface="Calibri" pitchFamily="34" charset="0"/>
              </a:rPr>
              <a:t>花蓮女中：美術班</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zh-TW" altLang="en-US" b="1" dirty="0" smtClean="0">
                <a:solidFill>
                  <a:srgbClr val="0000FF"/>
                </a:solidFill>
              </a:rPr>
              <a:t>甄選入學招生作業</a:t>
            </a:r>
            <a:endParaRPr lang="en-US" altLang="zh-TW" b="1" dirty="0" smtClean="0">
              <a:solidFill>
                <a:srgbClr val="0000FF"/>
              </a:solidFill>
            </a:endParaRPr>
          </a:p>
        </p:txBody>
      </p:sp>
      <p:sp>
        <p:nvSpPr>
          <p:cNvPr id="25602" name="Freeform 17"/>
          <p:cNvSpPr>
            <a:spLocks noEditPoints="1"/>
          </p:cNvSpPr>
          <p:nvPr/>
        </p:nvSpPr>
        <p:spPr bwMode="gray">
          <a:xfrm>
            <a:off x="1066800" y="1981200"/>
            <a:ext cx="5943600" cy="4038600"/>
          </a:xfrm>
          <a:custGeom>
            <a:avLst/>
            <a:gdLst>
              <a:gd name="T0" fmla="*/ 2147483647 w 2820"/>
              <a:gd name="T1" fmla="*/ 2147483647 h 2912"/>
              <a:gd name="T2" fmla="*/ 2147483647 w 2820"/>
              <a:gd name="T3" fmla="*/ 2147483647 h 2912"/>
              <a:gd name="T4" fmla="*/ 2147483647 w 2820"/>
              <a:gd name="T5" fmla="*/ 2147483647 h 2912"/>
              <a:gd name="T6" fmla="*/ 2147483647 w 2820"/>
              <a:gd name="T7" fmla="*/ 2147483647 h 2912"/>
              <a:gd name="T8" fmla="*/ 2147483647 w 2820"/>
              <a:gd name="T9" fmla="*/ 2147483647 h 2912"/>
              <a:gd name="T10" fmla="*/ 2147483647 w 2820"/>
              <a:gd name="T11" fmla="*/ 2147483647 h 2912"/>
              <a:gd name="T12" fmla="*/ 2147483647 w 2820"/>
              <a:gd name="T13" fmla="*/ 2147483647 h 2912"/>
              <a:gd name="T14" fmla="*/ 2147483647 w 2820"/>
              <a:gd name="T15" fmla="*/ 2147483647 h 2912"/>
              <a:gd name="T16" fmla="*/ 0 w 2820"/>
              <a:gd name="T17" fmla="*/ 2147483647 h 2912"/>
              <a:gd name="T18" fmla="*/ 2147483647 w 2820"/>
              <a:gd name="T19" fmla="*/ 2147483647 h 2912"/>
              <a:gd name="T20" fmla="*/ 2147483647 w 2820"/>
              <a:gd name="T21" fmla="*/ 2147483647 h 2912"/>
              <a:gd name="T22" fmla="*/ 2147483647 w 2820"/>
              <a:gd name="T23" fmla="*/ 2147483647 h 2912"/>
              <a:gd name="T24" fmla="*/ 2147483647 w 2820"/>
              <a:gd name="T25" fmla="*/ 2147483647 h 2912"/>
              <a:gd name="T26" fmla="*/ 2147483647 w 2820"/>
              <a:gd name="T27" fmla="*/ 2147483647 h 2912"/>
              <a:gd name="T28" fmla="*/ 2147483647 w 2820"/>
              <a:gd name="T29" fmla="*/ 2147483647 h 2912"/>
              <a:gd name="T30" fmla="*/ 2147483647 w 2820"/>
              <a:gd name="T31" fmla="*/ 2147483647 h 2912"/>
              <a:gd name="T32" fmla="*/ 2147483647 w 2820"/>
              <a:gd name="T33" fmla="*/ 2147483647 h 2912"/>
              <a:gd name="T34" fmla="*/ 2147483647 w 2820"/>
              <a:gd name="T35" fmla="*/ 2147483647 h 2912"/>
              <a:gd name="T36" fmla="*/ 2147483647 w 2820"/>
              <a:gd name="T37" fmla="*/ 2147483647 h 2912"/>
              <a:gd name="T38" fmla="*/ 2147483647 w 2820"/>
              <a:gd name="T39" fmla="*/ 2147483647 h 2912"/>
              <a:gd name="T40" fmla="*/ 2147483647 w 2820"/>
              <a:gd name="T41" fmla="*/ 2147483647 h 2912"/>
              <a:gd name="T42" fmla="*/ 2147483647 w 2820"/>
              <a:gd name="T43" fmla="*/ 2147483647 h 2912"/>
              <a:gd name="T44" fmla="*/ 2147483647 w 2820"/>
              <a:gd name="T45" fmla="*/ 2147483647 h 2912"/>
              <a:gd name="T46" fmla="*/ 2147483647 w 2820"/>
              <a:gd name="T47" fmla="*/ 2147483647 h 2912"/>
              <a:gd name="T48" fmla="*/ 2147483647 w 2820"/>
              <a:gd name="T49" fmla="*/ 2147483647 h 2912"/>
              <a:gd name="T50" fmla="*/ 2147483647 w 2820"/>
              <a:gd name="T51" fmla="*/ 2147483647 h 2912"/>
              <a:gd name="T52" fmla="*/ 2147483647 w 2820"/>
              <a:gd name="T53" fmla="*/ 2147483647 h 2912"/>
              <a:gd name="T54" fmla="*/ 2147483647 w 2820"/>
              <a:gd name="T55" fmla="*/ 2147483647 h 2912"/>
              <a:gd name="T56" fmla="*/ 2147483647 w 2820"/>
              <a:gd name="T57" fmla="*/ 2147483647 h 2912"/>
              <a:gd name="T58" fmla="*/ 2147483647 w 2820"/>
              <a:gd name="T59" fmla="*/ 2147483647 h 2912"/>
              <a:gd name="T60" fmla="*/ 2147483647 w 2820"/>
              <a:gd name="T61" fmla="*/ 2147483647 h 2912"/>
              <a:gd name="T62" fmla="*/ 2147483647 w 2820"/>
              <a:gd name="T63" fmla="*/ 2147483647 h 2912"/>
              <a:gd name="T64" fmla="*/ 2147483647 w 2820"/>
              <a:gd name="T65" fmla="*/ 2147483647 h 2912"/>
              <a:gd name="T66" fmla="*/ 2147483647 w 2820"/>
              <a:gd name="T67" fmla="*/ 2147483647 h 2912"/>
              <a:gd name="T68" fmla="*/ 2147483647 w 2820"/>
              <a:gd name="T69" fmla="*/ 2147483647 h 2912"/>
              <a:gd name="T70" fmla="*/ 2147483647 w 2820"/>
              <a:gd name="T71" fmla="*/ 2147483647 h 2912"/>
              <a:gd name="T72" fmla="*/ 2147483647 w 2820"/>
              <a:gd name="T73" fmla="*/ 2147483647 h 2912"/>
              <a:gd name="T74" fmla="*/ 2147483647 w 2820"/>
              <a:gd name="T75" fmla="*/ 2147483647 h 2912"/>
              <a:gd name="T76" fmla="*/ 2147483647 w 2820"/>
              <a:gd name="T77" fmla="*/ 2147483647 h 2912"/>
              <a:gd name="T78" fmla="*/ 2147483647 w 2820"/>
              <a:gd name="T79" fmla="*/ 2147483647 h 2912"/>
              <a:gd name="T80" fmla="*/ 2147483647 w 2820"/>
              <a:gd name="T81" fmla="*/ 2147483647 h 2912"/>
              <a:gd name="T82" fmla="*/ 2147483647 w 2820"/>
              <a:gd name="T83" fmla="*/ 2147483647 h 2912"/>
              <a:gd name="T84" fmla="*/ 2147483647 w 2820"/>
              <a:gd name="T85" fmla="*/ 2147483647 h 2912"/>
              <a:gd name="T86" fmla="*/ 2147483647 w 2820"/>
              <a:gd name="T87" fmla="*/ 2147483647 h 2912"/>
              <a:gd name="T88" fmla="*/ 2147483647 w 2820"/>
              <a:gd name="T89" fmla="*/ 2147483647 h 2912"/>
              <a:gd name="T90" fmla="*/ 2147483647 w 2820"/>
              <a:gd name="T91" fmla="*/ 0 h 2912"/>
              <a:gd name="T92" fmla="*/ 2147483647 w 2820"/>
              <a:gd name="T93" fmla="*/ 2147483647 h 2912"/>
              <a:gd name="T94" fmla="*/ 2147483647 w 2820"/>
              <a:gd name="T95" fmla="*/ 2147483647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accent1"/>
              </a:gs>
              <a:gs pos="100000">
                <a:schemeClr val="accent2"/>
              </a:gs>
            </a:gsLst>
            <a:lin ang="5400000" scaled="1"/>
          </a:gradFill>
          <a:ln w="0">
            <a:noFill/>
            <a:prstDash val="solid"/>
            <a:round/>
            <a:headEnd/>
            <a:tailEnd/>
          </a:ln>
          <a:effectLst>
            <a:outerShdw dist="206741" dir="8249373" algn="ctr" rotWithShape="0">
              <a:srgbClr val="000000">
                <a:alpha val="50000"/>
              </a:srgbClr>
            </a:outerShdw>
          </a:effectLst>
        </p:spPr>
        <p:txBody>
          <a:bodyPr/>
          <a:lstStyle/>
          <a:p>
            <a:pPr>
              <a:defRPr/>
            </a:pPr>
            <a:endParaRPr lang="zh-TW" altLang="en-US" b="1">
              <a:ea typeface="新細明體" pitchFamily="18" charset="-120"/>
            </a:endParaRPr>
          </a:p>
        </p:txBody>
      </p:sp>
      <p:sp>
        <p:nvSpPr>
          <p:cNvPr id="116739" name="Oval 20"/>
          <p:cNvSpPr>
            <a:spLocks noChangeArrowheads="1"/>
          </p:cNvSpPr>
          <p:nvPr/>
        </p:nvSpPr>
        <p:spPr bwMode="gray">
          <a:xfrm rot="-723406">
            <a:off x="3382963" y="4927600"/>
            <a:ext cx="1438275" cy="666750"/>
          </a:xfrm>
          <a:prstGeom prst="ellipse">
            <a:avLst/>
          </a:prstGeom>
          <a:solidFill>
            <a:srgbClr val="0F2145">
              <a:alpha val="30196"/>
            </a:srgbClr>
          </a:solidFill>
          <a:ln w="9525">
            <a:noFill/>
            <a:round/>
            <a:headEnd/>
            <a:tailEnd/>
          </a:ln>
        </p:spPr>
        <p:txBody>
          <a:bodyPr wrap="none" anchor="ctr"/>
          <a:lstStyle/>
          <a:p>
            <a:pPr algn="ctr"/>
            <a:endParaRPr lang="zh-TW" altLang="en-US" sz="1000" b="1">
              <a:latin typeface="Arial" charset="0"/>
              <a:ea typeface="標楷體" pitchFamily="65" charset="-120"/>
            </a:endParaRPr>
          </a:p>
        </p:txBody>
      </p:sp>
      <p:sp>
        <p:nvSpPr>
          <p:cNvPr id="116740" name="Oval 21"/>
          <p:cNvSpPr>
            <a:spLocks noChangeArrowheads="1"/>
          </p:cNvSpPr>
          <p:nvPr/>
        </p:nvSpPr>
        <p:spPr bwMode="gray">
          <a:xfrm>
            <a:off x="3314700" y="3708400"/>
            <a:ext cx="1704975" cy="1706563"/>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41" name="Oval 22"/>
          <p:cNvSpPr>
            <a:spLocks noChangeArrowheads="1"/>
          </p:cNvSpPr>
          <p:nvPr/>
        </p:nvSpPr>
        <p:spPr bwMode="gray">
          <a:xfrm>
            <a:off x="3335338" y="3717925"/>
            <a:ext cx="1665287" cy="1663700"/>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42" name="Oval 23"/>
          <p:cNvSpPr>
            <a:spLocks noChangeArrowheads="1"/>
          </p:cNvSpPr>
          <p:nvPr/>
        </p:nvSpPr>
        <p:spPr bwMode="gray">
          <a:xfrm>
            <a:off x="3352800" y="3733800"/>
            <a:ext cx="1584325" cy="1555750"/>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43" name="Oval 24"/>
          <p:cNvSpPr>
            <a:spLocks noChangeArrowheads="1"/>
          </p:cNvSpPr>
          <p:nvPr/>
        </p:nvSpPr>
        <p:spPr bwMode="gray">
          <a:xfrm>
            <a:off x="3444875" y="3778250"/>
            <a:ext cx="1409700" cy="1262063"/>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44" name="Text Box 25"/>
          <p:cNvSpPr txBox="1">
            <a:spLocks noChangeArrowheads="1"/>
          </p:cNvSpPr>
          <p:nvPr/>
        </p:nvSpPr>
        <p:spPr bwMode="gray">
          <a:xfrm>
            <a:off x="3630653" y="4005263"/>
            <a:ext cx="1107997" cy="1200329"/>
          </a:xfrm>
          <a:prstGeom prst="rect">
            <a:avLst/>
          </a:prstGeom>
          <a:noFill/>
          <a:ln w="9525">
            <a:noFill/>
            <a:miter lim="800000"/>
            <a:headEnd/>
            <a:tailEnd/>
          </a:ln>
        </p:spPr>
        <p:txBody>
          <a:bodyPr wrap="none">
            <a:spAutoFit/>
          </a:bodyPr>
          <a:lstStyle/>
          <a:p>
            <a:pPr algn="ctr"/>
            <a:r>
              <a:rPr lang="zh-TW" altLang="en-US" sz="3600" b="1" dirty="0">
                <a:solidFill>
                  <a:srgbClr val="008000"/>
                </a:solidFill>
                <a:latin typeface="Arial" charset="0"/>
                <a:ea typeface="標楷體" pitchFamily="65" charset="-120"/>
              </a:rPr>
              <a:t>分發</a:t>
            </a:r>
          </a:p>
          <a:p>
            <a:pPr algn="ctr"/>
            <a:r>
              <a:rPr lang="zh-TW" altLang="en-US" sz="3600" b="1" dirty="0">
                <a:solidFill>
                  <a:srgbClr val="008000"/>
                </a:solidFill>
                <a:latin typeface="Arial" charset="0"/>
                <a:ea typeface="標楷體" pitchFamily="65" charset="-120"/>
              </a:rPr>
              <a:t>作業</a:t>
            </a:r>
          </a:p>
        </p:txBody>
      </p:sp>
      <p:sp>
        <p:nvSpPr>
          <p:cNvPr id="116745" name="Oval 27"/>
          <p:cNvSpPr>
            <a:spLocks noChangeArrowheads="1"/>
          </p:cNvSpPr>
          <p:nvPr/>
        </p:nvSpPr>
        <p:spPr bwMode="gray">
          <a:xfrm rot="-772996">
            <a:off x="1554163" y="4318000"/>
            <a:ext cx="1133475" cy="609600"/>
          </a:xfrm>
          <a:prstGeom prst="ellipse">
            <a:avLst/>
          </a:prstGeom>
          <a:solidFill>
            <a:srgbClr val="0F2145">
              <a:alpha val="30196"/>
            </a:srgbClr>
          </a:solidFill>
          <a:ln w="9525">
            <a:noFill/>
            <a:round/>
            <a:headEnd/>
            <a:tailEnd/>
          </a:ln>
        </p:spPr>
        <p:txBody>
          <a:bodyPr wrap="none" anchor="ctr"/>
          <a:lstStyle/>
          <a:p>
            <a:pPr algn="ctr"/>
            <a:endParaRPr lang="zh-TW" altLang="en-US" sz="1000" b="1">
              <a:latin typeface="Arial" charset="0"/>
              <a:ea typeface="標楷體" pitchFamily="65" charset="-120"/>
            </a:endParaRPr>
          </a:p>
        </p:txBody>
      </p:sp>
      <p:sp>
        <p:nvSpPr>
          <p:cNvPr id="116746" name="Oval 29"/>
          <p:cNvSpPr>
            <a:spLocks noChangeArrowheads="1"/>
          </p:cNvSpPr>
          <p:nvPr/>
        </p:nvSpPr>
        <p:spPr bwMode="gray">
          <a:xfrm>
            <a:off x="1477963" y="3327400"/>
            <a:ext cx="1371600" cy="1441450"/>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47" name="Oval 30"/>
          <p:cNvSpPr>
            <a:spLocks noChangeArrowheads="1"/>
          </p:cNvSpPr>
          <p:nvPr/>
        </p:nvSpPr>
        <p:spPr bwMode="gray">
          <a:xfrm>
            <a:off x="1495425" y="3335338"/>
            <a:ext cx="1338263" cy="1404937"/>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48" name="Oval 31"/>
          <p:cNvSpPr>
            <a:spLocks noChangeArrowheads="1"/>
          </p:cNvSpPr>
          <p:nvPr/>
        </p:nvSpPr>
        <p:spPr bwMode="gray">
          <a:xfrm>
            <a:off x="1396941" y="3349625"/>
            <a:ext cx="1582064" cy="1435114"/>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49" name="Oval 32"/>
          <p:cNvSpPr>
            <a:spLocks noChangeArrowheads="1"/>
          </p:cNvSpPr>
          <p:nvPr/>
        </p:nvSpPr>
        <p:spPr bwMode="gray">
          <a:xfrm>
            <a:off x="1477963" y="3386138"/>
            <a:ext cx="1371600" cy="1065212"/>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50" name="Text Box 33"/>
          <p:cNvSpPr txBox="1">
            <a:spLocks noChangeArrowheads="1"/>
          </p:cNvSpPr>
          <p:nvPr/>
        </p:nvSpPr>
        <p:spPr bwMode="gray">
          <a:xfrm>
            <a:off x="1358048" y="3573463"/>
            <a:ext cx="1620957" cy="954107"/>
          </a:xfrm>
          <a:prstGeom prst="rect">
            <a:avLst/>
          </a:prstGeom>
          <a:noFill/>
          <a:ln w="9525">
            <a:noFill/>
            <a:miter lim="800000"/>
            <a:headEnd/>
            <a:tailEnd/>
          </a:ln>
        </p:spPr>
        <p:txBody>
          <a:bodyPr wrap="none">
            <a:spAutoFit/>
          </a:bodyPr>
          <a:lstStyle/>
          <a:p>
            <a:pPr algn="ctr"/>
            <a:r>
              <a:rPr lang="zh-TW" altLang="en-US" sz="2800" b="1" dirty="0">
                <a:solidFill>
                  <a:srgbClr val="FF0000"/>
                </a:solidFill>
                <a:latin typeface="Arial" charset="0"/>
                <a:ea typeface="標楷體" pitchFamily="65" charset="-120"/>
              </a:rPr>
              <a:t>國中</a:t>
            </a:r>
          </a:p>
          <a:p>
            <a:pPr algn="ctr"/>
            <a:r>
              <a:rPr lang="zh-TW" altLang="en-US" sz="2800" b="1" dirty="0">
                <a:solidFill>
                  <a:srgbClr val="FF0000"/>
                </a:solidFill>
                <a:latin typeface="Arial" charset="0"/>
                <a:ea typeface="標楷體" pitchFamily="65" charset="-120"/>
              </a:rPr>
              <a:t>教育會考</a:t>
            </a:r>
          </a:p>
        </p:txBody>
      </p:sp>
      <p:sp>
        <p:nvSpPr>
          <p:cNvPr id="116751" name="Oval 35"/>
          <p:cNvSpPr>
            <a:spLocks noChangeArrowheads="1"/>
          </p:cNvSpPr>
          <p:nvPr/>
        </p:nvSpPr>
        <p:spPr bwMode="gray">
          <a:xfrm>
            <a:off x="1219200" y="2562225"/>
            <a:ext cx="914400" cy="533400"/>
          </a:xfrm>
          <a:prstGeom prst="ellipse">
            <a:avLst/>
          </a:prstGeom>
          <a:solidFill>
            <a:srgbClr val="0F2145">
              <a:alpha val="30196"/>
            </a:srgbClr>
          </a:solidFill>
          <a:ln w="9525">
            <a:noFill/>
            <a:round/>
            <a:headEnd/>
            <a:tailEnd/>
          </a:ln>
        </p:spPr>
        <p:txBody>
          <a:bodyPr wrap="none" anchor="ctr"/>
          <a:lstStyle/>
          <a:p>
            <a:pPr algn="ctr"/>
            <a:endParaRPr lang="zh-TW" altLang="en-US" sz="1000" b="1">
              <a:latin typeface="Arial" charset="0"/>
              <a:ea typeface="標楷體" pitchFamily="65" charset="-120"/>
            </a:endParaRPr>
          </a:p>
        </p:txBody>
      </p:sp>
      <p:sp>
        <p:nvSpPr>
          <p:cNvPr id="116752" name="Oval 36"/>
          <p:cNvSpPr>
            <a:spLocks noChangeArrowheads="1"/>
          </p:cNvSpPr>
          <p:nvPr/>
        </p:nvSpPr>
        <p:spPr bwMode="gray">
          <a:xfrm>
            <a:off x="1295400" y="1955800"/>
            <a:ext cx="1023938" cy="1023938"/>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53" name="Oval 37"/>
          <p:cNvSpPr>
            <a:spLocks noChangeArrowheads="1"/>
          </p:cNvSpPr>
          <p:nvPr/>
        </p:nvSpPr>
        <p:spPr bwMode="gray">
          <a:xfrm>
            <a:off x="1308100" y="1960563"/>
            <a:ext cx="1000125" cy="1000125"/>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54" name="Oval 38"/>
          <p:cNvSpPr>
            <a:spLocks noChangeArrowheads="1"/>
          </p:cNvSpPr>
          <p:nvPr/>
        </p:nvSpPr>
        <p:spPr bwMode="gray">
          <a:xfrm>
            <a:off x="1319213" y="1971675"/>
            <a:ext cx="950912" cy="933450"/>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55" name="Oval 39"/>
          <p:cNvSpPr>
            <a:spLocks noChangeArrowheads="1"/>
          </p:cNvSpPr>
          <p:nvPr/>
        </p:nvSpPr>
        <p:spPr bwMode="gray">
          <a:xfrm>
            <a:off x="1373188" y="1997075"/>
            <a:ext cx="847725" cy="757238"/>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pPr algn="ctr"/>
            <a:endParaRPr lang="zh-TW" altLang="en-US" sz="1000" b="1">
              <a:latin typeface="Arial" charset="0"/>
              <a:ea typeface="標楷體" pitchFamily="65" charset="-120"/>
            </a:endParaRPr>
          </a:p>
        </p:txBody>
      </p:sp>
      <p:sp>
        <p:nvSpPr>
          <p:cNvPr id="116756" name="Text Box 40"/>
          <p:cNvSpPr txBox="1">
            <a:spLocks noChangeArrowheads="1"/>
          </p:cNvSpPr>
          <p:nvPr/>
        </p:nvSpPr>
        <p:spPr bwMode="gray">
          <a:xfrm>
            <a:off x="1396941" y="2060575"/>
            <a:ext cx="800219" cy="830997"/>
          </a:xfrm>
          <a:prstGeom prst="rect">
            <a:avLst/>
          </a:prstGeom>
          <a:noFill/>
          <a:ln w="9525">
            <a:noFill/>
            <a:miter lim="800000"/>
            <a:headEnd/>
            <a:tailEnd/>
          </a:ln>
        </p:spPr>
        <p:txBody>
          <a:bodyPr wrap="none">
            <a:spAutoFit/>
          </a:bodyPr>
          <a:lstStyle/>
          <a:p>
            <a:pPr algn="ctr"/>
            <a:r>
              <a:rPr lang="zh-TW" altLang="en-US" sz="2400" b="1" dirty="0">
                <a:solidFill>
                  <a:srgbClr val="0000FF"/>
                </a:solidFill>
                <a:latin typeface="Arial" charset="0"/>
                <a:ea typeface="標楷體" pitchFamily="65" charset="-120"/>
              </a:rPr>
              <a:t>術科</a:t>
            </a:r>
          </a:p>
          <a:p>
            <a:pPr algn="ctr"/>
            <a:r>
              <a:rPr lang="zh-TW" altLang="en-US" sz="2400" b="1" dirty="0">
                <a:solidFill>
                  <a:srgbClr val="0000FF"/>
                </a:solidFill>
                <a:latin typeface="Arial" charset="0"/>
                <a:ea typeface="標楷體" pitchFamily="65" charset="-120"/>
              </a:rPr>
              <a:t>測驗</a:t>
            </a:r>
          </a:p>
        </p:txBody>
      </p:sp>
      <p:sp>
        <p:nvSpPr>
          <p:cNvPr id="116757" name="AutoShape 48"/>
          <p:cNvSpPr>
            <a:spLocks noChangeArrowheads="1"/>
          </p:cNvSpPr>
          <p:nvPr/>
        </p:nvSpPr>
        <p:spPr bwMode="auto">
          <a:xfrm>
            <a:off x="4151313" y="3068638"/>
            <a:ext cx="1800225" cy="539750"/>
          </a:xfrm>
          <a:prstGeom prst="roundRect">
            <a:avLst>
              <a:gd name="adj" fmla="val 16667"/>
            </a:avLst>
          </a:prstGeom>
          <a:noFill/>
          <a:ln w="9525">
            <a:noFill/>
            <a:round/>
            <a:headEnd/>
            <a:tailEnd/>
          </a:ln>
        </p:spPr>
        <p:txBody>
          <a:bodyPr lIns="0" rIns="0" anchor="ctr"/>
          <a:lstStyle/>
          <a:p>
            <a:pPr algn="ctr"/>
            <a:r>
              <a:rPr lang="zh-TW" altLang="en-US" sz="2800" b="1" dirty="0">
                <a:solidFill>
                  <a:srgbClr val="000099"/>
                </a:solidFill>
                <a:latin typeface="Verdana" pitchFamily="34" charset="0"/>
                <a:ea typeface="標楷體" pitchFamily="65" charset="-120"/>
              </a:rPr>
              <a:t>術科測驗</a:t>
            </a:r>
          </a:p>
        </p:txBody>
      </p:sp>
      <p:sp>
        <p:nvSpPr>
          <p:cNvPr id="156721" name="Freeform 49"/>
          <p:cNvSpPr>
            <a:spLocks/>
          </p:cNvSpPr>
          <p:nvPr/>
        </p:nvSpPr>
        <p:spPr bwMode="gray">
          <a:xfrm>
            <a:off x="5807075" y="2779713"/>
            <a:ext cx="503238" cy="9366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990099"/>
          </a:solidFill>
          <a:ln>
            <a:noFill/>
          </a:ln>
          <a:extLst/>
        </p:spPr>
        <p:txBody>
          <a:bodyPr/>
          <a:lstStyle/>
          <a:p>
            <a:pPr algn="ctr">
              <a:defRPr/>
            </a:pPr>
            <a:endParaRPr lang="zh-TW" altLang="en-US" sz="1000" b="1">
              <a:latin typeface="Arial" charset="0"/>
              <a:ea typeface="新細明體" pitchFamily="18" charset="-120"/>
            </a:endParaRPr>
          </a:p>
        </p:txBody>
      </p:sp>
      <p:grpSp>
        <p:nvGrpSpPr>
          <p:cNvPr id="116759" name="Group 50"/>
          <p:cNvGrpSpPr>
            <a:grpSpLocks/>
          </p:cNvGrpSpPr>
          <p:nvPr/>
        </p:nvGrpSpPr>
        <p:grpSpPr bwMode="auto">
          <a:xfrm>
            <a:off x="5435600" y="1484784"/>
            <a:ext cx="1811338" cy="1294929"/>
            <a:chOff x="1997" y="1314"/>
            <a:chExt cx="1889" cy="1009"/>
          </a:xfrm>
        </p:grpSpPr>
        <p:grpSp>
          <p:nvGrpSpPr>
            <p:cNvPr id="116762" name="Group 51"/>
            <p:cNvGrpSpPr>
              <a:grpSpLocks/>
            </p:cNvGrpSpPr>
            <p:nvPr/>
          </p:nvGrpSpPr>
          <p:grpSpPr bwMode="auto">
            <a:xfrm>
              <a:off x="1997" y="1404"/>
              <a:ext cx="1889" cy="919"/>
              <a:chOff x="1973" y="1027"/>
              <a:chExt cx="1926" cy="937"/>
            </a:xfrm>
          </p:grpSpPr>
          <p:sp>
            <p:nvSpPr>
              <p:cNvPr id="116767" name="Oval 52"/>
              <p:cNvSpPr>
                <a:spLocks noChangeArrowheads="1"/>
              </p:cNvSpPr>
              <p:nvPr/>
            </p:nvSpPr>
            <p:spPr bwMode="gray">
              <a:xfrm>
                <a:off x="1993" y="1058"/>
                <a:ext cx="1906" cy="906"/>
              </a:xfrm>
              <a:prstGeom prst="ellipse">
                <a:avLst/>
              </a:prstGeom>
              <a:gradFill rotWithShape="1">
                <a:gsLst>
                  <a:gs pos="0">
                    <a:schemeClr val="hlink"/>
                  </a:gs>
                  <a:gs pos="100000">
                    <a:srgbClr val="775910"/>
                  </a:gs>
                </a:gsLst>
                <a:lin ang="2700000" scaled="1"/>
              </a:gradFill>
              <a:ln w="9525">
                <a:noFill/>
                <a:round/>
                <a:headEnd/>
                <a:tailEnd/>
              </a:ln>
            </p:spPr>
            <p:txBody>
              <a:bodyPr wrap="none" anchor="ctr"/>
              <a:lstStyle/>
              <a:p>
                <a:pPr algn="ctr"/>
                <a:endParaRPr lang="zh-TW" altLang="en-US" sz="1000" b="1">
                  <a:latin typeface="Arial" charset="0"/>
                </a:endParaRPr>
              </a:p>
            </p:txBody>
          </p:sp>
          <p:sp>
            <p:nvSpPr>
              <p:cNvPr id="116768" name="Oval 53"/>
              <p:cNvSpPr>
                <a:spLocks noChangeArrowheads="1"/>
              </p:cNvSpPr>
              <p:nvPr/>
            </p:nvSpPr>
            <p:spPr bwMode="gray">
              <a:xfrm>
                <a:off x="1973" y="1029"/>
                <a:ext cx="1906" cy="905"/>
              </a:xfrm>
              <a:prstGeom prst="ellipse">
                <a:avLst/>
              </a:prstGeom>
              <a:gradFill rotWithShape="1">
                <a:gsLst>
                  <a:gs pos="0">
                    <a:srgbClr val="FBE09D"/>
                  </a:gs>
                  <a:gs pos="100000">
                    <a:schemeClr val="hlink"/>
                  </a:gs>
                </a:gsLst>
                <a:lin ang="2700000" scaled="1"/>
              </a:gradFill>
              <a:ln w="9525">
                <a:noFill/>
                <a:round/>
                <a:headEnd/>
                <a:tailEnd/>
              </a:ln>
            </p:spPr>
            <p:txBody>
              <a:bodyPr wrap="none" anchor="ctr"/>
              <a:lstStyle/>
              <a:p>
                <a:pPr algn="ctr"/>
                <a:endParaRPr lang="zh-TW" altLang="en-US" sz="1000" b="1">
                  <a:latin typeface="Arial" charset="0"/>
                </a:endParaRPr>
              </a:p>
            </p:txBody>
          </p:sp>
        </p:grpSp>
        <p:sp>
          <p:nvSpPr>
            <p:cNvPr id="116763" name="Oval 54"/>
            <p:cNvSpPr>
              <a:spLocks noChangeArrowheads="1"/>
            </p:cNvSpPr>
            <p:nvPr/>
          </p:nvSpPr>
          <p:spPr bwMode="gray">
            <a:xfrm>
              <a:off x="2086" y="1314"/>
              <a:ext cx="1690" cy="844"/>
            </a:xfrm>
            <a:prstGeom prst="ellipse">
              <a:avLst/>
            </a:prstGeom>
            <a:gradFill rotWithShape="1">
              <a:gsLst>
                <a:gs pos="0">
                  <a:srgbClr val="1D542E"/>
                </a:gs>
                <a:gs pos="100000">
                  <a:schemeClr val="accent1"/>
                </a:gs>
              </a:gsLst>
              <a:lin ang="2700000" scaled="1"/>
            </a:gradFill>
            <a:ln w="9525">
              <a:noFill/>
              <a:round/>
              <a:headEnd/>
              <a:tailEnd/>
            </a:ln>
          </p:spPr>
          <p:txBody>
            <a:bodyPr vert="eaVert" wrap="none" anchor="ctr"/>
            <a:lstStyle/>
            <a:p>
              <a:pPr algn="ctr"/>
              <a:endParaRPr lang="zh-TW" altLang="en-US" sz="1000" b="1">
                <a:latin typeface="Arial" charset="0"/>
              </a:endParaRPr>
            </a:p>
          </p:txBody>
        </p:sp>
        <p:sp>
          <p:nvSpPr>
            <p:cNvPr id="116764" name="Oval 55"/>
            <p:cNvSpPr>
              <a:spLocks noChangeArrowheads="1"/>
            </p:cNvSpPr>
            <p:nvPr/>
          </p:nvSpPr>
          <p:spPr bwMode="gray">
            <a:xfrm>
              <a:off x="2108" y="1318"/>
              <a:ext cx="1651" cy="825"/>
            </a:xfrm>
            <a:prstGeom prst="ellipse">
              <a:avLst/>
            </a:prstGeom>
            <a:gradFill rotWithShape="1">
              <a:gsLst>
                <a:gs pos="0">
                  <a:schemeClr val="accent1">
                    <a:alpha val="0"/>
                  </a:schemeClr>
                </a:gs>
                <a:gs pos="100000">
                  <a:srgbClr val="BCE5C9"/>
                </a:gs>
              </a:gsLst>
              <a:lin ang="2700000" scaled="1"/>
            </a:gradFill>
            <a:ln w="9525">
              <a:noFill/>
              <a:round/>
              <a:headEnd/>
              <a:tailEnd/>
            </a:ln>
          </p:spPr>
          <p:txBody>
            <a:bodyPr vert="eaVert" wrap="none" anchor="ctr"/>
            <a:lstStyle/>
            <a:p>
              <a:pPr algn="ctr"/>
              <a:endParaRPr lang="zh-TW" altLang="en-US" sz="1000" b="1">
                <a:latin typeface="Arial" charset="0"/>
              </a:endParaRPr>
            </a:p>
          </p:txBody>
        </p:sp>
        <p:sp>
          <p:nvSpPr>
            <p:cNvPr id="116765" name="Oval 56"/>
            <p:cNvSpPr>
              <a:spLocks noChangeArrowheads="1"/>
            </p:cNvSpPr>
            <p:nvPr/>
          </p:nvSpPr>
          <p:spPr bwMode="gray">
            <a:xfrm>
              <a:off x="2124" y="1327"/>
              <a:ext cx="1571" cy="770"/>
            </a:xfrm>
            <a:prstGeom prst="ellipse">
              <a:avLst/>
            </a:prstGeom>
            <a:gradFill rotWithShape="1">
              <a:gsLst>
                <a:gs pos="0">
                  <a:srgbClr val="328F4F"/>
                </a:gs>
                <a:gs pos="100000">
                  <a:schemeClr val="accent1">
                    <a:alpha val="48000"/>
                  </a:schemeClr>
                </a:gs>
              </a:gsLst>
              <a:lin ang="2700000" scaled="1"/>
            </a:gradFill>
            <a:ln w="9525">
              <a:noFill/>
              <a:round/>
              <a:headEnd/>
              <a:tailEnd/>
            </a:ln>
          </p:spPr>
          <p:txBody>
            <a:bodyPr vert="eaVert" wrap="none" anchor="ctr"/>
            <a:lstStyle/>
            <a:p>
              <a:pPr algn="ctr"/>
              <a:endParaRPr lang="zh-TW" altLang="en-US" sz="1000" b="1">
                <a:latin typeface="Arial" charset="0"/>
              </a:endParaRPr>
            </a:p>
          </p:txBody>
        </p:sp>
        <p:sp>
          <p:nvSpPr>
            <p:cNvPr id="116766" name="Oval 57"/>
            <p:cNvSpPr>
              <a:spLocks noChangeArrowheads="1"/>
            </p:cNvSpPr>
            <p:nvPr/>
          </p:nvSpPr>
          <p:spPr bwMode="gray">
            <a:xfrm>
              <a:off x="2207" y="1344"/>
              <a:ext cx="1382" cy="625"/>
            </a:xfrm>
            <a:prstGeom prst="ellipse">
              <a:avLst/>
            </a:prstGeom>
            <a:gradFill rotWithShape="1">
              <a:gsLst>
                <a:gs pos="0">
                  <a:srgbClr val="FFFFFF"/>
                </a:gs>
                <a:gs pos="100000">
                  <a:schemeClr val="accent1">
                    <a:alpha val="37999"/>
                  </a:schemeClr>
                </a:gs>
              </a:gsLst>
              <a:lin ang="2700000" scaled="1"/>
            </a:gradFill>
            <a:ln w="9525">
              <a:noFill/>
              <a:round/>
              <a:headEnd/>
              <a:tailEnd/>
            </a:ln>
          </p:spPr>
          <p:txBody>
            <a:bodyPr wrap="none" anchor="ctr"/>
            <a:lstStyle/>
            <a:p>
              <a:pPr algn="ctr"/>
              <a:r>
                <a:rPr lang="zh-TW" altLang="en-US" sz="2800" b="1" dirty="0" smtClean="0">
                  <a:solidFill>
                    <a:srgbClr val="FF3300"/>
                  </a:solidFill>
                  <a:latin typeface="標楷體" panose="03000509000000000000" pitchFamily="65" charset="-120"/>
                  <a:ea typeface="標楷體" panose="03000509000000000000" pitchFamily="65" charset="-120"/>
                </a:rPr>
                <a:t>招生</a:t>
              </a:r>
              <a:endParaRPr lang="en-US" altLang="zh-TW" sz="2800" b="1" dirty="0" smtClean="0">
                <a:solidFill>
                  <a:srgbClr val="FF3300"/>
                </a:solidFill>
                <a:latin typeface="標楷體" panose="03000509000000000000" pitchFamily="65" charset="-120"/>
                <a:ea typeface="標楷體" panose="03000509000000000000" pitchFamily="65" charset="-120"/>
              </a:endParaRPr>
            </a:p>
            <a:p>
              <a:pPr algn="ctr"/>
              <a:r>
                <a:rPr lang="zh-TW" altLang="en-US" sz="2800" b="1" dirty="0" smtClean="0">
                  <a:solidFill>
                    <a:srgbClr val="FF3300"/>
                  </a:solidFill>
                  <a:latin typeface="標楷體" panose="03000509000000000000" pitchFamily="65" charset="-120"/>
                  <a:ea typeface="標楷體" panose="03000509000000000000" pitchFamily="65" charset="-120"/>
                </a:rPr>
                <a:t>作業</a:t>
              </a:r>
              <a:endParaRPr lang="zh-TW" altLang="en-US" sz="2800" b="1" dirty="0">
                <a:solidFill>
                  <a:srgbClr val="FF3300"/>
                </a:solidFill>
                <a:latin typeface="標楷體" panose="03000509000000000000" pitchFamily="65" charset="-120"/>
                <a:ea typeface="標楷體" panose="03000509000000000000" pitchFamily="65" charset="-120"/>
              </a:endParaRPr>
            </a:p>
          </p:txBody>
        </p:sp>
      </p:grpSp>
      <p:sp>
        <p:nvSpPr>
          <p:cNvPr id="116760" name="AutoShape 58"/>
          <p:cNvSpPr>
            <a:spLocks noChangeArrowheads="1"/>
          </p:cNvSpPr>
          <p:nvPr/>
        </p:nvSpPr>
        <p:spPr bwMode="auto">
          <a:xfrm>
            <a:off x="7031038" y="3140075"/>
            <a:ext cx="1800225" cy="539750"/>
          </a:xfrm>
          <a:prstGeom prst="roundRect">
            <a:avLst>
              <a:gd name="adj" fmla="val 16667"/>
            </a:avLst>
          </a:prstGeom>
          <a:noFill/>
          <a:ln w="9525">
            <a:noFill/>
            <a:round/>
            <a:headEnd/>
            <a:tailEnd/>
          </a:ln>
        </p:spPr>
        <p:txBody>
          <a:bodyPr lIns="0" rIns="0" anchor="ctr"/>
          <a:lstStyle/>
          <a:p>
            <a:pPr algn="ctr"/>
            <a:r>
              <a:rPr lang="zh-TW" altLang="en-US" sz="2800" b="1" dirty="0">
                <a:solidFill>
                  <a:srgbClr val="008000"/>
                </a:solidFill>
                <a:latin typeface="Verdana" pitchFamily="34" charset="0"/>
                <a:ea typeface="標楷體" pitchFamily="65" charset="-120"/>
              </a:rPr>
              <a:t>分發作業</a:t>
            </a:r>
          </a:p>
        </p:txBody>
      </p:sp>
      <p:sp>
        <p:nvSpPr>
          <p:cNvPr id="116761" name="Freeform 59"/>
          <p:cNvSpPr>
            <a:spLocks/>
          </p:cNvSpPr>
          <p:nvPr/>
        </p:nvSpPr>
        <p:spPr bwMode="gray">
          <a:xfrm flipH="1">
            <a:off x="6672263" y="2779713"/>
            <a:ext cx="503237" cy="936625"/>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9900"/>
          </a:solidFill>
          <a:ln w="9525">
            <a:noFill/>
            <a:round/>
            <a:headEnd/>
            <a:tailEnd/>
          </a:ln>
        </p:spPr>
        <p:txBody>
          <a:bodyPr/>
          <a:lstStyle/>
          <a:p>
            <a:endParaRPr lang="zh-TW" altLang="en-US" b="1"/>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zh-TW" altLang="en-US" b="1" dirty="0" smtClean="0"/>
              <a:t>甄選入學招生作業－</a:t>
            </a:r>
            <a:r>
              <a:rPr lang="zh-TW" altLang="en-US" b="1" dirty="0" smtClean="0">
                <a:solidFill>
                  <a:srgbClr val="FF0000"/>
                </a:solidFill>
              </a:rPr>
              <a:t>術科測驗</a:t>
            </a:r>
            <a:endParaRPr lang="en-US" altLang="zh-TW" b="1" dirty="0" smtClean="0">
              <a:solidFill>
                <a:srgbClr val="FF0000"/>
              </a:solidFill>
            </a:endParaRPr>
          </a:p>
        </p:txBody>
      </p:sp>
      <p:sp>
        <p:nvSpPr>
          <p:cNvPr id="117762" name="AutoShape 16"/>
          <p:cNvSpPr>
            <a:spLocks noChangeArrowheads="1"/>
          </p:cNvSpPr>
          <p:nvPr/>
        </p:nvSpPr>
        <p:spPr bwMode="gray">
          <a:xfrm>
            <a:off x="257175" y="1474788"/>
            <a:ext cx="3190875" cy="4419600"/>
          </a:xfrm>
          <a:prstGeom prst="rightArrow">
            <a:avLst>
              <a:gd name="adj1" fmla="val 62787"/>
              <a:gd name="adj2" fmla="val 41259"/>
            </a:avLst>
          </a:prstGeom>
          <a:gradFill rotWithShape="1">
            <a:gsLst>
              <a:gs pos="0">
                <a:srgbClr val="FFFFFF">
                  <a:alpha val="0"/>
                </a:srgbClr>
              </a:gs>
              <a:gs pos="100000">
                <a:srgbClr val="C0C0C0">
                  <a:alpha val="50000"/>
                </a:srgbClr>
              </a:gs>
            </a:gsLst>
            <a:lin ang="0" scaled="1"/>
          </a:gradFill>
          <a:ln w="19050" cap="rnd">
            <a:solidFill>
              <a:schemeClr val="folHlink"/>
            </a:solidFill>
            <a:prstDash val="sysDot"/>
            <a:miter lim="800000"/>
            <a:headEnd/>
            <a:tailEnd/>
          </a:ln>
        </p:spPr>
        <p:txBody>
          <a:bodyPr wrap="none" anchor="ctr"/>
          <a:lstStyle/>
          <a:p>
            <a:pPr algn="ctr"/>
            <a:endParaRPr lang="zh-TW" altLang="en-US" b="1">
              <a:latin typeface="Arial" charset="0"/>
            </a:endParaRPr>
          </a:p>
        </p:txBody>
      </p:sp>
      <p:sp>
        <p:nvSpPr>
          <p:cNvPr id="117763" name="Text Box 17"/>
          <p:cNvSpPr txBox="1">
            <a:spLocks noChangeArrowheads="1"/>
          </p:cNvSpPr>
          <p:nvPr/>
        </p:nvSpPr>
        <p:spPr bwMode="black">
          <a:xfrm>
            <a:off x="250825" y="2997200"/>
            <a:ext cx="3149600" cy="1508105"/>
          </a:xfrm>
          <a:prstGeom prst="rect">
            <a:avLst/>
          </a:prstGeom>
          <a:noFill/>
          <a:ln w="9525">
            <a:noFill/>
            <a:miter lim="800000"/>
            <a:headEnd/>
            <a:tailEnd/>
          </a:ln>
        </p:spPr>
        <p:txBody>
          <a:bodyPr>
            <a:spAutoFit/>
          </a:bodyPr>
          <a:lstStyle/>
          <a:p>
            <a:pPr marL="120650" indent="-120650" algn="ctr">
              <a:buFont typeface="Wingdings" pitchFamily="2" charset="2"/>
              <a:buNone/>
            </a:pPr>
            <a:r>
              <a:rPr lang="zh-TW" altLang="en-US" sz="2800" b="1" dirty="0">
                <a:latin typeface="標楷體" pitchFamily="65" charset="-120"/>
                <a:ea typeface="標楷體" pitchFamily="65" charset="-120"/>
              </a:rPr>
              <a:t>高中高職藝才班</a:t>
            </a:r>
          </a:p>
          <a:p>
            <a:pPr marL="120650" indent="-120650" algn="ctr">
              <a:buFont typeface="Wingdings" pitchFamily="2" charset="2"/>
              <a:buNone/>
            </a:pPr>
            <a:r>
              <a:rPr lang="zh-TW" altLang="en-US" sz="2800" b="1" dirty="0">
                <a:latin typeface="標楷體" pitchFamily="65" charset="-120"/>
                <a:ea typeface="標楷體" pitchFamily="65" charset="-120"/>
              </a:rPr>
              <a:t>特色招生甄選入學</a:t>
            </a:r>
          </a:p>
          <a:p>
            <a:pPr marL="120650" indent="-120650" algn="ctr">
              <a:buFont typeface="Wingdings" pitchFamily="2" charset="2"/>
              <a:buNone/>
            </a:pPr>
            <a:r>
              <a:rPr lang="zh-TW" altLang="en-US" sz="2800" b="1" dirty="0">
                <a:latin typeface="標楷體" pitchFamily="65" charset="-120"/>
                <a:ea typeface="標楷體" pitchFamily="65" charset="-120"/>
              </a:rPr>
              <a:t>－</a:t>
            </a:r>
            <a:r>
              <a:rPr lang="zh-TW" altLang="en-US" sz="3600" b="1" dirty="0">
                <a:solidFill>
                  <a:srgbClr val="FF0000"/>
                </a:solidFill>
                <a:latin typeface="標楷體" pitchFamily="65" charset="-120"/>
                <a:ea typeface="標楷體" pitchFamily="65" charset="-120"/>
              </a:rPr>
              <a:t>術科測驗</a:t>
            </a:r>
          </a:p>
        </p:txBody>
      </p:sp>
      <p:sp>
        <p:nvSpPr>
          <p:cNvPr id="117764" name="AutoShape 18"/>
          <p:cNvSpPr>
            <a:spLocks noChangeArrowheads="1"/>
          </p:cNvSpPr>
          <p:nvPr/>
        </p:nvSpPr>
        <p:spPr bwMode="auto">
          <a:xfrm>
            <a:off x="3522663" y="1676400"/>
            <a:ext cx="5488160" cy="4191000"/>
          </a:xfrm>
          <a:prstGeom prst="roundRect">
            <a:avLst>
              <a:gd name="adj" fmla="val 3481"/>
            </a:avLst>
          </a:prstGeom>
          <a:noFill/>
          <a:ln w="19050" cap="rnd">
            <a:solidFill>
              <a:schemeClr val="folHlink"/>
            </a:solidFill>
            <a:prstDash val="sysDot"/>
            <a:round/>
            <a:headEnd/>
            <a:tailEnd/>
          </a:ln>
        </p:spPr>
        <p:txBody>
          <a:bodyPr wrap="none" anchor="ctr"/>
          <a:lstStyle/>
          <a:p>
            <a:pPr algn="ctr"/>
            <a:endParaRPr lang="zh-TW" altLang="en-US" sz="1100" b="1">
              <a:latin typeface="Arial" charset="0"/>
              <a:ea typeface="標楷體" pitchFamily="65" charset="-120"/>
            </a:endParaRPr>
          </a:p>
        </p:txBody>
      </p:sp>
      <p:grpSp>
        <p:nvGrpSpPr>
          <p:cNvPr id="117765" name="Group 19"/>
          <p:cNvGrpSpPr>
            <a:grpSpLocks/>
          </p:cNvGrpSpPr>
          <p:nvPr/>
        </p:nvGrpSpPr>
        <p:grpSpPr bwMode="auto">
          <a:xfrm>
            <a:off x="3598863" y="1828800"/>
            <a:ext cx="5293617" cy="1228725"/>
            <a:chOff x="2304" y="1200"/>
            <a:chExt cx="3102" cy="774"/>
          </a:xfrm>
        </p:grpSpPr>
        <p:sp>
          <p:nvSpPr>
            <p:cNvPr id="117775" name="AutoShape 20"/>
            <p:cNvSpPr>
              <a:spLocks noChangeArrowheads="1"/>
            </p:cNvSpPr>
            <p:nvPr/>
          </p:nvSpPr>
          <p:spPr bwMode="gray">
            <a:xfrm>
              <a:off x="2334" y="1200"/>
              <a:ext cx="3072" cy="774"/>
            </a:xfrm>
            <a:prstGeom prst="roundRect">
              <a:avLst>
                <a:gd name="adj" fmla="val 10889"/>
              </a:avLst>
            </a:prstGeom>
            <a:gradFill rotWithShape="1">
              <a:gsLst>
                <a:gs pos="0">
                  <a:schemeClr val="accent1"/>
                </a:gs>
                <a:gs pos="100000">
                  <a:srgbClr val="D6EFDE"/>
                </a:gs>
              </a:gsLst>
              <a:lin ang="0" scaled="1"/>
            </a:gradFill>
            <a:ln w="9525">
              <a:noFill/>
              <a:round/>
              <a:headEnd/>
              <a:tailEnd/>
            </a:ln>
          </p:spPr>
          <p:txBody>
            <a:bodyPr wrap="none" anchor="ctr"/>
            <a:lstStyle/>
            <a:p>
              <a:pPr algn="ctr"/>
              <a:endParaRPr lang="zh-TW" altLang="en-US" sz="1100" b="1">
                <a:latin typeface="Arial" charset="0"/>
              </a:endParaRPr>
            </a:p>
          </p:txBody>
        </p:sp>
        <p:sp>
          <p:nvSpPr>
            <p:cNvPr id="117776" name="AutoShape 21"/>
            <p:cNvSpPr>
              <a:spLocks noChangeArrowheads="1"/>
            </p:cNvSpPr>
            <p:nvPr/>
          </p:nvSpPr>
          <p:spPr bwMode="gray">
            <a:xfrm>
              <a:off x="2304" y="1488"/>
              <a:ext cx="336" cy="240"/>
            </a:xfrm>
            <a:prstGeom prst="rightArrow">
              <a:avLst>
                <a:gd name="adj1" fmla="val 50000"/>
                <a:gd name="adj2" fmla="val 58333"/>
              </a:avLst>
            </a:prstGeom>
            <a:solidFill>
              <a:schemeClr val="bg1"/>
            </a:solidFill>
            <a:ln w="9525">
              <a:noFill/>
              <a:miter lim="800000"/>
              <a:headEnd/>
              <a:tailEnd/>
            </a:ln>
          </p:spPr>
          <p:txBody>
            <a:bodyPr wrap="none" anchor="ctr"/>
            <a:lstStyle/>
            <a:p>
              <a:pPr algn="ctr"/>
              <a:endParaRPr lang="zh-TW" altLang="en-US" sz="1100" b="1">
                <a:latin typeface="Arial" charset="0"/>
                <a:ea typeface="標楷體" pitchFamily="65" charset="-120"/>
              </a:endParaRPr>
            </a:p>
          </p:txBody>
        </p:sp>
      </p:grpSp>
      <p:grpSp>
        <p:nvGrpSpPr>
          <p:cNvPr id="117766" name="Group 22"/>
          <p:cNvGrpSpPr>
            <a:grpSpLocks/>
          </p:cNvGrpSpPr>
          <p:nvPr/>
        </p:nvGrpSpPr>
        <p:grpSpPr bwMode="auto">
          <a:xfrm>
            <a:off x="3598863" y="3190875"/>
            <a:ext cx="5293617" cy="1228725"/>
            <a:chOff x="2304" y="2058"/>
            <a:chExt cx="3102" cy="774"/>
          </a:xfrm>
        </p:grpSpPr>
        <p:sp>
          <p:nvSpPr>
            <p:cNvPr id="117773" name="AutoShape 23"/>
            <p:cNvSpPr>
              <a:spLocks noChangeArrowheads="1"/>
            </p:cNvSpPr>
            <p:nvPr/>
          </p:nvSpPr>
          <p:spPr bwMode="gray">
            <a:xfrm>
              <a:off x="2334" y="2058"/>
              <a:ext cx="3072" cy="774"/>
            </a:xfrm>
            <a:prstGeom prst="roundRect">
              <a:avLst>
                <a:gd name="adj" fmla="val 10889"/>
              </a:avLst>
            </a:prstGeom>
            <a:gradFill rotWithShape="1">
              <a:gsLst>
                <a:gs pos="0">
                  <a:schemeClr val="hlink"/>
                </a:gs>
                <a:gs pos="100000">
                  <a:srgbClr val="FDF0D0"/>
                </a:gs>
              </a:gsLst>
              <a:lin ang="0" scaled="1"/>
            </a:gradFill>
            <a:ln w="9525">
              <a:noFill/>
              <a:round/>
              <a:headEnd/>
              <a:tailEnd/>
            </a:ln>
          </p:spPr>
          <p:txBody>
            <a:bodyPr wrap="none" anchor="ctr"/>
            <a:lstStyle/>
            <a:p>
              <a:pPr algn="ctr"/>
              <a:endParaRPr lang="zh-TW" altLang="en-US" sz="1100" b="1">
                <a:latin typeface="Arial" charset="0"/>
              </a:endParaRPr>
            </a:p>
          </p:txBody>
        </p:sp>
        <p:sp>
          <p:nvSpPr>
            <p:cNvPr id="117774" name="AutoShape 24"/>
            <p:cNvSpPr>
              <a:spLocks noChangeArrowheads="1"/>
            </p:cNvSpPr>
            <p:nvPr/>
          </p:nvSpPr>
          <p:spPr bwMode="gray">
            <a:xfrm>
              <a:off x="2304" y="2352"/>
              <a:ext cx="336" cy="240"/>
            </a:xfrm>
            <a:prstGeom prst="rightArrow">
              <a:avLst>
                <a:gd name="adj1" fmla="val 50000"/>
                <a:gd name="adj2" fmla="val 58333"/>
              </a:avLst>
            </a:prstGeom>
            <a:solidFill>
              <a:schemeClr val="bg1"/>
            </a:solidFill>
            <a:ln w="9525">
              <a:noFill/>
              <a:miter lim="800000"/>
              <a:headEnd/>
              <a:tailEnd/>
            </a:ln>
          </p:spPr>
          <p:txBody>
            <a:bodyPr wrap="none" anchor="ctr"/>
            <a:lstStyle/>
            <a:p>
              <a:pPr algn="ctr"/>
              <a:endParaRPr lang="zh-TW" altLang="en-US" sz="1100" b="1">
                <a:latin typeface="Arial" charset="0"/>
                <a:ea typeface="標楷體" pitchFamily="65" charset="-120"/>
              </a:endParaRPr>
            </a:p>
          </p:txBody>
        </p:sp>
      </p:grpSp>
      <p:grpSp>
        <p:nvGrpSpPr>
          <p:cNvPr id="117767" name="Group 25"/>
          <p:cNvGrpSpPr>
            <a:grpSpLocks/>
          </p:cNvGrpSpPr>
          <p:nvPr/>
        </p:nvGrpSpPr>
        <p:grpSpPr bwMode="auto">
          <a:xfrm>
            <a:off x="3598863" y="4495800"/>
            <a:ext cx="5293617" cy="1228725"/>
            <a:chOff x="2304" y="2880"/>
            <a:chExt cx="3102" cy="774"/>
          </a:xfrm>
        </p:grpSpPr>
        <p:sp>
          <p:nvSpPr>
            <p:cNvPr id="117771" name="AutoShape 26"/>
            <p:cNvSpPr>
              <a:spLocks noChangeArrowheads="1"/>
            </p:cNvSpPr>
            <p:nvPr/>
          </p:nvSpPr>
          <p:spPr bwMode="gray">
            <a:xfrm>
              <a:off x="2334" y="2880"/>
              <a:ext cx="3072" cy="774"/>
            </a:xfrm>
            <a:prstGeom prst="roundRect">
              <a:avLst>
                <a:gd name="adj" fmla="val 10889"/>
              </a:avLst>
            </a:prstGeom>
            <a:gradFill rotWithShape="1">
              <a:gsLst>
                <a:gs pos="0">
                  <a:schemeClr val="accent2"/>
                </a:gs>
                <a:gs pos="100000">
                  <a:srgbClr val="CDEBFA"/>
                </a:gs>
              </a:gsLst>
              <a:lin ang="0" scaled="1"/>
            </a:gradFill>
            <a:ln w="9525">
              <a:noFill/>
              <a:round/>
              <a:headEnd/>
              <a:tailEnd/>
            </a:ln>
          </p:spPr>
          <p:txBody>
            <a:bodyPr wrap="none" anchor="ctr"/>
            <a:lstStyle/>
            <a:p>
              <a:pPr algn="ctr"/>
              <a:endParaRPr lang="zh-TW" altLang="en-US" sz="1100" b="1">
                <a:latin typeface="Arial" charset="0"/>
              </a:endParaRPr>
            </a:p>
          </p:txBody>
        </p:sp>
        <p:sp>
          <p:nvSpPr>
            <p:cNvPr id="117772" name="AutoShape 27"/>
            <p:cNvSpPr>
              <a:spLocks noChangeArrowheads="1"/>
            </p:cNvSpPr>
            <p:nvPr/>
          </p:nvSpPr>
          <p:spPr bwMode="gray">
            <a:xfrm>
              <a:off x="2304" y="3168"/>
              <a:ext cx="336" cy="240"/>
            </a:xfrm>
            <a:prstGeom prst="rightArrow">
              <a:avLst>
                <a:gd name="adj1" fmla="val 50000"/>
                <a:gd name="adj2" fmla="val 58333"/>
              </a:avLst>
            </a:prstGeom>
            <a:solidFill>
              <a:schemeClr val="bg1"/>
            </a:solidFill>
            <a:ln w="9525">
              <a:noFill/>
              <a:miter lim="800000"/>
              <a:headEnd/>
              <a:tailEnd/>
            </a:ln>
          </p:spPr>
          <p:txBody>
            <a:bodyPr wrap="none" anchor="ctr"/>
            <a:lstStyle/>
            <a:p>
              <a:pPr algn="ctr"/>
              <a:endParaRPr lang="zh-TW" altLang="en-US" sz="1100" b="1">
                <a:latin typeface="Arial" charset="0"/>
                <a:ea typeface="標楷體" pitchFamily="65" charset="-120"/>
              </a:endParaRPr>
            </a:p>
          </p:txBody>
        </p:sp>
      </p:grpSp>
      <p:sp>
        <p:nvSpPr>
          <p:cNvPr id="117768" name="Text Box 30"/>
          <p:cNvSpPr txBox="1">
            <a:spLocks noChangeArrowheads="1"/>
          </p:cNvSpPr>
          <p:nvPr/>
        </p:nvSpPr>
        <p:spPr bwMode="gray">
          <a:xfrm>
            <a:off x="4211637" y="1916113"/>
            <a:ext cx="4566641" cy="954087"/>
          </a:xfrm>
          <a:prstGeom prst="rect">
            <a:avLst/>
          </a:prstGeom>
          <a:noFill/>
          <a:ln w="9525">
            <a:noFill/>
            <a:miter lim="800000"/>
            <a:headEnd/>
            <a:tailEnd/>
          </a:ln>
        </p:spPr>
        <p:txBody>
          <a:bodyPr wrap="square">
            <a:spAutoFit/>
          </a:bodyPr>
          <a:lstStyle/>
          <a:p>
            <a:r>
              <a:rPr lang="zh-TW" altLang="en-US" sz="2800" b="1">
                <a:solidFill>
                  <a:srgbClr val="003300"/>
                </a:solidFill>
                <a:latin typeface="Arial" charset="0"/>
                <a:ea typeface="標楷體" pitchFamily="65" charset="-120"/>
              </a:rPr>
              <a:t>學生不受免試就學區之限制，惟僅能向一區報名</a:t>
            </a:r>
            <a:endParaRPr lang="en-US" altLang="zh-TW" sz="2800" b="1">
              <a:solidFill>
                <a:srgbClr val="003300"/>
              </a:solidFill>
              <a:latin typeface="Arial" charset="0"/>
              <a:ea typeface="標楷體" pitchFamily="65" charset="-120"/>
            </a:endParaRPr>
          </a:p>
        </p:txBody>
      </p:sp>
      <p:sp>
        <p:nvSpPr>
          <p:cNvPr id="117769" name="Text Box 31"/>
          <p:cNvSpPr txBox="1">
            <a:spLocks noChangeArrowheads="1"/>
          </p:cNvSpPr>
          <p:nvPr/>
        </p:nvSpPr>
        <p:spPr bwMode="gray">
          <a:xfrm>
            <a:off x="4140199" y="3141663"/>
            <a:ext cx="4566641" cy="1384300"/>
          </a:xfrm>
          <a:prstGeom prst="rect">
            <a:avLst/>
          </a:prstGeom>
          <a:noFill/>
          <a:ln w="9525">
            <a:noFill/>
            <a:miter lim="800000"/>
            <a:headEnd/>
            <a:tailEnd/>
          </a:ln>
        </p:spPr>
        <p:txBody>
          <a:bodyPr wrap="square">
            <a:spAutoFit/>
          </a:bodyPr>
          <a:lstStyle/>
          <a:p>
            <a:r>
              <a:rPr lang="zh-TW" altLang="en-US" sz="2800" b="1" dirty="0">
                <a:solidFill>
                  <a:srgbClr val="FF0000"/>
                </a:solidFill>
                <a:latin typeface="標楷體" pitchFamily="65" charset="-120"/>
                <a:ea typeface="標楷體" pitchFamily="65" charset="-120"/>
              </a:rPr>
              <a:t>同一類型</a:t>
            </a:r>
            <a:r>
              <a:rPr lang="zh-TW" altLang="en-US" sz="2800" b="1" dirty="0" smtClean="0">
                <a:solidFill>
                  <a:srgbClr val="FF0000"/>
                </a:solidFill>
                <a:latin typeface="標楷體" pitchFamily="65" charset="-120"/>
                <a:ea typeface="標楷體" pitchFamily="65" charset="-120"/>
              </a:rPr>
              <a:t>之術科</a:t>
            </a:r>
            <a:r>
              <a:rPr lang="zh-TW" altLang="en-US" sz="2800" b="1" dirty="0">
                <a:solidFill>
                  <a:srgbClr val="FF0000"/>
                </a:solidFill>
                <a:latin typeface="標楷體" pitchFamily="65" charset="-120"/>
                <a:ea typeface="標楷體" pitchFamily="65" charset="-120"/>
              </a:rPr>
              <a:t>測驗以同日辦理為原則，不得施以學科成就測驗。</a:t>
            </a:r>
            <a:endParaRPr lang="en-US" altLang="zh-TW" sz="2800" b="1" dirty="0">
              <a:solidFill>
                <a:srgbClr val="FF0000"/>
              </a:solidFill>
              <a:latin typeface="標楷體" pitchFamily="65" charset="-120"/>
              <a:ea typeface="標楷體" pitchFamily="65" charset="-120"/>
            </a:endParaRPr>
          </a:p>
        </p:txBody>
      </p:sp>
      <p:sp>
        <p:nvSpPr>
          <p:cNvPr id="117770" name="Text Box 32"/>
          <p:cNvSpPr txBox="1">
            <a:spLocks noChangeArrowheads="1"/>
          </p:cNvSpPr>
          <p:nvPr/>
        </p:nvSpPr>
        <p:spPr bwMode="gray">
          <a:xfrm>
            <a:off x="4211637" y="4652963"/>
            <a:ext cx="4566641" cy="954087"/>
          </a:xfrm>
          <a:prstGeom prst="rect">
            <a:avLst/>
          </a:prstGeom>
          <a:noFill/>
          <a:ln w="9525">
            <a:noFill/>
            <a:miter lim="800000"/>
            <a:headEnd/>
            <a:tailEnd/>
          </a:ln>
        </p:spPr>
        <p:txBody>
          <a:bodyPr wrap="square">
            <a:spAutoFit/>
          </a:bodyPr>
          <a:lstStyle/>
          <a:p>
            <a:r>
              <a:rPr lang="zh-TW" altLang="en-US" sz="2800" b="1">
                <a:solidFill>
                  <a:srgbClr val="0000FF"/>
                </a:solidFill>
                <a:latin typeface="Arial" charset="0"/>
                <a:ea typeface="標楷體" pitchFamily="65" charset="-120"/>
              </a:rPr>
              <a:t>免試入學前，完成術科測驗並取得成績證明</a:t>
            </a:r>
            <a:endParaRPr lang="en-US" altLang="zh-TW" sz="2800" b="1">
              <a:solidFill>
                <a:srgbClr val="0000FF"/>
              </a:solidFill>
              <a:latin typeface="Arial" charset="0"/>
              <a:ea typeface="標楷體" pitchFamily="65" charset="-12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fontAlgn="auto">
              <a:spcAft>
                <a:spcPts val="0"/>
              </a:spcAft>
              <a:defRPr/>
            </a:pPr>
            <a:r>
              <a:rPr lang="zh-TW" altLang="en-US"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◎體育班甄選入學◎</a:t>
            </a:r>
            <a:endParaRPr lang="zh-TW" altLang="en-US"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2642" name="內容版面配置區 2"/>
          <p:cNvSpPr>
            <a:spLocks noGrp="1"/>
          </p:cNvSpPr>
          <p:nvPr>
            <p:ph idx="1"/>
          </p:nvPr>
        </p:nvSpPr>
        <p:spPr>
          <a:xfrm>
            <a:off x="457200" y="1600200"/>
            <a:ext cx="8229600" cy="4852988"/>
          </a:xfrm>
        </p:spPr>
        <p:txBody>
          <a:bodyPr/>
          <a:lstStyle/>
          <a:p>
            <a:pPr>
              <a:buFontTx/>
              <a:buBlip>
                <a:blip r:embed="rId3"/>
              </a:buBlip>
            </a:pPr>
            <a:r>
              <a:rPr lang="zh-TW" altLang="en-US" sz="2800" b="1" dirty="0" smtClean="0"/>
              <a:t>招生種類及名額</a:t>
            </a:r>
            <a:endParaRPr lang="en-US" altLang="zh-TW" dirty="0" smtClean="0"/>
          </a:p>
          <a:p>
            <a:pPr lvl="1">
              <a:buFontTx/>
              <a:buBlip>
                <a:blip r:embed="rId4"/>
              </a:buBlip>
            </a:pPr>
            <a:r>
              <a:rPr lang="zh-TW" altLang="en-US" sz="4000" b="1" dirty="0" smtClean="0">
                <a:solidFill>
                  <a:srgbClr val="C00000"/>
                </a:solidFill>
              </a:rPr>
              <a:t>花蓮區：</a:t>
            </a:r>
            <a:r>
              <a:rPr lang="zh-TW" altLang="en-US" sz="4000" b="1" dirty="0" smtClean="0">
                <a:solidFill>
                  <a:srgbClr val="C00000"/>
                </a:solidFill>
                <a:latin typeface="Calibri" pitchFamily="34" charset="0"/>
              </a:rPr>
              <a:t>花蓮高中、玉里高中</a:t>
            </a:r>
            <a:endParaRPr lang="en-US" altLang="zh-TW" sz="4000" b="1" dirty="0" smtClean="0">
              <a:solidFill>
                <a:srgbClr val="C00000"/>
              </a:solidFill>
            </a:endParaRPr>
          </a:p>
          <a:p>
            <a:pPr lvl="1">
              <a:buFontTx/>
              <a:buBlip>
                <a:blip r:embed="rId4"/>
              </a:buBlip>
            </a:pPr>
            <a:r>
              <a:rPr lang="zh-TW" altLang="zh-TW" dirty="0" smtClean="0"/>
              <a:t>各校招生名額</a:t>
            </a:r>
            <a:r>
              <a:rPr lang="zh-TW" altLang="en-US" dirty="0" smtClean="0"/>
              <a:t>已</a:t>
            </a:r>
            <a:r>
              <a:rPr lang="zh-TW" altLang="zh-TW" u="sng" dirty="0" smtClean="0"/>
              <a:t>公布於教育部體育署網站</a:t>
            </a:r>
            <a:r>
              <a:rPr lang="zh-TW" altLang="en-US" u="sng" dirty="0" smtClean="0"/>
              <a:t>電子公告欄</a:t>
            </a:r>
            <a:r>
              <a:rPr lang="zh-TW" altLang="zh-TW" dirty="0" smtClean="0"/>
              <a:t>。</a:t>
            </a:r>
            <a:endParaRPr lang="zh-TW" altLang="en-US" dirty="0" smtClean="0"/>
          </a:p>
          <a:p>
            <a:pPr>
              <a:lnSpc>
                <a:spcPts val="3700"/>
              </a:lnSpc>
              <a:buFontTx/>
              <a:buBlip>
                <a:blip r:embed="rId3"/>
              </a:buBlip>
            </a:pPr>
            <a:r>
              <a:rPr lang="zh-TW" altLang="zh-TW" sz="2800" b="1" dirty="0" smtClean="0"/>
              <a:t>招生範圍</a:t>
            </a:r>
            <a:endParaRPr lang="en-US" altLang="zh-TW" sz="2800" b="1" dirty="0" smtClean="0"/>
          </a:p>
          <a:p>
            <a:pPr lvl="1">
              <a:buFontTx/>
              <a:buBlip>
                <a:blip r:embed="rId4"/>
              </a:buBlip>
            </a:pPr>
            <a:r>
              <a:rPr lang="zh-TW" altLang="zh-TW" dirty="0" smtClean="0"/>
              <a:t>不受就學區限制，</a:t>
            </a:r>
            <a:r>
              <a:rPr lang="zh-TW" altLang="zh-TW" u="sng" dirty="0" smtClean="0"/>
              <a:t>學生得跨區報考</a:t>
            </a:r>
            <a:r>
              <a:rPr lang="zh-TW" altLang="zh-TW" dirty="0" smtClean="0"/>
              <a:t>。</a:t>
            </a:r>
          </a:p>
          <a:p>
            <a:pPr>
              <a:buFontTx/>
              <a:buBlip>
                <a:blip r:embed="rId3"/>
              </a:buBlip>
            </a:pPr>
            <a:r>
              <a:rPr lang="zh-TW" altLang="zh-TW" sz="2800" b="1" dirty="0" smtClean="0"/>
              <a:t>招生方式</a:t>
            </a:r>
            <a:endParaRPr lang="en-US" altLang="zh-TW" sz="2800" b="1" dirty="0" smtClean="0"/>
          </a:p>
          <a:p>
            <a:pPr lvl="1">
              <a:buFontTx/>
              <a:buBlip>
                <a:blip r:embed="rId4"/>
              </a:buBlip>
            </a:pPr>
            <a:r>
              <a:rPr lang="zh-TW" altLang="zh-TW" sz="4000" dirty="0" smtClean="0"/>
              <a:t>本區各校為</a:t>
            </a:r>
            <a:r>
              <a:rPr lang="zh-TW" altLang="zh-TW" sz="4000" dirty="0" smtClean="0">
                <a:solidFill>
                  <a:srgbClr val="FF0000"/>
                </a:solidFill>
              </a:rPr>
              <a:t>獨立</a:t>
            </a:r>
            <a:r>
              <a:rPr lang="zh-TW" altLang="zh-TW" sz="4000" dirty="0" smtClean="0"/>
              <a:t>招生。</a:t>
            </a:r>
            <a:endParaRPr lang="zh-TW" altLang="en-US" sz="4000" dirty="0" smtClean="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1438"/>
            <a:ext cx="8229600" cy="5516562"/>
          </a:xfrm>
        </p:spPr>
        <p:txBody>
          <a:bodyPr>
            <a:noAutofit/>
          </a:bodyPr>
          <a:lstStyle/>
          <a:p>
            <a:pPr>
              <a:buFontTx/>
              <a:buBlip>
                <a:blip r:embed="rId3"/>
              </a:buBlip>
              <a:defRPr/>
            </a:pPr>
            <a:r>
              <a:rPr lang="zh-TW" altLang="en-US" sz="2800" b="1" dirty="0" smtClean="0"/>
              <a:t>招生種類及名額</a:t>
            </a:r>
            <a:endParaRPr lang="en-US" altLang="zh-TW" sz="2800" b="1" dirty="0" smtClean="0"/>
          </a:p>
          <a:p>
            <a:pPr lvl="1">
              <a:buFontTx/>
              <a:buNone/>
              <a:defRPr/>
            </a:pPr>
            <a:r>
              <a:rPr lang="zh-TW" altLang="en-US" sz="4000" dirty="0" smtClean="0">
                <a:solidFill>
                  <a:srgbClr val="FF0000"/>
                </a:solidFill>
              </a:rPr>
              <a:t>花蓮體中</a:t>
            </a:r>
            <a:r>
              <a:rPr lang="zh-TW" altLang="en-US" sz="4000" dirty="0" smtClean="0"/>
              <a:t/>
            </a:r>
            <a:br>
              <a:rPr lang="zh-TW" altLang="en-US" sz="4000" dirty="0" smtClean="0"/>
            </a:br>
            <a:r>
              <a:rPr lang="zh-TW" altLang="en-US" sz="4000" dirty="0" smtClean="0"/>
              <a:t>招生名額</a:t>
            </a:r>
          </a:p>
          <a:p>
            <a:pPr lvl="1">
              <a:buFontTx/>
              <a:buBlip>
                <a:blip r:embed="rId4"/>
              </a:buBlip>
              <a:defRPr/>
            </a:pPr>
            <a:endParaRPr lang="zh-TW" altLang="en-US" sz="2600" dirty="0" smtClean="0"/>
          </a:p>
          <a:p>
            <a:pPr lvl="1">
              <a:buFontTx/>
              <a:buBlip>
                <a:blip r:embed="rId4"/>
              </a:buBlip>
              <a:defRPr/>
            </a:pPr>
            <a:endParaRPr lang="zh-TW" altLang="en-US" sz="2600" dirty="0" smtClean="0"/>
          </a:p>
          <a:p>
            <a:pPr lvl="1">
              <a:buFontTx/>
              <a:buNone/>
              <a:defRPr/>
            </a:pPr>
            <a:endParaRPr lang="zh-TW" altLang="en-US" sz="2600" dirty="0" smtClean="0"/>
          </a:p>
          <a:p>
            <a:pPr lvl="1">
              <a:buFontTx/>
              <a:buBlip>
                <a:blip r:embed="rId4"/>
              </a:buBlip>
              <a:defRPr/>
            </a:pPr>
            <a:endParaRPr lang="zh-TW" altLang="en-US" sz="2600" dirty="0" smtClean="0"/>
          </a:p>
          <a:p>
            <a:pPr lvl="1">
              <a:buFontTx/>
              <a:buBlip>
                <a:blip r:embed="rId4"/>
              </a:buBlip>
              <a:defRPr/>
            </a:pPr>
            <a:endParaRPr lang="zh-TW" altLang="en-US" sz="2600" dirty="0" smtClean="0"/>
          </a:p>
          <a:p>
            <a:pPr>
              <a:lnSpc>
                <a:spcPts val="3700"/>
              </a:lnSpc>
              <a:buFontTx/>
              <a:buBlip>
                <a:blip r:embed="rId3"/>
              </a:buBlip>
              <a:defRPr/>
            </a:pPr>
            <a:r>
              <a:rPr lang="zh-TW" altLang="zh-TW" sz="2800" b="1" dirty="0" smtClean="0"/>
              <a:t>招生範圍</a:t>
            </a:r>
            <a:endParaRPr lang="en-US" altLang="zh-TW" sz="2800" b="1" dirty="0" smtClean="0"/>
          </a:p>
          <a:p>
            <a:pPr lvl="1">
              <a:buFontTx/>
              <a:buBlip>
                <a:blip r:embed="rId4"/>
              </a:buBlip>
              <a:defRPr/>
            </a:pPr>
            <a:r>
              <a:rPr lang="zh-TW" altLang="zh-TW" sz="2600" dirty="0" smtClean="0"/>
              <a:t>不受就學區限制，</a:t>
            </a:r>
            <a:r>
              <a:rPr lang="zh-TW" altLang="zh-TW" sz="2600" u="sng" dirty="0" smtClean="0"/>
              <a:t>學生得跨區報考</a:t>
            </a:r>
            <a:r>
              <a:rPr lang="zh-TW" altLang="zh-TW" sz="2600" dirty="0" smtClean="0"/>
              <a:t>。</a:t>
            </a:r>
            <a:endParaRPr lang="zh-TW" altLang="en-US" sz="2400" b="1" dirty="0" smtClean="0">
              <a:solidFill>
                <a:srgbClr val="0000FF"/>
              </a:solidFill>
              <a:effectLst>
                <a:outerShdw blurRad="38100" dist="38100" dir="2700000" algn="tl">
                  <a:srgbClr val="C0C0C0"/>
                </a:outerShdw>
              </a:effectLst>
            </a:endParaRPr>
          </a:p>
        </p:txBody>
      </p:sp>
      <p:graphicFrame>
        <p:nvGraphicFramePr>
          <p:cNvPr id="80166" name="Group 294"/>
          <p:cNvGraphicFramePr>
            <a:graphicFrameLocks noGrp="1"/>
          </p:cNvGraphicFramePr>
          <p:nvPr/>
        </p:nvGraphicFramePr>
        <p:xfrm>
          <a:off x="3563938" y="1700213"/>
          <a:ext cx="4968875" cy="4374642"/>
        </p:xfrm>
        <a:graphic>
          <a:graphicData uri="http://schemas.openxmlformats.org/drawingml/2006/table">
            <a:tbl>
              <a:tblPr/>
              <a:tblGrid>
                <a:gridCol w="1189037"/>
                <a:gridCol w="2035175"/>
                <a:gridCol w="795338"/>
                <a:gridCol w="949325"/>
              </a:tblGrid>
              <a:tr h="554038">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招生種類</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總額</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男</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女</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田徑</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9</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365125">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射箭</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5</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5</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365125">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棒球</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a:t>
                      </a:r>
                      <a:r>
                        <a:rPr kumimoji="1" lang="zh-TW"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限男生</a:t>
                      </a: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0</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跆拳道</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6(</a:t>
                      </a:r>
                      <a:r>
                        <a:rPr kumimoji="1" lang="zh-TW"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含品勢選手</a:t>
                      </a: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6</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365125">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籃球</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a:t>
                      </a:r>
                      <a:r>
                        <a:rPr kumimoji="1" lang="zh-TW"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限男生</a:t>
                      </a: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0</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足球</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a:t>
                      </a:r>
                      <a:r>
                        <a:rPr kumimoji="1" lang="zh-TW"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限女生</a:t>
                      </a: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0</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輕艇</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5</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5</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365125">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舉重</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4</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4</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365125">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拳擊</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4</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4</a:t>
                      </a: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528638">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合計</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60</a:t>
                      </a:r>
                      <a:endParaRPr kumimoji="1" lang="en-US" altLang="zh-TW" sz="2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kumimoji="1"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kumimoji="1"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kumimoji="1">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en-US" alt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sp>
        <p:nvSpPr>
          <p:cNvPr id="6" name="標題 1"/>
          <p:cNvSpPr txBox="1">
            <a:spLocks/>
          </p:cNvSpPr>
          <p:nvPr/>
        </p:nvSpPr>
        <p:spPr bwMode="auto">
          <a:xfrm>
            <a:off x="0" y="476250"/>
            <a:ext cx="9144000" cy="1143000"/>
          </a:xfrm>
          <a:prstGeom prst="rect">
            <a:avLst/>
          </a:prstGeom>
          <a:noFill/>
          <a:ln>
            <a:noFill/>
          </a:ln>
          <a:extLst/>
        </p:spPr>
        <p:txBody>
          <a:bodyPr anchor="ctr">
            <a:normAutofit/>
          </a:bodyPr>
          <a:lstStyle/>
          <a:p>
            <a:pPr algn="ctr" eaLnBrk="0" fontAlgn="auto" hangingPunct="0">
              <a:spcAft>
                <a:spcPts val="0"/>
              </a:spcAft>
              <a:defRPr/>
            </a:pPr>
            <a:r>
              <a:rPr kumimoji="0" lang="zh-TW" altLang="en-US" sz="4400" b="1" dirty="0">
                <a:solidFill>
                  <a:srgbClr val="0000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◎其他入學</a:t>
            </a:r>
            <a:r>
              <a:rPr kumimoji="0" lang="en-US" altLang="zh-TW" sz="4400" b="1" dirty="0">
                <a:solidFill>
                  <a:srgbClr val="0000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kumimoji="0" lang="zh-TW" altLang="en-US" sz="4400" b="1" dirty="0">
                <a:solidFill>
                  <a:srgbClr val="0000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運動績</a:t>
            </a:r>
            <a:r>
              <a:rPr kumimoji="0" lang="zh-TW" altLang="en-US" sz="4400" b="1"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優生◎</a:t>
            </a:r>
            <a:endParaRPr kumimoji="0" lang="zh-TW" altLang="en-US" sz="4400" b="1" dirty="0">
              <a:solidFill>
                <a:srgbClr val="0000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p:txBody>
      </p:sp>
    </p:spTree>
    <p:extLst>
      <p:ext uri="{BB962C8B-B14F-4D97-AF65-F5344CB8AC3E}">
        <p14:creationId xmlns="" xmlns:p14="http://schemas.microsoft.com/office/powerpoint/2010/main" val="21392107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58841" y="692696"/>
            <a:ext cx="7772400" cy="1470025"/>
          </a:xfrm>
        </p:spPr>
        <p:txBody>
          <a:bodyPr>
            <a:normAutofit/>
          </a:bodyPr>
          <a:lstStyle/>
          <a:p>
            <a:pPr eaLnBrk="1" hangingPunct="1">
              <a:defRPr/>
            </a:pPr>
            <a:r>
              <a:rPr kumimoji="0" lang="zh-TW" altLang="en-US" b="1" dirty="0" smtClean="0">
                <a:solidFill>
                  <a:srgbClr val="0000FF"/>
                </a:solidFill>
                <a:effectLst>
                  <a:outerShdw blurRad="38100" dist="38100" dir="2700000" algn="tl">
                    <a:srgbClr val="C0C0C0"/>
                  </a:outerShdw>
                </a:effectLst>
              </a:rPr>
              <a:t>五專免試入學介紹與說明</a:t>
            </a:r>
          </a:p>
        </p:txBody>
      </p:sp>
      <p:pic>
        <p:nvPicPr>
          <p:cNvPr id="3076" name="Picture 4" descr="「學生」的圖片搜尋結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586" y="4221087"/>
            <a:ext cx="8982910" cy="248676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矩形 4"/>
          <p:cNvSpPr/>
          <p:nvPr/>
        </p:nvSpPr>
        <p:spPr>
          <a:xfrm>
            <a:off x="467544" y="2204864"/>
            <a:ext cx="8568952" cy="2431435"/>
          </a:xfrm>
          <a:prstGeom prst="rect">
            <a:avLst/>
          </a:prstGeom>
        </p:spPr>
        <p:txBody>
          <a:bodyPr wrap="square">
            <a:spAutoFit/>
          </a:bodyPr>
          <a:lstStyle/>
          <a:p>
            <a:pPr algn="just"/>
            <a:r>
              <a:rPr lang="en-US" altLang="zh-TW" sz="2400" b="1" dirty="0">
                <a:latin typeface="標楷體" panose="03000509000000000000" pitchFamily="65" charset="-120"/>
                <a:ea typeface="標楷體" panose="03000509000000000000" pitchFamily="65" charset="-120"/>
              </a:rPr>
              <a:t>106</a:t>
            </a:r>
            <a:r>
              <a:rPr lang="zh-TW" altLang="en-US" sz="2400" b="1" dirty="0">
                <a:latin typeface="標楷體" panose="03000509000000000000" pitchFamily="65" charset="-120"/>
                <a:ea typeface="標楷體" panose="03000509000000000000" pitchFamily="65" charset="-120"/>
              </a:rPr>
              <a:t>學年度</a:t>
            </a:r>
            <a:r>
              <a:rPr lang="zh-TW" altLang="en-US" sz="2800" b="1" dirty="0">
                <a:solidFill>
                  <a:srgbClr val="FF0000"/>
                </a:solidFill>
                <a:latin typeface="標楷體" panose="03000509000000000000" pitchFamily="65" charset="-120"/>
                <a:ea typeface="標楷體" panose="03000509000000000000" pitchFamily="65" charset="-120"/>
              </a:rPr>
              <a:t>五專各校科將以「免試入學」為主要招生管道</a:t>
            </a:r>
            <a:r>
              <a:rPr lang="zh-TW" altLang="en-US" sz="2400" b="1" dirty="0">
                <a:latin typeface="標楷體" panose="03000509000000000000" pitchFamily="65" charset="-120"/>
                <a:ea typeface="標楷體" panose="03000509000000000000" pitchFamily="65" charset="-120"/>
              </a:rPr>
              <a:t>，另</a:t>
            </a:r>
            <a:r>
              <a:rPr lang="zh-TW" altLang="en-US" sz="2800" b="1" dirty="0">
                <a:solidFill>
                  <a:srgbClr val="FF0000"/>
                </a:solidFill>
                <a:latin typeface="標楷體" panose="03000509000000000000" pitchFamily="65" charset="-120"/>
                <a:ea typeface="標楷體" panose="03000509000000000000" pitchFamily="65" charset="-120"/>
              </a:rPr>
              <a:t>七年一貫制系組則採「特色招生甄選入學」</a:t>
            </a:r>
            <a:r>
              <a:rPr lang="zh-TW" altLang="en-US" sz="2400" b="1" dirty="0">
                <a:latin typeface="標楷體" panose="03000509000000000000" pitchFamily="65" charset="-120"/>
                <a:ea typeface="標楷體" panose="03000509000000000000" pitchFamily="65" charset="-120"/>
              </a:rPr>
              <a:t>辦理招生，其設計之目的希望引導國中畢業生依其性向、興趣與能力發展，輔導學生適性發展</a:t>
            </a:r>
            <a:r>
              <a:rPr lang="zh-TW" altLang="en-US" sz="2400" b="1" dirty="0" smtClean="0">
                <a:latin typeface="標楷體" panose="03000509000000000000" pitchFamily="65" charset="-120"/>
                <a:ea typeface="標楷體" panose="03000509000000000000" pitchFamily="65" charset="-120"/>
              </a:rPr>
              <a:t>。</a:t>
            </a:r>
            <a:endParaRPr lang="en-US" altLang="zh-TW" sz="2400" b="1" dirty="0" smtClean="0">
              <a:latin typeface="標楷體" panose="03000509000000000000" pitchFamily="65" charset="-120"/>
              <a:ea typeface="標楷體" panose="03000509000000000000" pitchFamily="65" charset="-120"/>
            </a:endParaRPr>
          </a:p>
          <a:p>
            <a:pPr algn="just"/>
            <a:r>
              <a:rPr lang="zh-TW" altLang="en-US" sz="2400" b="1" dirty="0" smtClean="0">
                <a:solidFill>
                  <a:srgbClr val="FF00FF"/>
                </a:solidFill>
                <a:latin typeface="標楷體" panose="03000509000000000000" pitchFamily="65" charset="-120"/>
                <a:ea typeface="標楷體" panose="03000509000000000000" pitchFamily="65" charset="-120"/>
              </a:rPr>
              <a:t>花蓮區免試入學五專共計有</a:t>
            </a:r>
            <a:r>
              <a:rPr lang="en-US" altLang="zh-TW" sz="2400" b="1" dirty="0" smtClean="0">
                <a:solidFill>
                  <a:srgbClr val="FF00FF"/>
                </a:solidFill>
                <a:latin typeface="標楷體" panose="03000509000000000000" pitchFamily="65" charset="-120"/>
                <a:ea typeface="標楷體" panose="03000509000000000000" pitchFamily="65" charset="-120"/>
              </a:rPr>
              <a:t>137</a:t>
            </a:r>
            <a:r>
              <a:rPr lang="zh-TW" altLang="en-US" sz="2400" b="1" dirty="0" smtClean="0">
                <a:solidFill>
                  <a:srgbClr val="FF00FF"/>
                </a:solidFill>
                <a:latin typeface="標楷體" panose="03000509000000000000" pitchFamily="65" charset="-120"/>
                <a:ea typeface="標楷體" panose="03000509000000000000" pitchFamily="65" charset="-120"/>
              </a:rPr>
              <a:t>個名額，可以直接在免試入學中分發。</a:t>
            </a:r>
            <a:endParaRPr lang="zh-TW" altLang="en-US" sz="2400" b="1" dirty="0">
              <a:solidFill>
                <a:srgbClr val="FF00FF"/>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0230" y="554489"/>
            <a:ext cx="8642350" cy="792163"/>
          </a:xfrm>
        </p:spPr>
        <p:txBody>
          <a:bodyPr>
            <a:normAutofit fontScale="90000"/>
          </a:bodyPr>
          <a:lstStyle/>
          <a:p>
            <a:pPr>
              <a:defRPr/>
            </a:pPr>
            <a:r>
              <a:rPr lang="en-US" altLang="zh-TW" b="1" dirty="0" smtClean="0">
                <a:solidFill>
                  <a:srgbClr val="0000FF"/>
                </a:solidFill>
                <a:latin typeface="Times New Roman" pitchFamily="18" charset="0"/>
                <a:cs typeface="Times New Roman" pitchFamily="18" charset="0"/>
              </a:rPr>
              <a:t>106</a:t>
            </a:r>
            <a:r>
              <a:rPr lang="zh-TW" altLang="en-US" b="1" dirty="0" smtClean="0">
                <a:solidFill>
                  <a:srgbClr val="0000FF"/>
                </a:solidFill>
                <a:latin typeface="Times New Roman" pitchFamily="18" charset="0"/>
                <a:cs typeface="Times New Roman" pitchFamily="18" charset="0"/>
              </a:rPr>
              <a:t>學年度五專入學管道招生重要時程</a:t>
            </a:r>
            <a:endParaRPr lang="zh-TW" altLang="en-US" b="1" dirty="0">
              <a:solidFill>
                <a:srgbClr val="0000FF"/>
              </a:solidFill>
              <a:latin typeface="Times New Roman" pitchFamily="18" charset="0"/>
              <a:cs typeface="Times New Roman" pitchFamily="18" charset="0"/>
            </a:endParaRPr>
          </a:p>
        </p:txBody>
      </p:sp>
      <p:sp>
        <p:nvSpPr>
          <p:cNvPr id="6" name="圓角矩形 5"/>
          <p:cNvSpPr/>
          <p:nvPr/>
        </p:nvSpPr>
        <p:spPr bwMode="auto">
          <a:xfrm>
            <a:off x="2267397" y="1346652"/>
            <a:ext cx="4464843" cy="792088"/>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lstStyle/>
          <a:p>
            <a:pPr algn="ctr">
              <a:defRPr/>
            </a:pPr>
            <a:r>
              <a:rPr kumimoji="0" lang="zh-TW" altLang="en-US" sz="2800" b="1" dirty="0">
                <a:solidFill>
                  <a:schemeClr val="tx1"/>
                </a:solidFill>
                <a:latin typeface="標楷體" pitchFamily="65" charset="-120"/>
                <a:ea typeface="標楷體" pitchFamily="65" charset="-120"/>
              </a:rPr>
              <a:t>國中教育會考</a:t>
            </a:r>
          </a:p>
        </p:txBody>
      </p:sp>
      <p:sp>
        <p:nvSpPr>
          <p:cNvPr id="7" name="圓角矩形 6"/>
          <p:cNvSpPr/>
          <p:nvPr/>
        </p:nvSpPr>
        <p:spPr bwMode="auto">
          <a:xfrm>
            <a:off x="755576" y="2914650"/>
            <a:ext cx="3579141" cy="1096963"/>
          </a:xfrm>
          <a:prstGeom prst="round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a:lstStyle/>
          <a:p>
            <a:pPr algn="ctr">
              <a:defRPr/>
            </a:pPr>
            <a:r>
              <a:rPr kumimoji="0" lang="zh-TW" altLang="en-US" sz="2800" b="1" dirty="0">
                <a:solidFill>
                  <a:srgbClr val="FF0000"/>
                </a:solidFill>
                <a:latin typeface="標楷體" pitchFamily="65" charset="-120"/>
                <a:ea typeface="標楷體" pitchFamily="65" charset="-120"/>
              </a:rPr>
              <a:t>北中南三區</a:t>
            </a:r>
            <a:r>
              <a:rPr kumimoji="0" lang="en-US" altLang="zh-TW" sz="2800" b="1" dirty="0">
                <a:solidFill>
                  <a:srgbClr val="FF0000"/>
                </a:solidFill>
                <a:latin typeface="標楷體" pitchFamily="65" charset="-120"/>
                <a:ea typeface="標楷體" pitchFamily="65" charset="-120"/>
              </a:rPr>
              <a:t/>
            </a:r>
            <a:br>
              <a:rPr kumimoji="0" lang="en-US" altLang="zh-TW" sz="2800" b="1" dirty="0">
                <a:solidFill>
                  <a:srgbClr val="FF0000"/>
                </a:solidFill>
                <a:latin typeface="標楷體" pitchFamily="65" charset="-120"/>
                <a:ea typeface="標楷體" pitchFamily="65" charset="-120"/>
              </a:rPr>
            </a:br>
            <a:r>
              <a:rPr kumimoji="0" lang="zh-TW" altLang="en-US" sz="2800" b="1" dirty="0">
                <a:solidFill>
                  <a:srgbClr val="FF0000"/>
                </a:solidFill>
                <a:latin typeface="標楷體" pitchFamily="65" charset="-120"/>
                <a:ea typeface="標楷體" pitchFamily="65" charset="-120"/>
              </a:rPr>
              <a:t>五專免試入學</a:t>
            </a:r>
          </a:p>
        </p:txBody>
      </p:sp>
      <p:cxnSp>
        <p:nvCxnSpPr>
          <p:cNvPr id="11" name="直線單箭頭接點 10"/>
          <p:cNvCxnSpPr>
            <a:stCxn id="6" idx="2"/>
            <a:endCxn id="7" idx="0"/>
          </p:cNvCxnSpPr>
          <p:nvPr/>
        </p:nvCxnSpPr>
        <p:spPr bwMode="auto">
          <a:xfrm flipH="1">
            <a:off x="2545147" y="2138740"/>
            <a:ext cx="1954672" cy="775910"/>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arrow"/>
          </a:ln>
          <a:effectLst/>
          <a:extLst/>
        </p:spPr>
      </p:cxnSp>
      <p:cxnSp>
        <p:nvCxnSpPr>
          <p:cNvPr id="12" name="直線單箭頭接點 11"/>
          <p:cNvCxnSpPr/>
          <p:nvPr/>
        </p:nvCxnSpPr>
        <p:spPr bwMode="auto">
          <a:xfrm>
            <a:off x="4000212" y="4027880"/>
            <a:ext cx="0" cy="1303081"/>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arrow"/>
          </a:ln>
          <a:effectLst/>
          <a:extLst/>
        </p:spPr>
      </p:cxnSp>
      <p:sp>
        <p:nvSpPr>
          <p:cNvPr id="128006" name="文字方塊 15"/>
          <p:cNvSpPr txBox="1">
            <a:spLocks noChangeArrowheads="1"/>
          </p:cNvSpPr>
          <p:nvPr/>
        </p:nvSpPr>
        <p:spPr bwMode="auto">
          <a:xfrm>
            <a:off x="943707" y="4090388"/>
            <a:ext cx="3202880" cy="1015663"/>
          </a:xfrm>
          <a:prstGeom prst="rect">
            <a:avLst/>
          </a:prstGeom>
          <a:noFill/>
          <a:ln w="9525">
            <a:noFill/>
            <a:miter lim="800000"/>
            <a:headEnd/>
            <a:tailEnd/>
          </a:ln>
        </p:spPr>
        <p:txBody>
          <a:bodyPr wrap="square">
            <a:spAutoFit/>
          </a:bodyPr>
          <a:lstStyle/>
          <a:p>
            <a:r>
              <a:rPr lang="zh-TW" altLang="en-US" sz="2000" b="1" dirty="0">
                <a:solidFill>
                  <a:srgbClr val="0000FF"/>
                </a:solidFill>
                <a:latin typeface="Times New Roman" pitchFamily="18" charset="0"/>
                <a:ea typeface="標楷體" pitchFamily="65" charset="-120"/>
                <a:cs typeface="Times New Roman" pitchFamily="18" charset="0"/>
              </a:rPr>
              <a:t>報名：</a:t>
            </a:r>
            <a:r>
              <a:rPr lang="en-US" altLang="zh-TW" sz="2000" b="1" dirty="0" smtClean="0">
                <a:solidFill>
                  <a:srgbClr val="0000FF"/>
                </a:solidFill>
                <a:latin typeface="Times New Roman" pitchFamily="18" charset="0"/>
                <a:ea typeface="標楷體" pitchFamily="65" charset="-120"/>
                <a:cs typeface="Times New Roman" pitchFamily="18" charset="0"/>
              </a:rPr>
              <a:t>106.06.20~07.03</a:t>
            </a:r>
            <a:endParaRPr lang="en-US" altLang="zh-TW" sz="2000" b="1" dirty="0">
              <a:solidFill>
                <a:srgbClr val="0000FF"/>
              </a:solidFill>
              <a:latin typeface="Times New Roman" pitchFamily="18" charset="0"/>
              <a:ea typeface="標楷體" pitchFamily="65" charset="-120"/>
              <a:cs typeface="Times New Roman" pitchFamily="18" charset="0"/>
            </a:endParaRPr>
          </a:p>
          <a:p>
            <a:r>
              <a:rPr lang="zh-TW" altLang="en-US" sz="2000" b="1" dirty="0">
                <a:solidFill>
                  <a:srgbClr val="0000FF"/>
                </a:solidFill>
                <a:latin typeface="Times New Roman" pitchFamily="18" charset="0"/>
                <a:ea typeface="標楷體" pitchFamily="65" charset="-120"/>
                <a:cs typeface="Times New Roman" pitchFamily="18" charset="0"/>
              </a:rPr>
              <a:t>現場登記分發報到：</a:t>
            </a:r>
            <a:r>
              <a:rPr lang="en-US" altLang="zh-TW" sz="2000" b="1" dirty="0" smtClean="0">
                <a:solidFill>
                  <a:srgbClr val="0000FF"/>
                </a:solidFill>
                <a:latin typeface="Times New Roman" pitchFamily="18" charset="0"/>
                <a:ea typeface="標楷體" pitchFamily="65" charset="-120"/>
                <a:cs typeface="Times New Roman" pitchFamily="18" charset="0"/>
              </a:rPr>
              <a:t>106.07.12</a:t>
            </a:r>
            <a:endParaRPr lang="en-US" altLang="zh-TW" sz="2000" b="1" dirty="0">
              <a:solidFill>
                <a:srgbClr val="0000FF"/>
              </a:solidFill>
              <a:latin typeface="Times New Roman" pitchFamily="18" charset="0"/>
              <a:ea typeface="標楷體" pitchFamily="65" charset="-120"/>
              <a:cs typeface="Times New Roman" pitchFamily="18" charset="0"/>
            </a:endParaRPr>
          </a:p>
        </p:txBody>
      </p:sp>
      <p:sp>
        <p:nvSpPr>
          <p:cNvPr id="18" name="圓角矩形 17"/>
          <p:cNvSpPr/>
          <p:nvPr/>
        </p:nvSpPr>
        <p:spPr bwMode="auto">
          <a:xfrm>
            <a:off x="2855962" y="5330961"/>
            <a:ext cx="3290887" cy="1368152"/>
          </a:xfrm>
          <a:prstGeom prst="roundRect">
            <a:avLst/>
          </a:prstGeom>
          <a:solidFill>
            <a:schemeClr val="accent6">
              <a:lumMod val="40000"/>
              <a:lumOff val="6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lstStyle/>
          <a:p>
            <a:pPr algn="ctr">
              <a:defRPr/>
            </a:pPr>
            <a:r>
              <a:rPr kumimoji="0" lang="zh-TW" altLang="en-US" sz="2800" b="1" dirty="0">
                <a:solidFill>
                  <a:srgbClr val="0000FF"/>
                </a:solidFill>
                <a:latin typeface="標楷體" pitchFamily="65" charset="-120"/>
                <a:ea typeface="標楷體" pitchFamily="65" charset="-120"/>
              </a:rPr>
              <a:t>各校續招</a:t>
            </a:r>
          </a:p>
        </p:txBody>
      </p:sp>
      <p:sp>
        <p:nvSpPr>
          <p:cNvPr id="128011" name="文字方塊 19"/>
          <p:cNvSpPr txBox="1">
            <a:spLocks noChangeArrowheads="1"/>
          </p:cNvSpPr>
          <p:nvPr/>
        </p:nvSpPr>
        <p:spPr bwMode="auto">
          <a:xfrm>
            <a:off x="2984710" y="5890457"/>
            <a:ext cx="3033390" cy="708025"/>
          </a:xfrm>
          <a:prstGeom prst="rect">
            <a:avLst/>
          </a:prstGeom>
          <a:noFill/>
          <a:ln w="9525">
            <a:noFill/>
            <a:miter lim="800000"/>
            <a:headEnd/>
            <a:tailEnd/>
          </a:ln>
        </p:spPr>
        <p:txBody>
          <a:bodyPr wrap="square">
            <a:spAutoFit/>
          </a:bodyPr>
          <a:lstStyle/>
          <a:p>
            <a:r>
              <a:rPr lang="zh-TW" altLang="en-US" sz="2000" b="1" dirty="0">
                <a:solidFill>
                  <a:srgbClr val="FF0000"/>
                </a:solidFill>
                <a:latin typeface="Times New Roman" pitchFamily="18" charset="0"/>
                <a:ea typeface="標楷體" pitchFamily="65" charset="-120"/>
                <a:cs typeface="Times New Roman" pitchFamily="18" charset="0"/>
              </a:rPr>
              <a:t>依各校公告時間辦理報名及分發作業</a:t>
            </a:r>
          </a:p>
        </p:txBody>
      </p:sp>
      <p:sp>
        <p:nvSpPr>
          <p:cNvPr id="13" name="圓角矩形 12"/>
          <p:cNvSpPr/>
          <p:nvPr/>
        </p:nvSpPr>
        <p:spPr bwMode="auto">
          <a:xfrm>
            <a:off x="4643835" y="2914648"/>
            <a:ext cx="3965898" cy="1096963"/>
          </a:xfrm>
          <a:prstGeom prst="round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a:lstStyle/>
          <a:p>
            <a:pPr algn="ctr">
              <a:defRPr/>
            </a:pPr>
            <a:r>
              <a:rPr kumimoji="0" lang="zh-TW" altLang="en-US" sz="2800" b="1" dirty="0">
                <a:solidFill>
                  <a:srgbClr val="FF0000"/>
                </a:solidFill>
                <a:latin typeface="標楷體" pitchFamily="65" charset="-120"/>
                <a:ea typeface="標楷體" pitchFamily="65" charset="-120"/>
              </a:rPr>
              <a:t>花蓮區高中職</a:t>
            </a:r>
            <a:r>
              <a:rPr kumimoji="0" lang="en-US" altLang="zh-TW" sz="2800" b="1" dirty="0">
                <a:solidFill>
                  <a:srgbClr val="FF0000"/>
                </a:solidFill>
                <a:latin typeface="標楷體" pitchFamily="65" charset="-120"/>
                <a:ea typeface="標楷體" pitchFamily="65" charset="-120"/>
              </a:rPr>
              <a:t/>
            </a:r>
            <a:br>
              <a:rPr kumimoji="0" lang="en-US" altLang="zh-TW" sz="2800" b="1" dirty="0">
                <a:solidFill>
                  <a:srgbClr val="FF0000"/>
                </a:solidFill>
                <a:latin typeface="標楷體" pitchFamily="65" charset="-120"/>
                <a:ea typeface="標楷體" pitchFamily="65" charset="-120"/>
              </a:rPr>
            </a:br>
            <a:r>
              <a:rPr kumimoji="0" lang="zh-TW" altLang="en-US" sz="2800" b="1" dirty="0">
                <a:solidFill>
                  <a:srgbClr val="FF0000"/>
                </a:solidFill>
                <a:latin typeface="標楷體" pitchFamily="65" charset="-120"/>
                <a:ea typeface="標楷體" pitchFamily="65" charset="-120"/>
              </a:rPr>
              <a:t>免試</a:t>
            </a:r>
            <a:r>
              <a:rPr kumimoji="0" lang="zh-TW" altLang="en-US" sz="2800" b="1" dirty="0" smtClean="0">
                <a:solidFill>
                  <a:srgbClr val="FF0000"/>
                </a:solidFill>
                <a:latin typeface="標楷體" pitchFamily="65" charset="-120"/>
                <a:ea typeface="標楷體" pitchFamily="65" charset="-120"/>
              </a:rPr>
              <a:t>入學</a:t>
            </a:r>
            <a:r>
              <a:rPr kumimoji="0" lang="en-US" altLang="zh-TW" sz="2800" b="1" dirty="0" smtClean="0">
                <a:solidFill>
                  <a:srgbClr val="FF0000"/>
                </a:solidFill>
                <a:latin typeface="標楷體" pitchFamily="65" charset="-120"/>
                <a:ea typeface="標楷體" pitchFamily="65" charset="-120"/>
              </a:rPr>
              <a:t>(</a:t>
            </a:r>
            <a:r>
              <a:rPr kumimoji="0" lang="zh-TW" altLang="en-US" sz="2800" b="1" dirty="0">
                <a:solidFill>
                  <a:srgbClr val="FF0000"/>
                </a:solidFill>
                <a:latin typeface="標楷體" pitchFamily="65" charset="-120"/>
                <a:ea typeface="標楷體" pitchFamily="65" charset="-120"/>
              </a:rPr>
              <a:t>含部分五專</a:t>
            </a:r>
            <a:r>
              <a:rPr kumimoji="0" lang="en-US" altLang="zh-TW" sz="2800" b="1" dirty="0">
                <a:solidFill>
                  <a:srgbClr val="FF0000"/>
                </a:solidFill>
                <a:latin typeface="標楷體" pitchFamily="65" charset="-120"/>
                <a:ea typeface="標楷體" pitchFamily="65" charset="-120"/>
              </a:rPr>
              <a:t>)</a:t>
            </a:r>
            <a:endParaRPr kumimoji="0" lang="zh-TW" altLang="en-US" sz="2800" b="1" dirty="0">
              <a:solidFill>
                <a:srgbClr val="FF0000"/>
              </a:solidFill>
              <a:latin typeface="標楷體" pitchFamily="65" charset="-120"/>
              <a:ea typeface="標楷體" pitchFamily="65" charset="-120"/>
            </a:endParaRPr>
          </a:p>
        </p:txBody>
      </p:sp>
      <p:cxnSp>
        <p:nvCxnSpPr>
          <p:cNvPr id="15" name="直線單箭頭接點 14"/>
          <p:cNvCxnSpPr>
            <a:stCxn id="6" idx="2"/>
          </p:cNvCxnSpPr>
          <p:nvPr/>
        </p:nvCxnSpPr>
        <p:spPr bwMode="auto">
          <a:xfrm>
            <a:off x="4499819" y="2138740"/>
            <a:ext cx="2088405" cy="781792"/>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arrow"/>
          </a:ln>
          <a:effectLst/>
          <a:extLst/>
        </p:spPr>
      </p:cxnSp>
      <p:sp>
        <p:nvSpPr>
          <p:cNvPr id="14" name="文字方塊 15"/>
          <p:cNvSpPr txBox="1">
            <a:spLocks noChangeArrowheads="1"/>
          </p:cNvSpPr>
          <p:nvPr/>
        </p:nvSpPr>
        <p:spPr bwMode="auto">
          <a:xfrm>
            <a:off x="5544020" y="4090388"/>
            <a:ext cx="2933675" cy="1015663"/>
          </a:xfrm>
          <a:prstGeom prst="rect">
            <a:avLst/>
          </a:prstGeom>
          <a:noFill/>
          <a:ln w="9525">
            <a:noFill/>
            <a:miter lim="800000"/>
            <a:headEnd/>
            <a:tailEnd/>
          </a:ln>
        </p:spPr>
        <p:txBody>
          <a:bodyPr wrap="square">
            <a:spAutoFit/>
          </a:bodyPr>
          <a:lstStyle/>
          <a:p>
            <a:r>
              <a:rPr lang="zh-TW" altLang="en-US" sz="2000" b="1" dirty="0">
                <a:solidFill>
                  <a:srgbClr val="0000FF"/>
                </a:solidFill>
                <a:latin typeface="Times New Roman" pitchFamily="18" charset="0"/>
                <a:ea typeface="標楷體" pitchFamily="65" charset="-120"/>
                <a:cs typeface="Times New Roman" pitchFamily="18" charset="0"/>
              </a:rPr>
              <a:t>報名：</a:t>
            </a:r>
            <a:r>
              <a:rPr lang="en-US" altLang="zh-TW" sz="2000" b="1" dirty="0" smtClean="0">
                <a:solidFill>
                  <a:srgbClr val="0000FF"/>
                </a:solidFill>
                <a:latin typeface="Times New Roman" pitchFamily="18" charset="0"/>
                <a:ea typeface="標楷體" pitchFamily="65" charset="-120"/>
                <a:cs typeface="Times New Roman" pitchFamily="18" charset="0"/>
              </a:rPr>
              <a:t>106.06.28~29</a:t>
            </a:r>
          </a:p>
          <a:p>
            <a:r>
              <a:rPr lang="zh-TW" altLang="en-US" sz="2000" b="1" dirty="0" smtClean="0">
                <a:solidFill>
                  <a:srgbClr val="0000FF"/>
                </a:solidFill>
                <a:latin typeface="Times New Roman" pitchFamily="18" charset="0"/>
                <a:ea typeface="標楷體" pitchFamily="65" charset="-120"/>
                <a:cs typeface="Times New Roman" pitchFamily="18" charset="0"/>
              </a:rPr>
              <a:t>放榜：</a:t>
            </a:r>
            <a:r>
              <a:rPr lang="en-US" altLang="zh-TW" sz="2000" b="1" dirty="0" smtClean="0">
                <a:solidFill>
                  <a:srgbClr val="0000FF"/>
                </a:solidFill>
                <a:latin typeface="Times New Roman" pitchFamily="18" charset="0"/>
                <a:ea typeface="標楷體" pitchFamily="65" charset="-120"/>
                <a:cs typeface="Times New Roman" pitchFamily="18" charset="0"/>
              </a:rPr>
              <a:t>106.07.11</a:t>
            </a:r>
          </a:p>
          <a:p>
            <a:r>
              <a:rPr lang="zh-TW" altLang="en-US" sz="2000" b="1" dirty="0" smtClean="0">
                <a:solidFill>
                  <a:srgbClr val="0000FF"/>
                </a:solidFill>
                <a:latin typeface="Times New Roman" pitchFamily="18" charset="0"/>
                <a:ea typeface="標楷體" pitchFamily="65" charset="-120"/>
                <a:cs typeface="Times New Roman" pitchFamily="18" charset="0"/>
              </a:rPr>
              <a:t>報到</a:t>
            </a:r>
            <a:r>
              <a:rPr lang="zh-TW" altLang="en-US" sz="2000" b="1" dirty="0">
                <a:solidFill>
                  <a:srgbClr val="0000FF"/>
                </a:solidFill>
                <a:latin typeface="Times New Roman" pitchFamily="18" charset="0"/>
                <a:ea typeface="標楷體" pitchFamily="65" charset="-120"/>
                <a:cs typeface="Times New Roman" pitchFamily="18" charset="0"/>
              </a:rPr>
              <a:t>：</a:t>
            </a:r>
            <a:r>
              <a:rPr lang="en-US" altLang="zh-TW" sz="2000" b="1" dirty="0" smtClean="0">
                <a:solidFill>
                  <a:srgbClr val="0000FF"/>
                </a:solidFill>
                <a:latin typeface="Times New Roman" pitchFamily="18" charset="0"/>
                <a:ea typeface="標楷體" pitchFamily="65" charset="-120"/>
                <a:cs typeface="Times New Roman" pitchFamily="18" charset="0"/>
              </a:rPr>
              <a:t>106.07.13</a:t>
            </a:r>
            <a:endParaRPr lang="en-US" altLang="zh-TW" sz="2000" b="1" dirty="0">
              <a:solidFill>
                <a:srgbClr val="0000FF"/>
              </a:solidFill>
              <a:latin typeface="Times New Roman" pitchFamily="18" charset="0"/>
              <a:ea typeface="標楷體" pitchFamily="65" charset="-120"/>
              <a:cs typeface="Times New Roman" pitchFamily="18" charset="0"/>
            </a:endParaRPr>
          </a:p>
        </p:txBody>
      </p:sp>
      <p:cxnSp>
        <p:nvCxnSpPr>
          <p:cNvPr id="33" name="直線單箭頭接點 32"/>
          <p:cNvCxnSpPr/>
          <p:nvPr/>
        </p:nvCxnSpPr>
        <p:spPr bwMode="auto">
          <a:xfrm>
            <a:off x="5148064" y="4039222"/>
            <a:ext cx="0" cy="1303081"/>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arrow"/>
          </a:ln>
          <a:effectLst/>
          <a:ex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表格 39"/>
          <p:cNvGraphicFramePr>
            <a:graphicFrameLocks noGrp="1"/>
          </p:cNvGraphicFramePr>
          <p:nvPr>
            <p:extLst>
              <p:ext uri="{D42A27DB-BD31-4B8C-83A1-F6EECF244321}">
                <p14:modId xmlns="" xmlns:p14="http://schemas.microsoft.com/office/powerpoint/2010/main" val="1951530051"/>
              </p:ext>
            </p:extLst>
          </p:nvPr>
        </p:nvGraphicFramePr>
        <p:xfrm>
          <a:off x="1259632" y="2135451"/>
          <a:ext cx="6624736" cy="1942486"/>
        </p:xfrm>
        <a:graphic>
          <a:graphicData uri="http://schemas.openxmlformats.org/drawingml/2006/table">
            <a:tbl>
              <a:tblPr firstRow="1" bandRow="1">
                <a:tableStyleId>{21E4AEA4-8DFA-4A89-87EB-49C32662AFE0}</a:tableStyleId>
              </a:tblPr>
              <a:tblGrid>
                <a:gridCol w="3312368"/>
                <a:gridCol w="3312368"/>
              </a:tblGrid>
              <a:tr h="648072">
                <a:tc gridSpan="2">
                  <a:txBody>
                    <a:bodyPr/>
                    <a:lstStyle/>
                    <a:p>
                      <a:pPr algn="ctr"/>
                      <a:r>
                        <a:rPr lang="zh-TW" altLang="en-US" sz="3200" dirty="0" smtClean="0">
                          <a:latin typeface="標楷體" pitchFamily="65" charset="-120"/>
                          <a:ea typeface="標楷體" pitchFamily="65" charset="-120"/>
                        </a:rPr>
                        <a:t>特色招生</a:t>
                      </a:r>
                      <a:endParaRPr lang="zh-TW" altLang="en-US" sz="3200" dirty="0">
                        <a:latin typeface="標楷體" pitchFamily="65" charset="-120"/>
                        <a:ea typeface="標楷體" pitchFamily="65" charset="-120"/>
                      </a:endParaRPr>
                    </a:p>
                  </a:txBody>
                  <a:tcPr/>
                </a:tc>
                <a:tc hMerge="1">
                  <a:txBody>
                    <a:bodyPr/>
                    <a:lstStyle/>
                    <a:p>
                      <a:endParaRPr lang="zh-TW" altLang="en-US" dirty="0"/>
                    </a:p>
                  </a:txBody>
                  <a:tcPr/>
                </a:tc>
              </a:tr>
              <a:tr h="6472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標楷體" pitchFamily="65" charset="-120"/>
                          <a:ea typeface="標楷體" pitchFamily="65" charset="-120"/>
                        </a:rPr>
                        <a:t>藝才班甄選入學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標楷體" pitchFamily="65" charset="-120"/>
                          <a:ea typeface="標楷體" pitchFamily="65" charset="-120"/>
                        </a:rPr>
                        <a:t>體育班甄選入學</a:t>
                      </a:r>
                    </a:p>
                  </a:txBody>
                  <a:tcPr anchor="ctr"/>
                </a:tc>
              </a:tr>
              <a:tr h="6472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標楷體" pitchFamily="65" charset="-120"/>
                          <a:ea typeface="標楷體" pitchFamily="65" charset="-120"/>
                        </a:rPr>
                        <a:t>科學班甄選入學</a:t>
                      </a:r>
                      <a:endParaRPr lang="zh-TW" altLang="en-US" sz="2400" dirty="0">
                        <a:latin typeface="標楷體" pitchFamily="65" charset="-120"/>
                        <a:ea typeface="標楷體"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標楷體" pitchFamily="65" charset="-120"/>
                          <a:ea typeface="標楷體" pitchFamily="65" charset="-120"/>
                        </a:rPr>
                        <a:t>專業群科甄選入學</a:t>
                      </a:r>
                    </a:p>
                  </a:txBody>
                  <a:tcPr anchor="ctr"/>
                </a:tc>
              </a:tr>
            </a:tbl>
          </a:graphicData>
        </a:graphic>
      </p:graphicFrame>
      <p:sp>
        <p:nvSpPr>
          <p:cNvPr id="4" name="矩形 3"/>
          <p:cNvSpPr/>
          <p:nvPr/>
        </p:nvSpPr>
        <p:spPr>
          <a:xfrm>
            <a:off x="611560" y="764704"/>
            <a:ext cx="799288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latin typeface="標楷體" pitchFamily="65" charset="-120"/>
                <a:ea typeface="標楷體" pitchFamily="65" charset="-120"/>
              </a:rPr>
              <a:t>106</a:t>
            </a:r>
            <a:r>
              <a:rPr lang="zh-TW" altLang="en-US" sz="2800" dirty="0" smtClean="0">
                <a:latin typeface="標楷體" pitchFamily="65" charset="-120"/>
                <a:ea typeface="標楷體" pitchFamily="65" charset="-120"/>
              </a:rPr>
              <a:t>學年度適性入學管道</a:t>
            </a:r>
            <a:endParaRPr lang="zh-TW" altLang="en-US" sz="2800" dirty="0">
              <a:latin typeface="標楷體" pitchFamily="65" charset="-120"/>
              <a:ea typeface="標楷體" pitchFamily="65" charset="-120"/>
            </a:endParaRPr>
          </a:p>
        </p:txBody>
      </p:sp>
    </p:spTree>
    <p:extLst>
      <p:ext uri="{BB962C8B-B14F-4D97-AF65-F5344CB8AC3E}">
        <p14:creationId xmlns="" xmlns:p14="http://schemas.microsoft.com/office/powerpoint/2010/main" val="300739585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043608" y="1124744"/>
            <a:ext cx="827609" cy="5112568"/>
          </a:xfrm>
          <a:prstGeom prst="rect">
            <a:avLst/>
          </a:prstGeom>
        </p:spPr>
        <p:txBody>
          <a:bodyPr/>
          <a:lstStyle/>
          <a:p>
            <a:pPr algn="ctr" fontAlgn="auto">
              <a:spcAft>
                <a:spcPts val="0"/>
              </a:spcAft>
              <a:defRPr/>
            </a:pPr>
            <a:r>
              <a:rPr kumimoji="0" lang="zh-TW" altLang="en-US" sz="4000" b="1" dirty="0">
                <a:solidFill>
                  <a:srgbClr val="0000CC"/>
                </a:solidFill>
                <a:latin typeface="標楷體" pitchFamily="65" charset="-120"/>
                <a:ea typeface="標楷體" pitchFamily="65" charset="-120"/>
                <a:cs typeface="+mj-cs"/>
              </a:rPr>
              <a:t>五專入學管道簡介</a:t>
            </a:r>
            <a:endParaRPr kumimoji="0" lang="zh-TW" altLang="en-US" sz="4000" dirty="0">
              <a:latin typeface="標楷體" pitchFamily="65" charset="-120"/>
              <a:ea typeface="標楷體" pitchFamily="65" charset="-120"/>
              <a:cs typeface="+mj-cs"/>
            </a:endParaRPr>
          </a:p>
        </p:txBody>
      </p:sp>
      <p:pic>
        <p:nvPicPr>
          <p:cNvPr id="22530" name="Picture 2" descr="http://www.techadmi.edu.tw/five_year/5year106_proces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83268" y="0"/>
            <a:ext cx="6581775" cy="6858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標題 1"/>
          <p:cNvSpPr txBox="1">
            <a:spLocks/>
          </p:cNvSpPr>
          <p:nvPr/>
        </p:nvSpPr>
        <p:spPr bwMode="gray">
          <a:xfrm>
            <a:off x="468313" y="404813"/>
            <a:ext cx="8135937" cy="647700"/>
          </a:xfrm>
          <a:prstGeom prst="rect">
            <a:avLst/>
          </a:prstGeom>
          <a:noFill/>
          <a:ln w="9525">
            <a:noFill/>
            <a:miter lim="800000"/>
            <a:headEnd/>
            <a:tailEnd/>
          </a:ln>
        </p:spPr>
        <p:txBody>
          <a:bodyPr anchor="ctr"/>
          <a:lstStyle/>
          <a:p>
            <a:pPr algn="ctr"/>
            <a:r>
              <a:rPr lang="zh-TW" altLang="en-US" sz="3600" b="1" dirty="0" smtClean="0">
                <a:solidFill>
                  <a:srgbClr val="0000FF"/>
                </a:solidFill>
                <a:latin typeface="標楷體" pitchFamily="65" charset="-120"/>
                <a:ea typeface="標楷體" pitchFamily="65" charset="-120"/>
                <a:cs typeface="Times New Roman" pitchFamily="18" charset="0"/>
              </a:rPr>
              <a:t>五專</a:t>
            </a:r>
            <a:r>
              <a:rPr lang="zh-TW" altLang="en-US" sz="3600" b="1" dirty="0">
                <a:solidFill>
                  <a:srgbClr val="0000FF"/>
                </a:solidFill>
                <a:latin typeface="標楷體" pitchFamily="65" charset="-120"/>
                <a:ea typeface="標楷體" pitchFamily="65" charset="-120"/>
                <a:cs typeface="Times New Roman" pitchFamily="18" charset="0"/>
              </a:rPr>
              <a:t>免試入學超額比序順序示意圖</a:t>
            </a:r>
          </a:p>
        </p:txBody>
      </p:sp>
      <p:pic>
        <p:nvPicPr>
          <p:cNvPr id="19458" name="Picture 2" descr="http://www.techadmi.edu.tw/five_year/5year105_score.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1196752"/>
            <a:ext cx="8784976" cy="539916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32656"/>
            <a:ext cx="8784976" cy="192606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algn="ctr" eaLnBrk="1" hangingPunct="1">
              <a:spcBef>
                <a:spcPct val="20000"/>
              </a:spcBef>
              <a:defRPr/>
            </a:pPr>
            <a:r>
              <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七、志願選填與適性</a:t>
            </a:r>
            <a:r>
              <a:rPr kumimoji="0" lang="zh-TW" altLang="en-US" sz="4800" b="1" u="sng"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輔導</a:t>
            </a:r>
            <a:endPar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7"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52" y="2132856"/>
            <a:ext cx="9141748" cy="47124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794705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圓角矩形 9"/>
          <p:cNvSpPr/>
          <p:nvPr/>
        </p:nvSpPr>
        <p:spPr bwMode="auto">
          <a:xfrm>
            <a:off x="179512" y="1870980"/>
            <a:ext cx="8856984" cy="4294324"/>
          </a:xfrm>
          <a:prstGeom prst="roundRect">
            <a:avLst/>
          </a:prstGeom>
          <a:solidFill>
            <a:srgbClr val="CCFF99"/>
          </a:solidFill>
          <a:ln w="9525" cap="flat" cmpd="sng" algn="ctr">
            <a:noFill/>
            <a:prstDash val="solid"/>
            <a:round/>
            <a:headEnd type="none" w="med" len="med"/>
            <a:tailEnd type="none" w="med" len="med"/>
          </a:ln>
          <a:effectLst>
            <a:innerShdw blurRad="114300">
              <a:prstClr val="black"/>
            </a:innerShdw>
          </a:effec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just" eaLnBrk="1" hangingPunct="1">
              <a:buFont typeface="Wingdings" panose="05000000000000000000" pitchFamily="2" charset="2"/>
              <a:buChar char="Ø"/>
              <a:defRPr/>
            </a:pPr>
            <a:r>
              <a:rPr lang="zh-TW" altLang="en-US" sz="2400" dirty="0" smtClean="0">
                <a:latin typeface="標楷體" panose="03000509000000000000" pitchFamily="65" charset="-120"/>
                <a:ea typeface="標楷體" panose="03000509000000000000" pitchFamily="65" charset="-120"/>
              </a:rPr>
              <a:t>念完醫學院發現自己不想當醫生，想開咖啡館；出國拿法律碩士學位後，改學烘焙甜點；藥學研究所畢業的研究助理，立志報考清潔隊員；博士學分修完後，回故鄉創業賣雞排</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a:t>
            </a:r>
          </a:p>
          <a:p>
            <a:pPr algn="just" eaLnBrk="1" hangingPunct="1">
              <a:buFont typeface="Wingdings" panose="05000000000000000000" pitchFamily="2" charset="2"/>
              <a:buChar char="Ø"/>
              <a:defRPr/>
            </a:pPr>
            <a:r>
              <a:rPr lang="zh-TW" altLang="en-US" sz="2400" dirty="0" smtClean="0">
                <a:latin typeface="標楷體" panose="03000509000000000000" pitchFamily="65" charset="-120"/>
                <a:ea typeface="標楷體" panose="03000509000000000000" pitchFamily="65" charset="-120"/>
              </a:rPr>
              <a:t>這些年輕人在所學和職業選擇路上跌跌撞撞的摸索故事，每一天，我們不但在媒體上讀到</a:t>
            </a:r>
            <a:r>
              <a:rPr lang="zh-TW" altLang="en-US" sz="2400" dirty="0" smtClean="0">
                <a:ea typeface="標楷體" panose="03000509000000000000" pitchFamily="65" charset="-120"/>
              </a:rPr>
              <a:t>，更在生活中遇到。而年輕的家長們，也許您就是徬徨其中的人。</a:t>
            </a:r>
          </a:p>
          <a:p>
            <a:pPr algn="just" eaLnBrk="1" hangingPunct="1">
              <a:buFont typeface="Wingdings" panose="05000000000000000000" pitchFamily="2" charset="2"/>
              <a:buChar char="Ø"/>
              <a:defRPr/>
            </a:pPr>
            <a:r>
              <a:rPr lang="zh-TW" altLang="en-US" sz="2400" dirty="0" smtClean="0">
                <a:ea typeface="標楷體" panose="03000509000000000000" pitchFamily="65" charset="-120"/>
              </a:rPr>
              <a:t>「不知道自己想做甚麼？」不是新鮮問題。每個世代要進入社會的年輕人，遲早都要自問：「我的能力和興趣是甚麼？我想要做甚麼工作？」</a:t>
            </a:r>
          </a:p>
          <a:p>
            <a:pPr algn="just" eaLnBrk="1" hangingPunct="1">
              <a:buFont typeface="Wingdings" panose="05000000000000000000" pitchFamily="2" charset="2"/>
              <a:buChar char="Ø"/>
              <a:defRPr/>
            </a:pPr>
            <a:r>
              <a:rPr lang="zh-TW" altLang="en-US" sz="2800" b="1" dirty="0" smtClean="0">
                <a:ea typeface="標楷體" panose="03000509000000000000" pitchFamily="65" charset="-120"/>
              </a:rPr>
              <a:t>最應該探索自我的時間就是在</a:t>
            </a:r>
            <a:r>
              <a:rPr lang="zh-TW" altLang="en-US" sz="3600" b="1" dirty="0" smtClean="0">
                <a:solidFill>
                  <a:srgbClr val="FF0000"/>
                </a:solidFill>
                <a:ea typeface="標楷體" panose="03000509000000000000" pitchFamily="65" charset="-120"/>
              </a:rPr>
              <a:t>國、高中階段</a:t>
            </a:r>
            <a:r>
              <a:rPr lang="zh-TW" altLang="en-US" sz="2800" b="1" dirty="0" smtClean="0">
                <a:ea typeface="標楷體" panose="03000509000000000000" pitchFamily="65" charset="-120"/>
              </a:rPr>
              <a:t>。</a:t>
            </a:r>
          </a:p>
          <a:p>
            <a:pPr algn="just" eaLnBrk="1" hangingPunct="1">
              <a:buFont typeface="Wingdings" panose="05000000000000000000" pitchFamily="2" charset="2"/>
              <a:buChar char="Ø"/>
              <a:defRPr/>
            </a:pPr>
            <a:endParaRPr lang="zh-TW" altLang="en-US" sz="2400" dirty="0" smtClean="0">
              <a:ea typeface="標楷體" panose="03000509000000000000" pitchFamily="65" charset="-120"/>
            </a:endParaRPr>
          </a:p>
        </p:txBody>
      </p:sp>
      <p:sp>
        <p:nvSpPr>
          <p:cNvPr id="29701" name="文字方塊 1"/>
          <p:cNvSpPr txBox="1">
            <a:spLocks noChangeArrowheads="1"/>
          </p:cNvSpPr>
          <p:nvPr/>
        </p:nvSpPr>
        <p:spPr bwMode="auto">
          <a:xfrm>
            <a:off x="395288" y="6237288"/>
            <a:ext cx="84185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r" eaLnBrk="1" hangingPunct="1">
              <a:spcBef>
                <a:spcPct val="0"/>
              </a:spcBef>
              <a:buFontTx/>
              <a:buNone/>
            </a:pPr>
            <a:r>
              <a:rPr lang="zh-TW" altLang="en-US" sz="2000" dirty="0">
                <a:latin typeface="標楷體" pitchFamily="65" charset="-120"/>
                <a:ea typeface="標楷體" pitchFamily="65" charset="-120"/>
                <a:cs typeface="Times New Roman" pitchFamily="18" charset="0"/>
              </a:rPr>
              <a:t>資料來源：你就是改變的起點</a:t>
            </a:r>
            <a:r>
              <a:rPr lang="en-US" altLang="zh-TW" sz="2000" dirty="0">
                <a:latin typeface="標楷體" pitchFamily="65" charset="-120"/>
                <a:ea typeface="標楷體" pitchFamily="65" charset="-120"/>
                <a:cs typeface="Times New Roman" pitchFamily="18" charset="0"/>
              </a:rPr>
              <a:t>(</a:t>
            </a:r>
            <a:r>
              <a:rPr lang="zh-TW" altLang="en-US" sz="2000" dirty="0">
                <a:latin typeface="標楷體" pitchFamily="65" charset="-120"/>
                <a:ea typeface="標楷體" pitchFamily="65" charset="-120"/>
                <a:cs typeface="Times New Roman" pitchFamily="18" charset="0"/>
              </a:rPr>
              <a:t>嚴長壽</a:t>
            </a:r>
            <a:r>
              <a:rPr lang="en-US" altLang="zh-TW" sz="2000" dirty="0">
                <a:latin typeface="標楷體" pitchFamily="65" charset="-120"/>
                <a:ea typeface="標楷體" pitchFamily="65" charset="-120"/>
                <a:cs typeface="Times New Roman" pitchFamily="18" charset="0"/>
              </a:rPr>
              <a:t>2014)</a:t>
            </a:r>
            <a:endParaRPr lang="zh-TW" altLang="en-US" sz="2000" dirty="0">
              <a:latin typeface="標楷體" pitchFamily="65" charset="-120"/>
              <a:ea typeface="標楷體" pitchFamily="65" charset="-120"/>
              <a:cs typeface="Times New Roman" pitchFamily="18" charset="0"/>
            </a:endParaRPr>
          </a:p>
        </p:txBody>
      </p:sp>
      <p:sp>
        <p:nvSpPr>
          <p:cNvPr id="7" name="AutoShape 10"/>
          <p:cNvSpPr>
            <a:spLocks noChangeArrowheads="1"/>
          </p:cNvSpPr>
          <p:nvPr/>
        </p:nvSpPr>
        <p:spPr bwMode="gray">
          <a:xfrm>
            <a:off x="1517637" y="872808"/>
            <a:ext cx="6543763" cy="771525"/>
          </a:xfrm>
          <a:prstGeom prst="roundRect">
            <a:avLst>
              <a:gd name="adj" fmla="val 50000"/>
            </a:avLst>
          </a:prstGeom>
          <a:gradFill rotWithShape="1">
            <a:gsLst>
              <a:gs pos="0">
                <a:srgbClr val="FF3399"/>
              </a:gs>
              <a:gs pos="25000">
                <a:srgbClr val="FF6633"/>
              </a:gs>
              <a:gs pos="50000">
                <a:srgbClr val="FFFF00"/>
              </a:gs>
              <a:gs pos="75000">
                <a:srgbClr val="01A78F"/>
              </a:gs>
              <a:gs pos="100000">
                <a:srgbClr val="3366FF"/>
              </a:gs>
            </a:gsLst>
            <a:lin ang="5400000" scaled="0"/>
          </a:gradFill>
          <a:ln w="12700">
            <a:gradFill>
              <a:gsLst>
                <a:gs pos="0">
                  <a:srgbClr val="FF3399"/>
                </a:gs>
                <a:gs pos="25000">
                  <a:srgbClr val="FF6633"/>
                </a:gs>
                <a:gs pos="50000">
                  <a:srgbClr val="FFFF00"/>
                </a:gs>
                <a:gs pos="75000">
                  <a:srgbClr val="01A78F"/>
                </a:gs>
                <a:gs pos="100000">
                  <a:srgbClr val="3366FF"/>
                </a:gs>
              </a:gsLst>
              <a:lin ang="5400000" scaled="0"/>
            </a:gradFill>
            <a:round/>
            <a:headEnd/>
            <a:tailEnd/>
          </a:ln>
          <a:effectLst>
            <a:outerShdw dist="53882" dir="2700000" algn="ctr" rotWithShape="0">
              <a:schemeClr val="bg2">
                <a:alpha val="50000"/>
              </a:schemeClr>
            </a:outerShdw>
          </a:effectLst>
        </p:spPr>
        <p:txBody>
          <a:bodyPr wrap="none" anchor="ct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defRPr/>
            </a:pPr>
            <a:r>
              <a:rPr lang="zh-TW" altLang="en-US" b="1" smtClean="0">
                <a:solidFill>
                  <a:srgbClr val="000000"/>
                </a:solidFill>
                <a:latin typeface="微軟正黑體" panose="020B0604030504040204" pitchFamily="34" charset="-120"/>
                <a:ea typeface="標楷體" panose="03000509000000000000" pitchFamily="65" charset="-120"/>
              </a:rPr>
              <a:t>培養就業生存力</a:t>
            </a:r>
            <a:r>
              <a:rPr lang="zh-TW" altLang="en-US" b="1" smtClean="0">
                <a:ea typeface="標楷體" panose="03000509000000000000" pitchFamily="65" charset="-120"/>
              </a:rPr>
              <a:t>，探索自我不嫌早</a:t>
            </a:r>
          </a:p>
        </p:txBody>
      </p:sp>
    </p:spTree>
    <p:extLst>
      <p:ext uri="{BB962C8B-B14F-4D97-AF65-F5344CB8AC3E}">
        <p14:creationId xmlns="" xmlns:p14="http://schemas.microsoft.com/office/powerpoint/2010/main" val="3452393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字方塊 1"/>
          <p:cNvSpPr txBox="1">
            <a:spLocks noChangeArrowheads="1"/>
          </p:cNvSpPr>
          <p:nvPr/>
        </p:nvSpPr>
        <p:spPr bwMode="auto">
          <a:xfrm>
            <a:off x="323850" y="6276975"/>
            <a:ext cx="841851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r" eaLnBrk="1" hangingPunct="1">
              <a:spcBef>
                <a:spcPct val="0"/>
              </a:spcBef>
              <a:buFontTx/>
              <a:buNone/>
            </a:pPr>
            <a:r>
              <a:rPr lang="zh-TW" altLang="en-US" sz="1600" dirty="0">
                <a:latin typeface="微軟正黑體" pitchFamily="34" charset="-120"/>
                <a:ea typeface="微軟正黑體" pitchFamily="34" charset="-120"/>
                <a:cs typeface="Times New Roman" pitchFamily="18" charset="0"/>
              </a:rPr>
              <a:t>資料來源：聯合新聞網。</a:t>
            </a:r>
            <a:r>
              <a:rPr lang="en-US" altLang="en-US" sz="1600" dirty="0">
                <a:ea typeface="微軟正黑體" pitchFamily="34" charset="-120"/>
                <a:cs typeface="Times New Roman" pitchFamily="18" charset="0"/>
              </a:rPr>
              <a:t>http://udn.com/news/story/7314/1175233</a:t>
            </a:r>
            <a:endParaRPr lang="zh-TW" altLang="en-US" sz="1600" dirty="0">
              <a:ea typeface="微軟正黑體" pitchFamily="34" charset="-120"/>
              <a:cs typeface="Times New Roman" pitchFamily="18" charset="0"/>
            </a:endParaRPr>
          </a:p>
        </p:txBody>
      </p:sp>
      <p:pic>
        <p:nvPicPr>
          <p:cNvPr id="31747" name="Picture 3" descr="Capture_2015_09_13_20_41_38_21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6694" y="155575"/>
            <a:ext cx="8675786" cy="612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8" name="Rectangle 4"/>
          <p:cNvSpPr>
            <a:spLocks noChangeArrowheads="1"/>
          </p:cNvSpPr>
          <p:nvPr/>
        </p:nvSpPr>
        <p:spPr bwMode="auto">
          <a:xfrm>
            <a:off x="468313" y="1556792"/>
            <a:ext cx="2807543" cy="863600"/>
          </a:xfrm>
          <a:prstGeom prst="rect">
            <a:avLst/>
          </a:prstGeom>
          <a:noFill/>
          <a:ln w="38100">
            <a:solidFill>
              <a:srgbClr val="FF0000"/>
            </a:solidFill>
            <a:miter lim="800000"/>
            <a:headEnd/>
            <a:tailEnd/>
          </a:ln>
          <a:effectLst>
            <a:prstShdw prst="shdw17" dist="17961" dir="2700000">
              <a:srgbClr val="990000">
                <a:alpha val="50000"/>
              </a:srgbClr>
            </a:prstShdw>
          </a:effectLst>
          <a:extLst>
            <a:ext uri="{909E8E84-426E-40DD-AFC4-6F175D3DCCD1}">
              <a14:hiddenFill xmlns="" xmlns:a14="http://schemas.microsoft.com/office/drawing/2010/main">
                <a:solidFill>
                  <a:schemeClr val="accent1"/>
                </a:solidFill>
              </a14:hiddenFill>
            </a:ext>
          </a:extLst>
        </p:spPr>
        <p:txBody>
          <a:bodyPr wrap="none" anchor="ctr"/>
          <a:lstStyle>
            <a:lvl1pPr>
              <a:defRPr kumimoji="1" sz="3200">
                <a:solidFill>
                  <a:schemeClr val="tx1"/>
                </a:solidFill>
                <a:latin typeface="Calibri" pitchFamily="34" charset="0"/>
                <a:ea typeface="新細明體" pitchFamily="18" charset="-120"/>
              </a:defRPr>
            </a:lvl1pPr>
            <a:lvl2pPr marL="742950" indent="-285750">
              <a:defRPr kumimoji="1" sz="3200">
                <a:solidFill>
                  <a:schemeClr val="tx1"/>
                </a:solidFill>
                <a:latin typeface="Calibri" pitchFamily="34" charset="0"/>
                <a:ea typeface="新細明體" pitchFamily="18" charset="-120"/>
              </a:defRPr>
            </a:lvl2pPr>
            <a:lvl3pPr marL="1143000" indent="-228600">
              <a:defRPr kumimoji="1" sz="3200">
                <a:solidFill>
                  <a:schemeClr val="tx1"/>
                </a:solidFill>
                <a:latin typeface="Calibri" pitchFamily="34" charset="0"/>
                <a:ea typeface="新細明體" pitchFamily="18" charset="-120"/>
              </a:defRPr>
            </a:lvl3pPr>
            <a:lvl4pPr marL="1600200" indent="-228600">
              <a:defRPr kumimoji="1" sz="3200">
                <a:solidFill>
                  <a:schemeClr val="tx1"/>
                </a:solidFill>
                <a:latin typeface="Calibri" pitchFamily="34" charset="0"/>
                <a:ea typeface="新細明體" pitchFamily="18" charset="-120"/>
              </a:defRPr>
            </a:lvl4pPr>
            <a:lvl5pPr marL="2057400" indent="-22860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eaLnBrk="1" hangingPunct="1"/>
            <a:endParaRPr lang="zh-TW" altLang="en-US"/>
          </a:p>
        </p:txBody>
      </p:sp>
    </p:spTree>
    <p:extLst>
      <p:ext uri="{BB962C8B-B14F-4D97-AF65-F5344CB8AC3E}">
        <p14:creationId xmlns="" xmlns:p14="http://schemas.microsoft.com/office/powerpoint/2010/main" val="29381243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字方塊 1"/>
          <p:cNvSpPr txBox="1">
            <a:spLocks noChangeArrowheads="1"/>
          </p:cNvSpPr>
          <p:nvPr/>
        </p:nvSpPr>
        <p:spPr bwMode="auto">
          <a:xfrm>
            <a:off x="323850" y="6276975"/>
            <a:ext cx="841851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r" eaLnBrk="1" hangingPunct="1">
              <a:spcBef>
                <a:spcPct val="0"/>
              </a:spcBef>
              <a:buFontTx/>
              <a:buNone/>
            </a:pPr>
            <a:r>
              <a:rPr lang="zh-TW" altLang="en-US" sz="1600" dirty="0">
                <a:latin typeface="微軟正黑體" pitchFamily="34" charset="-120"/>
                <a:ea typeface="微軟正黑體" pitchFamily="34" charset="-120"/>
                <a:cs typeface="Times New Roman" pitchFamily="18" charset="0"/>
              </a:rPr>
              <a:t>資料來源：聯合新聞網。</a:t>
            </a:r>
            <a:r>
              <a:rPr lang="en-US" altLang="en-US" sz="1600" dirty="0">
                <a:ea typeface="微軟正黑體" pitchFamily="34" charset="-120"/>
                <a:cs typeface="Times New Roman" pitchFamily="18" charset="0"/>
              </a:rPr>
              <a:t>http://udn.com/news/story/7314/1175233</a:t>
            </a:r>
            <a:endParaRPr lang="zh-TW" altLang="en-US" sz="1600" dirty="0">
              <a:ea typeface="微軟正黑體" pitchFamily="34" charset="-120"/>
              <a:cs typeface="Times New Roman" pitchFamily="18" charset="0"/>
            </a:endParaRPr>
          </a:p>
        </p:txBody>
      </p:sp>
      <p:pic>
        <p:nvPicPr>
          <p:cNvPr id="33795" name="Picture 3" descr="Capture_2015_09_13_20_42_26_64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4324" y="765175"/>
            <a:ext cx="8817564" cy="53281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6" name="Rectangle 4"/>
          <p:cNvSpPr>
            <a:spLocks noChangeArrowheads="1"/>
          </p:cNvSpPr>
          <p:nvPr/>
        </p:nvSpPr>
        <p:spPr bwMode="auto">
          <a:xfrm>
            <a:off x="329542" y="620689"/>
            <a:ext cx="3018322" cy="1296143"/>
          </a:xfrm>
          <a:prstGeom prst="rect">
            <a:avLst/>
          </a:prstGeom>
          <a:noFill/>
          <a:ln w="38100">
            <a:solidFill>
              <a:srgbClr val="FF0000"/>
            </a:solidFill>
            <a:miter lim="800000"/>
            <a:headEnd/>
            <a:tailEnd/>
          </a:ln>
          <a:effectLst>
            <a:prstShdw prst="shdw17" dist="17961" dir="2700000">
              <a:srgbClr val="990000">
                <a:alpha val="50000"/>
              </a:srgbClr>
            </a:prstShdw>
          </a:effectLst>
          <a:extLst>
            <a:ext uri="{909E8E84-426E-40DD-AFC4-6F175D3DCCD1}">
              <a14:hiddenFill xmlns="" xmlns:a14="http://schemas.microsoft.com/office/drawing/2010/main">
                <a:solidFill>
                  <a:schemeClr val="accent1"/>
                </a:solidFill>
              </a14:hiddenFill>
            </a:ext>
          </a:extLst>
        </p:spPr>
        <p:txBody>
          <a:bodyPr wrap="none" anchor="ctr"/>
          <a:lstStyle>
            <a:lvl1pPr>
              <a:defRPr kumimoji="1" sz="3200">
                <a:solidFill>
                  <a:schemeClr val="tx1"/>
                </a:solidFill>
                <a:latin typeface="Calibri" pitchFamily="34" charset="0"/>
                <a:ea typeface="新細明體" pitchFamily="18" charset="-120"/>
              </a:defRPr>
            </a:lvl1pPr>
            <a:lvl2pPr marL="742950" indent="-285750">
              <a:defRPr kumimoji="1" sz="3200">
                <a:solidFill>
                  <a:schemeClr val="tx1"/>
                </a:solidFill>
                <a:latin typeface="Calibri" pitchFamily="34" charset="0"/>
                <a:ea typeface="新細明體" pitchFamily="18" charset="-120"/>
              </a:defRPr>
            </a:lvl2pPr>
            <a:lvl3pPr marL="1143000" indent="-228600">
              <a:defRPr kumimoji="1" sz="3200">
                <a:solidFill>
                  <a:schemeClr val="tx1"/>
                </a:solidFill>
                <a:latin typeface="Calibri" pitchFamily="34" charset="0"/>
                <a:ea typeface="新細明體" pitchFamily="18" charset="-120"/>
              </a:defRPr>
            </a:lvl3pPr>
            <a:lvl4pPr marL="1600200" indent="-228600">
              <a:defRPr kumimoji="1" sz="3200">
                <a:solidFill>
                  <a:schemeClr val="tx1"/>
                </a:solidFill>
                <a:latin typeface="Calibri" pitchFamily="34" charset="0"/>
                <a:ea typeface="新細明體" pitchFamily="18" charset="-120"/>
              </a:defRPr>
            </a:lvl4pPr>
            <a:lvl5pPr marL="2057400" indent="-22860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eaLnBrk="1" hangingPunct="1"/>
            <a:endParaRPr lang="zh-TW" altLang="en-US"/>
          </a:p>
        </p:txBody>
      </p:sp>
      <p:sp>
        <p:nvSpPr>
          <p:cNvPr id="33797" name="Rectangle 5"/>
          <p:cNvSpPr>
            <a:spLocks noChangeArrowheads="1"/>
          </p:cNvSpPr>
          <p:nvPr/>
        </p:nvSpPr>
        <p:spPr bwMode="auto">
          <a:xfrm>
            <a:off x="434558" y="4437063"/>
            <a:ext cx="3417361" cy="503238"/>
          </a:xfrm>
          <a:prstGeom prst="rect">
            <a:avLst/>
          </a:prstGeom>
          <a:noFill/>
          <a:ln w="38100">
            <a:solidFill>
              <a:srgbClr val="FF0000"/>
            </a:solidFill>
            <a:miter lim="800000"/>
            <a:headEnd/>
            <a:tailEnd/>
          </a:ln>
          <a:effectLst>
            <a:prstShdw prst="shdw17" dist="17961" dir="2700000">
              <a:srgbClr val="990000">
                <a:alpha val="50000"/>
              </a:srgbClr>
            </a:prstShdw>
          </a:effectLst>
          <a:extLst>
            <a:ext uri="{909E8E84-426E-40DD-AFC4-6F175D3DCCD1}">
              <a14:hiddenFill xmlns="" xmlns:a14="http://schemas.microsoft.com/office/drawing/2010/main">
                <a:solidFill>
                  <a:schemeClr val="accent1"/>
                </a:solidFill>
              </a14:hiddenFill>
            </a:ext>
          </a:extLst>
        </p:spPr>
        <p:txBody>
          <a:bodyPr wrap="none" anchor="ctr"/>
          <a:lstStyle>
            <a:lvl1pPr>
              <a:defRPr kumimoji="1" sz="3200">
                <a:solidFill>
                  <a:schemeClr val="tx1"/>
                </a:solidFill>
                <a:latin typeface="Calibri" pitchFamily="34" charset="0"/>
                <a:ea typeface="新細明體" pitchFamily="18" charset="-120"/>
              </a:defRPr>
            </a:lvl1pPr>
            <a:lvl2pPr marL="742950" indent="-285750">
              <a:defRPr kumimoji="1" sz="3200">
                <a:solidFill>
                  <a:schemeClr val="tx1"/>
                </a:solidFill>
                <a:latin typeface="Calibri" pitchFamily="34" charset="0"/>
                <a:ea typeface="新細明體" pitchFamily="18" charset="-120"/>
              </a:defRPr>
            </a:lvl2pPr>
            <a:lvl3pPr marL="1143000" indent="-228600">
              <a:defRPr kumimoji="1" sz="3200">
                <a:solidFill>
                  <a:schemeClr val="tx1"/>
                </a:solidFill>
                <a:latin typeface="Calibri" pitchFamily="34" charset="0"/>
                <a:ea typeface="新細明體" pitchFamily="18" charset="-120"/>
              </a:defRPr>
            </a:lvl3pPr>
            <a:lvl4pPr marL="1600200" indent="-228600">
              <a:defRPr kumimoji="1" sz="3200">
                <a:solidFill>
                  <a:schemeClr val="tx1"/>
                </a:solidFill>
                <a:latin typeface="Calibri" pitchFamily="34" charset="0"/>
                <a:ea typeface="新細明體" pitchFamily="18" charset="-120"/>
              </a:defRPr>
            </a:lvl4pPr>
            <a:lvl5pPr marL="2057400" indent="-22860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eaLnBrk="1" hangingPunct="1"/>
            <a:endParaRPr lang="zh-TW" altLang="en-US"/>
          </a:p>
        </p:txBody>
      </p:sp>
    </p:spTree>
    <p:extLst>
      <p:ext uri="{BB962C8B-B14F-4D97-AF65-F5344CB8AC3E}">
        <p14:creationId xmlns="" xmlns:p14="http://schemas.microsoft.com/office/powerpoint/2010/main" val="19037483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字方塊 1"/>
          <p:cNvSpPr txBox="1">
            <a:spLocks noChangeArrowheads="1"/>
          </p:cNvSpPr>
          <p:nvPr/>
        </p:nvSpPr>
        <p:spPr bwMode="auto">
          <a:xfrm>
            <a:off x="323850" y="6276975"/>
            <a:ext cx="841851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r" eaLnBrk="1" hangingPunct="1">
              <a:spcBef>
                <a:spcPct val="0"/>
              </a:spcBef>
              <a:buFontTx/>
              <a:buNone/>
            </a:pPr>
            <a:r>
              <a:rPr lang="zh-TW" altLang="en-US" sz="1600" dirty="0">
                <a:latin typeface="微軟正黑體" pitchFamily="34" charset="-120"/>
                <a:ea typeface="微軟正黑體" pitchFamily="34" charset="-120"/>
                <a:cs typeface="Times New Roman" pitchFamily="18" charset="0"/>
              </a:rPr>
              <a:t>資料來源：聯合報。</a:t>
            </a:r>
            <a:r>
              <a:rPr lang="en-US" altLang="zh-TW" sz="1600" dirty="0">
                <a:latin typeface="微軟正黑體" pitchFamily="34" charset="-120"/>
                <a:ea typeface="微軟正黑體" pitchFamily="34" charset="-120"/>
                <a:cs typeface="Times New Roman" pitchFamily="18" charset="0"/>
              </a:rPr>
              <a:t>104</a:t>
            </a:r>
            <a:r>
              <a:rPr lang="zh-TW" altLang="en-US" sz="1600" dirty="0">
                <a:latin typeface="微軟正黑體" pitchFamily="34" charset="-120"/>
                <a:ea typeface="微軟正黑體" pitchFamily="34" charset="-120"/>
                <a:cs typeface="Times New Roman" pitchFamily="18" charset="0"/>
              </a:rPr>
              <a:t>年</a:t>
            </a:r>
            <a:r>
              <a:rPr lang="en-US" altLang="zh-TW" sz="1600" dirty="0">
                <a:latin typeface="微軟正黑體" pitchFamily="34" charset="-120"/>
                <a:ea typeface="微軟正黑體" pitchFamily="34" charset="-120"/>
                <a:cs typeface="Times New Roman" pitchFamily="18" charset="0"/>
              </a:rPr>
              <a:t>12</a:t>
            </a:r>
            <a:r>
              <a:rPr lang="zh-TW" altLang="en-US" sz="1600" dirty="0">
                <a:latin typeface="微軟正黑體" pitchFamily="34" charset="-120"/>
                <a:ea typeface="微軟正黑體" pitchFamily="34" charset="-120"/>
                <a:cs typeface="Times New Roman" pitchFamily="18" charset="0"/>
              </a:rPr>
              <a:t>月</a:t>
            </a:r>
            <a:r>
              <a:rPr lang="en-US" altLang="zh-TW" sz="1600" dirty="0">
                <a:latin typeface="微軟正黑體" pitchFamily="34" charset="-120"/>
                <a:ea typeface="微軟正黑體" pitchFamily="34" charset="-120"/>
                <a:cs typeface="Times New Roman" pitchFamily="18" charset="0"/>
              </a:rPr>
              <a:t>02</a:t>
            </a:r>
            <a:r>
              <a:rPr lang="zh-TW" altLang="en-US" sz="1600" dirty="0">
                <a:latin typeface="微軟正黑體" pitchFamily="34" charset="-120"/>
                <a:ea typeface="微軟正黑體" pitchFamily="34" charset="-120"/>
                <a:cs typeface="Times New Roman" pitchFamily="18" charset="0"/>
              </a:rPr>
              <a:t>日</a:t>
            </a:r>
            <a:endParaRPr lang="zh-TW" altLang="en-US" sz="1600" dirty="0">
              <a:ea typeface="微軟正黑體" pitchFamily="34" charset="-120"/>
              <a:cs typeface="Times New Roman" pitchFamily="18" charset="0"/>
            </a:endParaRPr>
          </a:p>
        </p:txBody>
      </p:sp>
      <p:pic>
        <p:nvPicPr>
          <p:cNvPr id="35843" name="Picture 3" descr="Capture_2015_12_04_18_27_11_96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0825" y="549275"/>
            <a:ext cx="8172450" cy="547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606792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字方塊 1"/>
          <p:cNvSpPr txBox="1">
            <a:spLocks noChangeArrowheads="1"/>
          </p:cNvSpPr>
          <p:nvPr/>
        </p:nvSpPr>
        <p:spPr bwMode="auto">
          <a:xfrm>
            <a:off x="179388" y="6521450"/>
            <a:ext cx="841851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r" eaLnBrk="1" hangingPunct="1">
              <a:spcBef>
                <a:spcPct val="0"/>
              </a:spcBef>
              <a:buFontTx/>
              <a:buNone/>
            </a:pPr>
            <a:r>
              <a:rPr lang="zh-TW" altLang="en-US" sz="1600" dirty="0">
                <a:latin typeface="微軟正黑體" pitchFamily="34" charset="-120"/>
                <a:ea typeface="微軟正黑體" pitchFamily="34" charset="-120"/>
                <a:cs typeface="Times New Roman" pitchFamily="18" charset="0"/>
              </a:rPr>
              <a:t>資料來源：自由時報。</a:t>
            </a:r>
            <a:r>
              <a:rPr lang="en-US" altLang="zh-TW" sz="1600" dirty="0">
                <a:latin typeface="微軟正黑體" pitchFamily="34" charset="-120"/>
                <a:ea typeface="微軟正黑體" pitchFamily="34" charset="-120"/>
                <a:cs typeface="Times New Roman" pitchFamily="18" charset="0"/>
              </a:rPr>
              <a:t>105</a:t>
            </a:r>
            <a:r>
              <a:rPr lang="zh-TW" altLang="en-US" sz="1600" dirty="0">
                <a:latin typeface="微軟正黑體" pitchFamily="34" charset="-120"/>
                <a:ea typeface="微軟正黑體" pitchFamily="34" charset="-120"/>
                <a:cs typeface="Times New Roman" pitchFamily="18" charset="0"/>
              </a:rPr>
              <a:t>年</a:t>
            </a:r>
            <a:r>
              <a:rPr lang="en-US" altLang="zh-TW" sz="1600" dirty="0">
                <a:latin typeface="微軟正黑體" pitchFamily="34" charset="-120"/>
                <a:ea typeface="微軟正黑體" pitchFamily="34" charset="-120"/>
                <a:cs typeface="Times New Roman" pitchFamily="18" charset="0"/>
              </a:rPr>
              <a:t>7</a:t>
            </a:r>
            <a:r>
              <a:rPr lang="zh-TW" altLang="en-US" sz="1600" dirty="0">
                <a:latin typeface="微軟正黑體" pitchFamily="34" charset="-120"/>
                <a:ea typeface="微軟正黑體" pitchFamily="34" charset="-120"/>
                <a:cs typeface="Times New Roman" pitchFamily="18" charset="0"/>
              </a:rPr>
              <a:t>月</a:t>
            </a:r>
            <a:r>
              <a:rPr lang="en-US" altLang="zh-TW" sz="1600" dirty="0">
                <a:latin typeface="微軟正黑體" pitchFamily="34" charset="-120"/>
                <a:ea typeface="微軟正黑體" pitchFamily="34" charset="-120"/>
                <a:cs typeface="Times New Roman" pitchFamily="18" charset="0"/>
              </a:rPr>
              <a:t>5</a:t>
            </a:r>
            <a:r>
              <a:rPr lang="zh-TW" altLang="en-US" sz="1600" dirty="0">
                <a:latin typeface="微軟正黑體" pitchFamily="34" charset="-120"/>
                <a:ea typeface="微軟正黑體" pitchFamily="34" charset="-120"/>
                <a:cs typeface="Times New Roman" pitchFamily="18" charset="0"/>
              </a:rPr>
              <a:t>日</a:t>
            </a:r>
            <a:endParaRPr lang="zh-TW" altLang="en-US" sz="1600" dirty="0">
              <a:ea typeface="微軟正黑體" pitchFamily="34" charset="-120"/>
              <a:cs typeface="Times New Roman" pitchFamily="18" charset="0"/>
            </a:endParaRPr>
          </a:p>
        </p:txBody>
      </p:sp>
      <p:pic>
        <p:nvPicPr>
          <p:cNvPr id="37891" name="Picture 3" descr="Capture_2016_09_10_00_10_51_60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2180"/>
            <a:ext cx="8964613" cy="6456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701627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idx="4294967295"/>
          </p:nvPr>
        </p:nvSpPr>
        <p:spPr>
          <a:xfrm>
            <a:off x="457200" y="692150"/>
            <a:ext cx="8229600" cy="725488"/>
          </a:xfrm>
        </p:spPr>
        <p:txBody>
          <a:bodyPr/>
          <a:lstStyle/>
          <a:p>
            <a:r>
              <a:rPr lang="zh-TW" altLang="en-US" sz="4000" smtClean="0">
                <a:latin typeface="標楷體" pitchFamily="65" charset="-120"/>
                <a:ea typeface="標楷體" pitchFamily="65" charset="-120"/>
              </a:rPr>
              <a:t>性向測驗  攻其不備</a:t>
            </a:r>
          </a:p>
        </p:txBody>
      </p:sp>
      <p:sp>
        <p:nvSpPr>
          <p:cNvPr id="39939" name="投影片編號版面配置區 3"/>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r" eaLnBrk="1" hangingPunct="1">
              <a:spcBef>
                <a:spcPct val="0"/>
              </a:spcBef>
              <a:buFontTx/>
              <a:buNone/>
            </a:pPr>
            <a:endParaRPr lang="zh-TW" altLang="en-US" sz="1400" b="1">
              <a:latin typeface="Arial" pitchFamily="34" charset="0"/>
            </a:endParaRPr>
          </a:p>
        </p:txBody>
      </p:sp>
      <p:pic>
        <p:nvPicPr>
          <p:cNvPr id="39940" name="Picture 2">
            <a:hlinkClick r:id="rId3" action="ppaction://hlinkfile"/>
          </p:cNvPr>
          <p:cNvPicPr>
            <a:picLocks noGrp="1" noChangeAspect="1" noChangeArrowheads="1"/>
          </p:cNvPicPr>
          <p:nvPr>
            <p:ph idx="4294967295"/>
          </p:nvPr>
        </p:nvPicPr>
        <p:blipFill>
          <a:blip r:embed="rId4" cstate="print">
            <a:extLst>
              <a:ext uri="{28A0092B-C50C-407E-A947-70E740481C1C}">
                <a14:useLocalDpi xmlns="" xmlns:a14="http://schemas.microsoft.com/office/drawing/2010/main" val="0"/>
              </a:ext>
            </a:extLst>
          </a:blip>
          <a:srcRect/>
          <a:stretch>
            <a:fillRect/>
          </a:stretch>
        </p:blipFill>
        <p:spPr>
          <a:xfrm>
            <a:off x="468313" y="1628775"/>
            <a:ext cx="3186112" cy="4741863"/>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3779838" y="1628775"/>
            <a:ext cx="5364162" cy="510909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180975" indent="-180975" algn="just" eaLnBrk="1" hangingPunct="1">
              <a:spcBef>
                <a:spcPts val="600"/>
              </a:spcBef>
              <a:spcAft>
                <a:spcPts val="600"/>
              </a:spcAft>
              <a:buFont typeface="Arial" pitchFamily="34" charset="0"/>
              <a:buChar char="•"/>
              <a:defRPr/>
            </a:pPr>
            <a:r>
              <a:rPr lang="zh-TW" altLang="en-US" sz="2200" dirty="0">
                <a:latin typeface="標楷體" pitchFamily="65" charset="-120"/>
                <a:ea typeface="標楷體" pitchFamily="65" charset="-120"/>
              </a:rPr>
              <a:t>真實故事，被人戲謔的稱為</a:t>
            </a:r>
            <a:r>
              <a:rPr lang="en-US" altLang="zh-TW" sz="2200" dirty="0">
                <a:latin typeface="標楷體" pitchFamily="65" charset="-120"/>
                <a:ea typeface="標楷體" pitchFamily="65" charset="-120"/>
              </a:rPr>
              <a:t>Big Mike</a:t>
            </a:r>
            <a:r>
              <a:rPr lang="zh-TW" altLang="en-US" sz="2200" dirty="0">
                <a:latin typeface="標楷體" pitchFamily="65" charset="-120"/>
                <a:ea typeface="標楷體" pitchFamily="65" charset="-120"/>
              </a:rPr>
              <a:t>的大傢伙，外型巨大、成績低落，在性向測驗時，居然在</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保護本能</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的部分拿到</a:t>
            </a:r>
            <a:r>
              <a:rPr lang="en-US" altLang="zh-TW" sz="2200" dirty="0">
                <a:latin typeface="標楷體" pitchFamily="65" charset="-120"/>
                <a:ea typeface="標楷體" pitchFamily="65" charset="-120"/>
              </a:rPr>
              <a:t>98</a:t>
            </a:r>
            <a:r>
              <a:rPr lang="zh-TW" altLang="en-US" sz="2200" dirty="0">
                <a:latin typeface="標楷體" pitchFamily="65" charset="-120"/>
                <a:ea typeface="標楷體" pitchFamily="65" charset="-120"/>
              </a:rPr>
              <a:t>分的高分</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特別是相對其他只有個位數的性向機能方面。</a:t>
            </a:r>
            <a:endParaRPr lang="en-US" altLang="zh-TW" sz="2200" dirty="0">
              <a:latin typeface="標楷體" pitchFamily="65" charset="-120"/>
              <a:ea typeface="標楷體" pitchFamily="65" charset="-120"/>
            </a:endParaRPr>
          </a:p>
          <a:p>
            <a:pPr marL="180975" indent="-180975" algn="just" eaLnBrk="1" hangingPunct="1">
              <a:spcBef>
                <a:spcPts val="600"/>
              </a:spcBef>
              <a:spcAft>
                <a:spcPts val="600"/>
              </a:spcAft>
              <a:buFont typeface="Arial" pitchFamily="34" charset="0"/>
              <a:buChar char="•"/>
              <a:defRPr/>
            </a:pPr>
            <a:r>
              <a:rPr lang="zh-TW" altLang="en-US" sz="2200" dirty="0">
                <a:latin typeface="標楷體" pitchFamily="65" charset="-120"/>
                <a:ea typeface="標楷體" pitchFamily="65" charset="-120"/>
              </a:rPr>
              <a:t>所以</a:t>
            </a:r>
            <a:r>
              <a:rPr lang="en-US" altLang="zh-TW" sz="2200" dirty="0">
                <a:latin typeface="標楷體" pitchFamily="65" charset="-120"/>
                <a:ea typeface="標楷體" pitchFamily="65" charset="-120"/>
              </a:rPr>
              <a:t>Mike</a:t>
            </a:r>
            <a:r>
              <a:rPr lang="zh-TW" altLang="en-US" sz="2200" dirty="0">
                <a:latin typeface="標楷體" pitchFamily="65" charset="-120"/>
                <a:ea typeface="標楷體" pitchFamily="65" charset="-120"/>
              </a:rPr>
              <a:t>就像是璞玉，</a:t>
            </a:r>
            <a:r>
              <a:rPr lang="zh-TW" altLang="en-US" sz="2400" b="1" dirty="0">
                <a:solidFill>
                  <a:srgbClr val="0000FF"/>
                </a:solidFill>
                <a:latin typeface="標楷體" pitchFamily="65" charset="-120"/>
                <a:ea typeface="標楷體" pitchFamily="65" charset="-120"/>
              </a:rPr>
              <a:t>他的低成就是因為沒有機會被開發</a:t>
            </a:r>
            <a:r>
              <a:rPr lang="zh-TW" altLang="en-US" sz="2200"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當老師能夠仔細去探索，找到方法去對待他，他的成績就能從</a:t>
            </a:r>
            <a:r>
              <a:rPr lang="en-US" altLang="zh-TW" sz="2800" b="1" dirty="0">
                <a:solidFill>
                  <a:srgbClr val="FF0000"/>
                </a:solidFill>
                <a:latin typeface="標楷體" pitchFamily="65" charset="-120"/>
                <a:ea typeface="標楷體" pitchFamily="65" charset="-120"/>
              </a:rPr>
              <a:t>0</a:t>
            </a:r>
            <a:r>
              <a:rPr lang="zh-TW" altLang="en-US" sz="2800" b="1" dirty="0">
                <a:solidFill>
                  <a:srgbClr val="FF0000"/>
                </a:solidFill>
                <a:latin typeface="標楷體" pitchFamily="65" charset="-120"/>
                <a:ea typeface="標楷體" pitchFamily="65" charset="-120"/>
              </a:rPr>
              <a:t>分→</a:t>
            </a:r>
            <a:r>
              <a:rPr lang="en-US" altLang="zh-TW" sz="2800" b="1" dirty="0">
                <a:solidFill>
                  <a:srgbClr val="FF0000"/>
                </a:solidFill>
                <a:latin typeface="標楷體" pitchFamily="65" charset="-120"/>
                <a:ea typeface="標楷體" pitchFamily="65" charset="-120"/>
              </a:rPr>
              <a:t>C→A</a:t>
            </a:r>
            <a:r>
              <a:rPr lang="zh-TW" altLang="en-US" sz="2200" dirty="0">
                <a:latin typeface="標楷體" pitchFamily="65" charset="-120"/>
                <a:ea typeface="標楷體" pitchFamily="65" charset="-120"/>
              </a:rPr>
              <a:t>。</a:t>
            </a:r>
            <a:endParaRPr lang="en-US" altLang="zh-TW" sz="2200" dirty="0">
              <a:latin typeface="標楷體" pitchFamily="65" charset="-120"/>
              <a:ea typeface="標楷體" pitchFamily="65" charset="-120"/>
            </a:endParaRPr>
          </a:p>
          <a:p>
            <a:pPr marL="180975" indent="-180975" algn="just" eaLnBrk="1" hangingPunct="1">
              <a:spcBef>
                <a:spcPts val="600"/>
              </a:spcBef>
              <a:spcAft>
                <a:spcPts val="600"/>
              </a:spcAft>
              <a:buFont typeface="Arial" pitchFamily="34" charset="0"/>
              <a:buChar char="•"/>
              <a:defRPr/>
            </a:pPr>
            <a:r>
              <a:rPr lang="en-US" altLang="zh-TW" sz="2200" dirty="0">
                <a:latin typeface="標楷體" pitchFamily="65" charset="-120"/>
                <a:ea typeface="標楷體" pitchFamily="65" charset="-120"/>
              </a:rPr>
              <a:t>Mike</a:t>
            </a:r>
            <a:r>
              <a:rPr lang="zh-TW" altLang="en-US" sz="2200" dirty="0">
                <a:latin typeface="標楷體" pitchFamily="65" charset="-120"/>
                <a:ea typeface="標楷體" pitchFamily="65" charset="-120"/>
              </a:rPr>
              <a:t>找到自信心，學業逐步成長，同時發揮天賦，最終在美式足球賽中成為知名明星選手，並開始一帆風順的人生，最後還加入</a:t>
            </a:r>
            <a:r>
              <a:rPr lang="en-US" altLang="zh-TW" sz="2200" dirty="0">
                <a:latin typeface="標楷體" pitchFamily="65" charset="-120"/>
                <a:ea typeface="標楷體" pitchFamily="65" charset="-120"/>
              </a:rPr>
              <a:t>NFL</a:t>
            </a:r>
            <a:r>
              <a:rPr lang="zh-TW" altLang="en-US" sz="2200" dirty="0">
                <a:latin typeface="標楷體" pitchFamily="65" charset="-120"/>
                <a:ea typeface="標楷體" pitchFamily="65" charset="-120"/>
              </a:rPr>
              <a:t>巴爾地摩烏鴉隊。</a:t>
            </a:r>
          </a:p>
        </p:txBody>
      </p:sp>
      <p:sp>
        <p:nvSpPr>
          <p:cNvPr id="39942" name="五邊形 17"/>
          <p:cNvSpPr>
            <a:spLocks noChangeArrowheads="1"/>
          </p:cNvSpPr>
          <p:nvPr/>
        </p:nvSpPr>
        <p:spPr bwMode="auto">
          <a:xfrm flipH="1">
            <a:off x="2268538" y="0"/>
            <a:ext cx="6875462" cy="576263"/>
          </a:xfrm>
          <a:prstGeom prst="homePlate">
            <a:avLst>
              <a:gd name="adj" fmla="val 49989"/>
            </a:avLst>
          </a:prstGeom>
          <a:solidFill>
            <a:srgbClr val="FFC000"/>
          </a:solidFill>
          <a:ln w="25400" algn="ctr">
            <a:solidFill>
              <a:srgbClr val="FF6600"/>
            </a:solidFill>
            <a:round/>
            <a:headEnd/>
            <a:tailEnd/>
          </a:ln>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3000" b="1">
                <a:latin typeface="標楷體" pitchFamily="65" charset="-120"/>
                <a:ea typeface="標楷體" pitchFamily="65" charset="-120"/>
              </a:rPr>
              <a:t>十二年國民基本教育適性輔導作為</a:t>
            </a:r>
            <a:endParaRPr lang="zh-TW" altLang="en-US" sz="2600" b="1">
              <a:latin typeface="標楷體" pitchFamily="65" charset="-120"/>
              <a:ea typeface="標楷體" pitchFamily="65" charset="-120"/>
            </a:endParaRPr>
          </a:p>
          <a:p>
            <a:pPr algn="ctr" eaLnBrk="1" hangingPunct="1">
              <a:spcBef>
                <a:spcPct val="0"/>
              </a:spcBef>
              <a:buFontTx/>
              <a:buNone/>
            </a:pPr>
            <a:endParaRPr lang="zh-TW" altLang="en-US" b="1">
              <a:latin typeface="標楷體" pitchFamily="65" charset="-120"/>
              <a:ea typeface="標楷體" pitchFamily="65" charset="-120"/>
            </a:endParaRPr>
          </a:p>
        </p:txBody>
      </p:sp>
    </p:spTree>
    <p:extLst>
      <p:ext uri="{BB962C8B-B14F-4D97-AF65-F5344CB8AC3E}">
        <p14:creationId xmlns="" xmlns:p14="http://schemas.microsoft.com/office/powerpoint/2010/main" val="6383137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68313" y="549275"/>
            <a:ext cx="8229600" cy="719138"/>
          </a:xfrm>
        </p:spPr>
        <p:txBody>
          <a:bodyPr>
            <a:normAutofit/>
          </a:bodyPr>
          <a:lstStyle/>
          <a:p>
            <a:pPr>
              <a:defRPr/>
            </a:pPr>
            <a:r>
              <a:rPr lang="en-US" altLang="zh-TW" sz="4000" b="1" dirty="0" smtClean="0">
                <a:solidFill>
                  <a:srgbClr val="0000FF"/>
                </a:solidFill>
                <a:effectLst>
                  <a:outerShdw blurRad="38100" dist="38100" dir="2700000" algn="tl">
                    <a:srgbClr val="C0C0C0"/>
                  </a:outerShdw>
                </a:effectLst>
                <a:latin typeface="標楷體" pitchFamily="65" charset="-120"/>
                <a:ea typeface="標楷體" pitchFamily="65" charset="-120"/>
              </a:rPr>
              <a:t>--</a:t>
            </a:r>
            <a:r>
              <a:rPr lang="zh-TW" altLang="en-US" sz="4000" b="1" dirty="0" smtClean="0">
                <a:solidFill>
                  <a:srgbClr val="0000FF"/>
                </a:solidFill>
                <a:effectLst>
                  <a:outerShdw blurRad="38100" dist="38100" dir="2700000" algn="tl">
                    <a:srgbClr val="C0C0C0"/>
                  </a:outerShdw>
                </a:effectLst>
                <a:latin typeface="標楷體" pitchFamily="65" charset="-120"/>
                <a:ea typeface="標楷體" pitchFamily="65" charset="-120"/>
              </a:rPr>
              <a:t>高中職升學進路</a:t>
            </a:r>
            <a:r>
              <a:rPr lang="en-US" altLang="zh-TW" sz="4000" b="1" dirty="0" smtClean="0">
                <a:solidFill>
                  <a:srgbClr val="0000FF"/>
                </a:solidFill>
                <a:effectLst>
                  <a:outerShdw blurRad="38100" dist="38100" dir="2700000" algn="tl">
                    <a:srgbClr val="C0C0C0"/>
                  </a:outerShdw>
                </a:effectLst>
                <a:latin typeface="標楷體" pitchFamily="65" charset="-120"/>
                <a:ea typeface="標楷體" pitchFamily="65" charset="-120"/>
              </a:rPr>
              <a:t>--</a:t>
            </a:r>
            <a:endParaRPr lang="zh-TW" altLang="en-US" sz="4000" b="1" dirty="0" smtClean="0">
              <a:solidFill>
                <a:srgbClr val="0000FF"/>
              </a:solidFill>
              <a:effectLst>
                <a:outerShdw blurRad="38100" dist="38100" dir="2700000" algn="tl">
                  <a:srgbClr val="C0C0C0"/>
                </a:outerShdw>
              </a:effectLst>
              <a:latin typeface="標楷體" pitchFamily="65" charset="-120"/>
              <a:ea typeface="標楷體" pitchFamily="65" charset="-120"/>
            </a:endParaRPr>
          </a:p>
        </p:txBody>
      </p:sp>
      <p:pic>
        <p:nvPicPr>
          <p:cNvPr id="198658" name="Picture 7"/>
          <p:cNvPicPr>
            <a:picLocks noChangeAspect="1" noChangeArrowheads="1"/>
          </p:cNvPicPr>
          <p:nvPr/>
        </p:nvPicPr>
        <p:blipFill>
          <a:blip r:embed="rId3" cstate="print"/>
          <a:srcRect l="5907" t="18211" r="8859" b="13782"/>
          <a:stretch>
            <a:fillRect/>
          </a:stretch>
        </p:blipFill>
        <p:spPr bwMode="auto">
          <a:xfrm>
            <a:off x="0" y="1341438"/>
            <a:ext cx="9144000" cy="5470525"/>
          </a:xfrm>
          <a:prstGeom prst="rect">
            <a:avLst/>
          </a:prstGeom>
          <a:noFill/>
          <a:ln w="9525">
            <a:noFill/>
            <a:miter lim="800000"/>
            <a:headEnd/>
            <a:tailEnd/>
          </a:ln>
        </p:spPr>
      </p:pic>
    </p:spTree>
    <p:extLst>
      <p:ext uri="{BB962C8B-B14F-4D97-AF65-F5344CB8AC3E}">
        <p14:creationId xmlns="" xmlns:p14="http://schemas.microsoft.com/office/powerpoint/2010/main" val="3235303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 xmlns:p14="http://schemas.microsoft.com/office/powerpoint/2010/main" val="1793758080"/>
              </p:ext>
            </p:extLst>
          </p:nvPr>
        </p:nvGraphicFramePr>
        <p:xfrm>
          <a:off x="719572" y="2348880"/>
          <a:ext cx="7992888" cy="2399686"/>
        </p:xfrm>
        <a:graphic>
          <a:graphicData uri="http://schemas.openxmlformats.org/drawingml/2006/table">
            <a:tbl>
              <a:tblPr firstRow="1" bandRow="1">
                <a:tableStyleId>{21E4AEA4-8DFA-4A89-87EB-49C32662AFE0}</a:tableStyleId>
              </a:tblPr>
              <a:tblGrid>
                <a:gridCol w="4865236"/>
                <a:gridCol w="3127652"/>
              </a:tblGrid>
              <a:tr h="648072">
                <a:tc gridSpan="2">
                  <a:txBody>
                    <a:bodyPr/>
                    <a:lstStyle/>
                    <a:p>
                      <a:pPr algn="ctr"/>
                      <a:r>
                        <a:rPr lang="zh-TW" altLang="en-US" sz="3200" dirty="0" smtClean="0">
                          <a:latin typeface="標楷體" pitchFamily="65" charset="-120"/>
                          <a:ea typeface="標楷體" pitchFamily="65" charset="-120"/>
                        </a:rPr>
                        <a:t>其他</a:t>
                      </a:r>
                      <a:endParaRPr lang="zh-TW" altLang="en-US" sz="3200" dirty="0">
                        <a:latin typeface="標楷體" pitchFamily="65" charset="-120"/>
                        <a:ea typeface="標楷體" pitchFamily="65" charset="-120"/>
                      </a:endParaRPr>
                    </a:p>
                  </a:txBody>
                  <a:tcPr/>
                </a:tc>
                <a:tc hMerge="1">
                  <a:txBody>
                    <a:bodyPr/>
                    <a:lstStyle/>
                    <a:p>
                      <a:endParaRPr lang="zh-TW" altLang="en-US"/>
                    </a:p>
                  </a:txBody>
                  <a:tcPr/>
                </a:tc>
              </a:tr>
              <a:tr h="432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標楷體" pitchFamily="65" charset="-120"/>
                          <a:ea typeface="標楷體" pitchFamily="65" charset="-120"/>
                        </a:rPr>
                        <a:t>身心障礙學生適性輔導就學安置</a:t>
                      </a:r>
                      <a:endParaRPr lang="zh-TW" altLang="en-US" sz="2400" dirty="0">
                        <a:latin typeface="標楷體" pitchFamily="65" charset="-120"/>
                        <a:ea typeface="標楷體"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標楷體" pitchFamily="65" charset="-120"/>
                          <a:ea typeface="標楷體" pitchFamily="65" charset="-120"/>
                        </a:rPr>
                        <a:t>實用技能學程</a:t>
                      </a:r>
                      <a:endParaRPr lang="zh-TW" altLang="en-US" sz="2400" dirty="0">
                        <a:latin typeface="標楷體" pitchFamily="65" charset="-120"/>
                        <a:ea typeface="標楷體" pitchFamily="65" charset="-120"/>
                      </a:endParaRPr>
                    </a:p>
                  </a:txBody>
                  <a:tcPr anchor="ctr"/>
                </a:tc>
              </a:tr>
              <a:tr h="6472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0000FF"/>
                          </a:solidFill>
                          <a:latin typeface="標楷體" pitchFamily="65" charset="-120"/>
                          <a:ea typeface="標楷體" pitchFamily="65" charset="-120"/>
                          <a:cs typeface="+mn-cs"/>
                        </a:rPr>
                        <a:t>進修學校非應屆獨招</a:t>
                      </a:r>
                      <a:endParaRPr lang="zh-TW" altLang="en-US" sz="2400" dirty="0" smtClean="0">
                        <a:latin typeface="標楷體" pitchFamily="65" charset="-120"/>
                        <a:ea typeface="標楷體"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標楷體" pitchFamily="65" charset="-120"/>
                          <a:ea typeface="標楷體" pitchFamily="65" charset="-120"/>
                        </a:rPr>
                        <a:t>建教合作班</a:t>
                      </a:r>
                    </a:p>
                  </a:txBody>
                  <a:tcPr anchor="ctr"/>
                </a:tc>
              </a:tr>
              <a:tr h="6472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標楷體" pitchFamily="65" charset="-120"/>
                          <a:ea typeface="標楷體" pitchFamily="65" charset="-120"/>
                        </a:rPr>
                        <a:t>單獨招生</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未受補助私校</a:t>
                      </a:r>
                      <a:r>
                        <a:rPr lang="en-US" altLang="zh-TW" sz="2400" dirty="0" smtClean="0">
                          <a:latin typeface="標楷體" pitchFamily="65" charset="-120"/>
                          <a:ea typeface="標楷體" pitchFamily="65" charset="-120"/>
                        </a:rPr>
                        <a:t>)</a:t>
                      </a:r>
                      <a:endParaRPr lang="zh-TW" altLang="en-US" sz="2400" dirty="0">
                        <a:latin typeface="標楷體" pitchFamily="65" charset="-120"/>
                        <a:ea typeface="標楷體" pitchFamily="65"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標楷體" pitchFamily="65" charset="-120"/>
                          <a:ea typeface="標楷體" pitchFamily="65" charset="-120"/>
                        </a:rPr>
                        <a:t>續招</a:t>
                      </a:r>
                      <a:endParaRPr lang="zh-TW" altLang="en-US" sz="2400" dirty="0">
                        <a:latin typeface="標楷體" pitchFamily="65" charset="-120"/>
                        <a:ea typeface="標楷體" pitchFamily="65" charset="-120"/>
                      </a:endParaRPr>
                    </a:p>
                  </a:txBody>
                  <a:tcPr/>
                </a:tc>
              </a:tr>
            </a:tbl>
          </a:graphicData>
        </a:graphic>
      </p:graphicFrame>
      <p:sp>
        <p:nvSpPr>
          <p:cNvPr id="6" name="矩形 5"/>
          <p:cNvSpPr/>
          <p:nvPr/>
        </p:nvSpPr>
        <p:spPr>
          <a:xfrm>
            <a:off x="611560" y="764704"/>
            <a:ext cx="799288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latin typeface="標楷體" pitchFamily="65" charset="-120"/>
                <a:ea typeface="標楷體" pitchFamily="65" charset="-120"/>
              </a:rPr>
              <a:t>106</a:t>
            </a:r>
            <a:r>
              <a:rPr lang="zh-TW" altLang="en-US" sz="2800" dirty="0" smtClean="0">
                <a:latin typeface="標楷體" pitchFamily="65" charset="-120"/>
                <a:ea typeface="標楷體" pitchFamily="65" charset="-120"/>
              </a:rPr>
              <a:t>學年度適性入學管道</a:t>
            </a:r>
            <a:endParaRPr lang="zh-TW" altLang="en-US" sz="2800" dirty="0">
              <a:latin typeface="標楷體" pitchFamily="65" charset="-120"/>
              <a:ea typeface="標楷體" pitchFamily="65" charset="-120"/>
            </a:endParaRPr>
          </a:p>
        </p:txBody>
      </p:sp>
    </p:spTree>
    <p:extLst>
      <p:ext uri="{BB962C8B-B14F-4D97-AF65-F5344CB8AC3E}">
        <p14:creationId xmlns="" xmlns:p14="http://schemas.microsoft.com/office/powerpoint/2010/main" val="265122112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idx="4294967295"/>
          </p:nvPr>
        </p:nvSpPr>
        <p:spPr>
          <a:xfrm>
            <a:off x="1108781" y="332656"/>
            <a:ext cx="7543800" cy="1143000"/>
          </a:xfrm>
        </p:spPr>
        <p:txBody>
          <a:bodyPr anchor="b">
            <a:normAutofit fontScale="90000"/>
          </a:bodyPr>
          <a:lstStyle/>
          <a:p>
            <a:pPr>
              <a:defRPr/>
            </a:pPr>
            <a:r>
              <a:rPr lang="zh-TW" altLang="en-US" b="1" dirty="0" smtClean="0">
                <a:solidFill>
                  <a:srgbClr val="0000FF"/>
                </a:solidFill>
                <a:latin typeface="標楷體" panose="03000509000000000000" pitchFamily="65" charset="-120"/>
                <a:ea typeface="標楷體" panose="03000509000000000000" pitchFamily="65" charset="-120"/>
              </a:rPr>
              <a:t>進路分析</a:t>
            </a:r>
            <a:r>
              <a:rPr lang="zh-TW" altLang="en-US" sz="7500" b="1" dirty="0" smtClean="0">
                <a:solidFill>
                  <a:srgbClr val="FF0000"/>
                </a:solidFill>
                <a:latin typeface="標楷體" panose="03000509000000000000" pitchFamily="65" charset="-120"/>
                <a:ea typeface="標楷體" panose="03000509000000000000" pitchFamily="65" charset="-120"/>
              </a:rPr>
              <a:t>大</a:t>
            </a:r>
            <a:r>
              <a:rPr lang="zh-TW" altLang="en-US" b="1" dirty="0" smtClean="0">
                <a:solidFill>
                  <a:srgbClr val="0000FF"/>
                </a:solidFill>
                <a:latin typeface="標楷體" panose="03000509000000000000" pitchFamily="65" charset="-120"/>
                <a:ea typeface="標楷體" panose="03000509000000000000" pitchFamily="65" charset="-120"/>
              </a:rPr>
              <a:t>不同</a:t>
            </a:r>
          </a:p>
        </p:txBody>
      </p:sp>
      <p:sp>
        <p:nvSpPr>
          <p:cNvPr id="5" name="文字版面配置區 4"/>
          <p:cNvSpPr>
            <a:spLocks noGrp="1"/>
          </p:cNvSpPr>
          <p:nvPr>
            <p:ph type="body" idx="4294967295"/>
          </p:nvPr>
        </p:nvSpPr>
        <p:spPr>
          <a:xfrm>
            <a:off x="395288" y="1557338"/>
            <a:ext cx="3657600" cy="658812"/>
          </a:xfrm>
          <a:prstGeom prst="roundRect">
            <a:avLst>
              <a:gd name="adj" fmla="val 16667"/>
            </a:avLst>
          </a:prstGeom>
          <a:solidFill>
            <a:srgbClr val="FFC000"/>
          </a:solidFill>
        </p:spPr>
        <p:txBody>
          <a:bodyPr anchor="ctr"/>
          <a:lstStyle/>
          <a:p>
            <a:pPr marL="0" indent="0" algn="ctr">
              <a:spcBef>
                <a:spcPts val="575"/>
              </a:spcBef>
              <a:buFont typeface="Wingdings 2" pitchFamily="18" charset="2"/>
              <a:buNone/>
            </a:pPr>
            <a:r>
              <a:rPr lang="zh-TW" altLang="en-US" b="1" dirty="0" smtClean="0">
                <a:solidFill>
                  <a:srgbClr val="FF0000"/>
                </a:solidFill>
                <a:latin typeface="標楷體" pitchFamily="65" charset="-120"/>
                <a:ea typeface="標楷體" pitchFamily="65" charset="-120"/>
              </a:rPr>
              <a:t>過去</a:t>
            </a:r>
            <a:r>
              <a:rPr lang="zh-TW" altLang="en-US" sz="2800" b="1" dirty="0" smtClean="0">
                <a:solidFill>
                  <a:srgbClr val="0000FF"/>
                </a:solidFill>
                <a:latin typeface="標楷體" pitchFamily="65" charset="-120"/>
                <a:ea typeface="標楷體" pitchFamily="65" charset="-120"/>
              </a:rPr>
              <a:t>我們的進路分析</a:t>
            </a:r>
          </a:p>
        </p:txBody>
      </p:sp>
      <p:sp>
        <p:nvSpPr>
          <p:cNvPr id="6" name="文字版面配置區 5"/>
          <p:cNvSpPr>
            <a:spLocks noGrp="1"/>
          </p:cNvSpPr>
          <p:nvPr>
            <p:ph type="body" sz="half" idx="4294967295"/>
          </p:nvPr>
        </p:nvSpPr>
        <p:spPr>
          <a:xfrm>
            <a:off x="4572000" y="1557338"/>
            <a:ext cx="4248472" cy="658812"/>
          </a:xfrm>
          <a:prstGeom prst="roundRect">
            <a:avLst>
              <a:gd name="adj" fmla="val 16667"/>
            </a:avLst>
          </a:prstGeom>
          <a:solidFill>
            <a:srgbClr val="FFC000"/>
          </a:solidFill>
        </p:spPr>
        <p:txBody>
          <a:bodyPr anchor="ctr"/>
          <a:lstStyle/>
          <a:p>
            <a:pPr marL="0" indent="0" algn="ctr">
              <a:spcBef>
                <a:spcPts val="575"/>
              </a:spcBef>
              <a:buFont typeface="Wingdings 2" pitchFamily="18" charset="2"/>
              <a:buNone/>
            </a:pPr>
            <a:r>
              <a:rPr lang="en-US" altLang="zh-TW" b="1" dirty="0" smtClean="0">
                <a:solidFill>
                  <a:srgbClr val="FF0000"/>
                </a:solidFill>
                <a:latin typeface="標楷體" pitchFamily="65" charset="-120"/>
                <a:ea typeface="標楷體" pitchFamily="65" charset="-120"/>
              </a:rPr>
              <a:t>12</a:t>
            </a:r>
            <a:r>
              <a:rPr lang="zh-TW" altLang="en-US" b="1" dirty="0" smtClean="0">
                <a:solidFill>
                  <a:srgbClr val="FF0000"/>
                </a:solidFill>
                <a:latin typeface="標楷體" pitchFamily="65" charset="-120"/>
                <a:ea typeface="標楷體" pitchFamily="65" charset="-120"/>
              </a:rPr>
              <a:t>年國教</a:t>
            </a:r>
            <a:r>
              <a:rPr lang="zh-TW" altLang="en-US" sz="2800" b="1" dirty="0" smtClean="0">
                <a:solidFill>
                  <a:srgbClr val="0000FF"/>
                </a:solidFill>
                <a:latin typeface="標楷體" pitchFamily="65" charset="-120"/>
                <a:ea typeface="標楷體" pitchFamily="65" charset="-120"/>
              </a:rPr>
              <a:t>後的進路分析</a:t>
            </a:r>
          </a:p>
        </p:txBody>
      </p:sp>
      <p:sp>
        <p:nvSpPr>
          <p:cNvPr id="14339" name="內容版面配置區 2"/>
          <p:cNvSpPr>
            <a:spLocks noGrp="1"/>
          </p:cNvSpPr>
          <p:nvPr>
            <p:ph sz="half" idx="4294967295"/>
          </p:nvPr>
        </p:nvSpPr>
        <p:spPr>
          <a:xfrm>
            <a:off x="328612" y="2348880"/>
            <a:ext cx="4030663" cy="2595563"/>
          </a:xfrm>
        </p:spPr>
        <p:txBody>
          <a:bodyPr>
            <a:normAutofit lnSpcReduction="10000"/>
          </a:bodyPr>
          <a:lstStyle/>
          <a:p>
            <a:pPr marL="180975" indent="-180975">
              <a:lnSpc>
                <a:spcPct val="90000"/>
              </a:lnSpc>
              <a:spcBef>
                <a:spcPts val="575"/>
              </a:spcBef>
              <a:buFont typeface="Wingdings 2" panose="05020102010507070707" pitchFamily="18" charset="2"/>
              <a:buChar char=""/>
              <a:defRPr/>
            </a:pPr>
            <a:r>
              <a:rPr lang="zh-TW" altLang="en-US" sz="2400" b="1" dirty="0" smtClean="0">
                <a:latin typeface="標楷體" panose="03000509000000000000" pitchFamily="65" charset="-120"/>
                <a:ea typeface="標楷體" panose="03000509000000000000" pitchFamily="65" charset="-120"/>
              </a:rPr>
              <a:t>國中的生活就是</a:t>
            </a:r>
            <a:r>
              <a:rPr lang="zh-TW" altLang="en-US" sz="2400" b="1" dirty="0" smtClean="0">
                <a:solidFill>
                  <a:srgbClr val="FF0000"/>
                </a:solidFill>
                <a:latin typeface="標楷體" panose="03000509000000000000" pitchFamily="65" charset="-120"/>
                <a:ea typeface="標楷體" panose="03000509000000000000" pitchFamily="65" charset="-120"/>
              </a:rPr>
              <a:t>不斷念書</a:t>
            </a:r>
            <a:r>
              <a:rPr lang="zh-TW" altLang="en-US" sz="2400" b="1" dirty="0" smtClean="0">
                <a:latin typeface="標楷體" panose="03000509000000000000" pitchFamily="65" charset="-120"/>
                <a:ea typeface="標楷體" panose="03000509000000000000" pitchFamily="65" charset="-120"/>
              </a:rPr>
              <a:t>，考上理想的高中。</a:t>
            </a:r>
            <a:endParaRPr lang="en-US" altLang="zh-TW" sz="2400" b="1" dirty="0" smtClean="0">
              <a:latin typeface="標楷體" panose="03000509000000000000" pitchFamily="65" charset="-120"/>
              <a:ea typeface="標楷體" panose="03000509000000000000" pitchFamily="65" charset="-120"/>
            </a:endParaRPr>
          </a:p>
          <a:p>
            <a:pPr marL="180975" indent="-180975">
              <a:lnSpc>
                <a:spcPct val="90000"/>
              </a:lnSpc>
              <a:spcBef>
                <a:spcPts val="575"/>
              </a:spcBef>
              <a:buFont typeface="Wingdings 2" panose="05020102010507070707" pitchFamily="18" charset="2"/>
              <a:buChar char=""/>
              <a:defRPr/>
            </a:pPr>
            <a:r>
              <a:rPr lang="zh-TW" altLang="en-US" sz="2400" b="1" dirty="0" smtClean="0">
                <a:latin typeface="標楷體" panose="03000509000000000000" pitchFamily="65" charset="-120"/>
                <a:ea typeface="標楷體" panose="03000509000000000000" pitchFamily="65" charset="-120"/>
              </a:rPr>
              <a:t>五專、高職、軍校都是</a:t>
            </a:r>
            <a:r>
              <a:rPr lang="zh-TW" altLang="en-US" sz="2400" b="1" dirty="0" smtClean="0">
                <a:solidFill>
                  <a:srgbClr val="FF0000"/>
                </a:solidFill>
                <a:latin typeface="標楷體" panose="03000509000000000000" pitchFamily="65" charset="-120"/>
                <a:ea typeface="標楷體" panose="03000509000000000000" pitchFamily="65" charset="-120"/>
              </a:rPr>
              <a:t>不會念書</a:t>
            </a:r>
            <a:r>
              <a:rPr lang="zh-TW" altLang="en-US" sz="2400" b="1" dirty="0" smtClean="0">
                <a:latin typeface="標楷體" panose="03000509000000000000" pitchFamily="65" charset="-120"/>
                <a:ea typeface="標楷體" panose="03000509000000000000" pitchFamily="65" charset="-120"/>
              </a:rPr>
              <a:t>的人去讀的。</a:t>
            </a:r>
            <a:endParaRPr lang="en-US" altLang="zh-TW" sz="2400" b="1" dirty="0" smtClean="0">
              <a:latin typeface="標楷體" panose="03000509000000000000" pitchFamily="65" charset="-120"/>
              <a:ea typeface="標楷體" panose="03000509000000000000" pitchFamily="65" charset="-120"/>
            </a:endParaRPr>
          </a:p>
          <a:p>
            <a:pPr marL="180975" indent="-180975">
              <a:lnSpc>
                <a:spcPct val="90000"/>
              </a:lnSpc>
              <a:spcBef>
                <a:spcPts val="575"/>
              </a:spcBef>
              <a:buFont typeface="Wingdings 2" panose="05020102010507070707" pitchFamily="18" charset="2"/>
              <a:buChar char=""/>
              <a:defRPr/>
            </a:pPr>
            <a:r>
              <a:rPr lang="zh-TW" altLang="en-US" sz="2400" b="1" dirty="0" smtClean="0">
                <a:latin typeface="標楷體" panose="03000509000000000000" pitchFamily="65" charset="-120"/>
                <a:ea typeface="標楷體" panose="03000509000000000000" pitchFamily="65" charset="-120"/>
              </a:rPr>
              <a:t>志願序就是按照</a:t>
            </a:r>
            <a:r>
              <a:rPr lang="zh-TW" altLang="en-US" sz="2400" b="1" dirty="0" smtClean="0">
                <a:solidFill>
                  <a:srgbClr val="FF0000"/>
                </a:solidFill>
                <a:latin typeface="標楷體" panose="03000509000000000000" pitchFamily="65" charset="-120"/>
                <a:ea typeface="標楷體" panose="03000509000000000000" pitchFamily="65" charset="-120"/>
              </a:rPr>
              <a:t>學校排名</a:t>
            </a:r>
            <a:r>
              <a:rPr lang="zh-TW" altLang="en-US" sz="2400" b="1" dirty="0" smtClean="0">
                <a:latin typeface="標楷體" panose="03000509000000000000" pitchFamily="65" charset="-120"/>
                <a:ea typeface="標楷體" panose="03000509000000000000" pitchFamily="65" charset="-120"/>
              </a:rPr>
              <a:t>來填寫。</a:t>
            </a:r>
            <a:endParaRPr lang="en-US" altLang="zh-TW" sz="2400" b="1" dirty="0" smtClean="0">
              <a:latin typeface="標楷體" panose="03000509000000000000" pitchFamily="65" charset="-120"/>
              <a:ea typeface="標楷體" panose="03000509000000000000" pitchFamily="65" charset="-120"/>
            </a:endParaRPr>
          </a:p>
          <a:p>
            <a:pPr marL="180975" indent="-180975">
              <a:lnSpc>
                <a:spcPct val="90000"/>
              </a:lnSpc>
              <a:spcBef>
                <a:spcPts val="575"/>
              </a:spcBef>
              <a:buFont typeface="Wingdings 2" panose="05020102010507070707" pitchFamily="18" charset="2"/>
              <a:buChar char=""/>
              <a:defRPr/>
            </a:pPr>
            <a:r>
              <a:rPr lang="zh-TW" altLang="en-US" sz="2400" b="1" dirty="0" smtClean="0">
                <a:latin typeface="標楷體" panose="03000509000000000000" pitchFamily="65" charset="-120"/>
                <a:ea typeface="標楷體" panose="03000509000000000000" pitchFamily="65" charset="-120"/>
              </a:rPr>
              <a:t>作成績的</a:t>
            </a:r>
            <a:r>
              <a:rPr lang="zh-TW" altLang="en-US" sz="2400" b="1" dirty="0" smtClean="0">
                <a:solidFill>
                  <a:srgbClr val="FF0000"/>
                </a:solidFill>
                <a:latin typeface="標楷體" panose="03000509000000000000" pitchFamily="65" charset="-120"/>
                <a:ea typeface="標楷體" panose="03000509000000000000" pitchFamily="65" charset="-120"/>
              </a:rPr>
              <a:t>落點分析</a:t>
            </a:r>
            <a:r>
              <a:rPr lang="zh-TW" altLang="en-US" sz="2400" b="1" dirty="0" smtClean="0">
                <a:latin typeface="標楷體" panose="03000509000000000000" pitchFamily="65" charset="-120"/>
                <a:ea typeface="標楷體" panose="03000509000000000000" pitchFamily="65" charset="-120"/>
              </a:rPr>
              <a:t>。</a:t>
            </a:r>
            <a:endParaRPr lang="en-US" altLang="zh-TW" sz="2400" b="1" dirty="0" smtClean="0">
              <a:latin typeface="標楷體" panose="03000509000000000000" pitchFamily="65" charset="-120"/>
              <a:ea typeface="標楷體" panose="03000509000000000000" pitchFamily="65" charset="-120"/>
            </a:endParaRPr>
          </a:p>
        </p:txBody>
      </p:sp>
      <p:sp>
        <p:nvSpPr>
          <p:cNvPr id="14340" name="內容版面配置區 6"/>
          <p:cNvSpPr>
            <a:spLocks noGrp="1"/>
          </p:cNvSpPr>
          <p:nvPr>
            <p:ph sz="half" idx="4294967295"/>
          </p:nvPr>
        </p:nvSpPr>
        <p:spPr>
          <a:xfrm>
            <a:off x="4444430" y="2276872"/>
            <a:ext cx="4680842" cy="3024188"/>
          </a:xfrm>
        </p:spPr>
        <p:txBody>
          <a:bodyPr/>
          <a:lstStyle/>
          <a:p>
            <a:pPr marL="180975" indent="-180975">
              <a:spcBef>
                <a:spcPts val="575"/>
              </a:spcBef>
              <a:buFont typeface="Wingdings 2" pitchFamily="18" charset="2"/>
              <a:buChar char=""/>
            </a:pPr>
            <a:r>
              <a:rPr lang="zh-TW" altLang="en-US" sz="2400" b="1" dirty="0" smtClean="0">
                <a:latin typeface="標楷體" pitchFamily="65" charset="-120"/>
                <a:ea typeface="標楷體" pitchFamily="65" charset="-120"/>
              </a:rPr>
              <a:t>生涯不只升學而是生活整體樣貌的規劃，也包含了</a:t>
            </a:r>
            <a:r>
              <a:rPr lang="zh-TW" altLang="en-US" sz="2400" b="1" dirty="0" smtClean="0">
                <a:solidFill>
                  <a:srgbClr val="FF0000"/>
                </a:solidFill>
                <a:latin typeface="標楷體" pitchFamily="65" charset="-120"/>
                <a:ea typeface="標楷體" pitchFamily="65" charset="-120"/>
              </a:rPr>
              <a:t>自我認識</a:t>
            </a:r>
            <a:r>
              <a:rPr lang="zh-TW" altLang="en-US" sz="2400" b="1" dirty="0" smtClean="0">
                <a:latin typeface="標楷體" pitchFamily="65" charset="-120"/>
                <a:ea typeface="標楷體" pitchFamily="65" charset="-120"/>
              </a:rPr>
              <a:t>及</a:t>
            </a:r>
            <a:r>
              <a:rPr lang="en-US" altLang="zh-TW" sz="2400" b="1" dirty="0" smtClean="0">
                <a:latin typeface="標楷體" pitchFamily="65" charset="-120"/>
                <a:ea typeface="標楷體" pitchFamily="65" charset="-120"/>
              </a:rPr>
              <a:t>『</a:t>
            </a:r>
            <a:r>
              <a:rPr lang="zh-TW" altLang="en-US" sz="2400" b="1" dirty="0" smtClean="0">
                <a:solidFill>
                  <a:srgbClr val="FF0000"/>
                </a:solidFill>
                <a:latin typeface="標楷體" pitchFamily="65" charset="-120"/>
                <a:ea typeface="標楷體" pitchFamily="65" charset="-120"/>
              </a:rPr>
              <a:t>想過怎麼樣的生活</a:t>
            </a:r>
            <a:r>
              <a:rPr lang="en-US" altLang="zh-TW" sz="2400" b="1" dirty="0" smtClean="0">
                <a:latin typeface="標楷體" pitchFamily="65" charset="-120"/>
                <a:ea typeface="標楷體" pitchFamily="65" charset="-120"/>
              </a:rPr>
              <a:t>』</a:t>
            </a:r>
          </a:p>
          <a:p>
            <a:pPr marL="180975" indent="-180975">
              <a:spcBef>
                <a:spcPts val="575"/>
              </a:spcBef>
              <a:buFont typeface="Wingdings 2" pitchFamily="18" charset="2"/>
              <a:buChar char=""/>
            </a:pPr>
            <a:r>
              <a:rPr lang="zh-TW" altLang="en-US" sz="2400" b="1" dirty="0" smtClean="0">
                <a:latin typeface="標楷體" pitchFamily="65" charset="-120"/>
                <a:ea typeface="標楷體" pitchFamily="65" charset="-120"/>
              </a:rPr>
              <a:t>不再是分數分流，而是</a:t>
            </a:r>
            <a:r>
              <a:rPr lang="zh-TW" altLang="en-US" sz="2400" b="1" dirty="0" smtClean="0">
                <a:solidFill>
                  <a:srgbClr val="FF0000"/>
                </a:solidFill>
                <a:latin typeface="標楷體" pitchFamily="65" charset="-120"/>
                <a:ea typeface="標楷體" pitchFamily="65" charset="-120"/>
              </a:rPr>
              <a:t>自主分流</a:t>
            </a:r>
            <a:endParaRPr lang="en-US" altLang="zh-TW" sz="2400" b="1" dirty="0" smtClean="0">
              <a:latin typeface="標楷體" pitchFamily="65" charset="-120"/>
              <a:ea typeface="標楷體" pitchFamily="65" charset="-120"/>
            </a:endParaRPr>
          </a:p>
          <a:p>
            <a:pPr marL="180975" indent="-180975">
              <a:spcBef>
                <a:spcPts val="575"/>
              </a:spcBef>
              <a:buFont typeface="Wingdings 2" pitchFamily="18" charset="2"/>
              <a:buChar char=""/>
            </a:pPr>
            <a:r>
              <a:rPr lang="zh-TW" altLang="en-US" sz="2400" b="1" dirty="0" smtClean="0">
                <a:latin typeface="標楷體" pitchFamily="65" charset="-120"/>
                <a:ea typeface="標楷體" pitchFamily="65" charset="-120"/>
              </a:rPr>
              <a:t>志願只有「</a:t>
            </a:r>
            <a:r>
              <a:rPr lang="zh-TW" altLang="en-US" sz="2400" b="1" dirty="0" smtClean="0">
                <a:solidFill>
                  <a:srgbClr val="FF0000"/>
                </a:solidFill>
                <a:latin typeface="標楷體" pitchFamily="65" charset="-120"/>
                <a:ea typeface="標楷體" pitchFamily="65" charset="-120"/>
              </a:rPr>
              <a:t>最適合</a:t>
            </a:r>
            <a:r>
              <a:rPr lang="zh-TW" altLang="en-US" sz="2400" b="1" dirty="0" smtClean="0">
                <a:latin typeface="標楷體" pitchFamily="65" charset="-120"/>
                <a:ea typeface="標楷體" pitchFamily="65" charset="-120"/>
              </a:rPr>
              <a:t>」，沒有「最好」。</a:t>
            </a:r>
            <a:endParaRPr lang="en-US" altLang="zh-TW" sz="2400" b="1" dirty="0" smtClean="0">
              <a:latin typeface="標楷體" pitchFamily="65" charset="-120"/>
              <a:ea typeface="標楷體" pitchFamily="65" charset="-120"/>
            </a:endParaRPr>
          </a:p>
          <a:p>
            <a:pPr marL="180975" indent="-180975">
              <a:spcBef>
                <a:spcPts val="575"/>
              </a:spcBef>
              <a:buFont typeface="Wingdings 2" pitchFamily="18" charset="2"/>
              <a:buChar char=""/>
            </a:pPr>
            <a:r>
              <a:rPr lang="zh-TW" altLang="en-US" sz="2400" b="1" dirty="0" smtClean="0">
                <a:latin typeface="標楷體" pitchFamily="65" charset="-120"/>
                <a:ea typeface="標楷體" pitchFamily="65" charset="-120"/>
              </a:rPr>
              <a:t>從被動落點分析，到</a:t>
            </a:r>
            <a:r>
              <a:rPr lang="zh-TW" altLang="en-US" sz="2400" b="1" dirty="0" smtClean="0">
                <a:solidFill>
                  <a:srgbClr val="FF0000"/>
                </a:solidFill>
                <a:latin typeface="標楷體" pitchFamily="65" charset="-120"/>
                <a:ea typeface="標楷體" pitchFamily="65" charset="-120"/>
              </a:rPr>
              <a:t>主動選擇</a:t>
            </a:r>
            <a:r>
              <a:rPr lang="zh-TW" altLang="en-US" sz="2400" b="1" dirty="0" smtClean="0">
                <a:latin typeface="標楷體" pitchFamily="65" charset="-120"/>
                <a:ea typeface="標楷體" pitchFamily="65" charset="-120"/>
              </a:rPr>
              <a:t>。</a:t>
            </a:r>
            <a:endParaRPr lang="zh-TW" altLang="en-US" sz="2400" b="1" dirty="0" smtClean="0"/>
          </a:p>
        </p:txBody>
      </p:sp>
      <p:grpSp>
        <p:nvGrpSpPr>
          <p:cNvPr id="7" name="向上箭號圖說文字 6"/>
          <p:cNvGrpSpPr>
            <a:grpSpLocks/>
          </p:cNvGrpSpPr>
          <p:nvPr/>
        </p:nvGrpSpPr>
        <p:grpSpPr bwMode="auto">
          <a:xfrm>
            <a:off x="20712" y="4845259"/>
            <a:ext cx="8718550" cy="2035695"/>
            <a:chOff x="61" y="3130"/>
            <a:chExt cx="5492" cy="1129"/>
          </a:xfrm>
        </p:grpSpPr>
        <p:pic>
          <p:nvPicPr>
            <p:cNvPr id="124936" name="向上箭號圖說文字 6"/>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 y="3130"/>
              <a:ext cx="5492" cy="1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37" name="Text Box 9"/>
            <p:cNvSpPr txBox="1">
              <a:spLocks noChangeArrowheads="1"/>
            </p:cNvSpPr>
            <p:nvPr/>
          </p:nvSpPr>
          <p:spPr bwMode="auto">
            <a:xfrm>
              <a:off x="158" y="3495"/>
              <a:ext cx="5262" cy="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b="1" dirty="0">
                  <a:solidFill>
                    <a:srgbClr val="FF0000"/>
                  </a:solidFill>
                  <a:latin typeface="標楷體" panose="03000509000000000000" pitchFamily="65" charset="-120"/>
                  <a:ea typeface="標楷體" panose="03000509000000000000" pitchFamily="65" charset="-120"/>
                </a:rPr>
                <a:t>適性輔導：</a:t>
              </a:r>
              <a:endParaRPr kumimoji="0" lang="en-US" altLang="zh-TW" b="1" dirty="0">
                <a:solidFill>
                  <a:srgbClr val="FF0000"/>
                </a:solidFill>
                <a:latin typeface="標楷體" panose="03000509000000000000" pitchFamily="65" charset="-120"/>
                <a:ea typeface="標楷體" panose="03000509000000000000" pitchFamily="65" charset="-120"/>
              </a:endParaRPr>
            </a:p>
            <a:p>
              <a:pPr eaLnBrk="1" hangingPunct="1">
                <a:spcBef>
                  <a:spcPct val="0"/>
                </a:spcBef>
                <a:buFontTx/>
                <a:buNone/>
              </a:pPr>
              <a:r>
                <a:rPr kumimoji="0" lang="zh-TW" altLang="en-US" sz="2400" b="1" dirty="0">
                  <a:latin typeface="標楷體" panose="03000509000000000000" pitchFamily="65" charset="-120"/>
                  <a:ea typeface="標楷體" panose="03000509000000000000" pitchFamily="65" charset="-120"/>
                </a:rPr>
                <a:t>了解自己的</a:t>
              </a:r>
              <a:r>
                <a:rPr kumimoji="0" lang="zh-TW" altLang="en-US" sz="2400" b="1" u="sng" dirty="0">
                  <a:solidFill>
                    <a:srgbClr val="0070C0"/>
                  </a:solidFill>
                  <a:latin typeface="標楷體" panose="03000509000000000000" pitchFamily="65" charset="-120"/>
                  <a:ea typeface="標楷體" panose="03000509000000000000" pitchFamily="65" charset="-120"/>
                </a:rPr>
                <a:t>特質</a:t>
              </a:r>
              <a:r>
                <a:rPr kumimoji="0" lang="zh-TW" altLang="en-US" sz="2400" b="1" dirty="0">
                  <a:latin typeface="標楷體" panose="03000509000000000000" pitchFamily="65" charset="-120"/>
                  <a:ea typeface="標楷體" panose="03000509000000000000" pitchFamily="65" charset="-120"/>
                </a:rPr>
                <a:t>、</a:t>
              </a:r>
              <a:r>
                <a:rPr kumimoji="0" lang="zh-TW" altLang="en-US" sz="2400" b="1" u="sng" dirty="0">
                  <a:solidFill>
                    <a:srgbClr val="0070C0"/>
                  </a:solidFill>
                  <a:latin typeface="標楷體" panose="03000509000000000000" pitchFamily="65" charset="-120"/>
                  <a:ea typeface="標楷體" panose="03000509000000000000" pitchFamily="65" charset="-120"/>
                </a:rPr>
                <a:t>價值觀</a:t>
              </a:r>
              <a:r>
                <a:rPr kumimoji="0" lang="zh-TW" altLang="en-US" sz="2400" b="1" dirty="0">
                  <a:latin typeface="標楷體" panose="03000509000000000000" pitchFamily="65" charset="-120"/>
                  <a:ea typeface="標楷體" panose="03000509000000000000" pitchFamily="65" charset="-120"/>
                </a:rPr>
                <a:t>、</a:t>
              </a:r>
              <a:r>
                <a:rPr kumimoji="0" lang="zh-TW" altLang="en-US" sz="2400" b="1" u="sng" dirty="0">
                  <a:solidFill>
                    <a:srgbClr val="0070C0"/>
                  </a:solidFill>
                  <a:latin typeface="標楷體" panose="03000509000000000000" pitchFamily="65" charset="-120"/>
                  <a:ea typeface="標楷體" panose="03000509000000000000" pitchFamily="65" charset="-120"/>
                </a:rPr>
                <a:t>能力</a:t>
              </a:r>
              <a:r>
                <a:rPr kumimoji="0" lang="zh-TW" altLang="en-US" sz="2400" b="1" dirty="0">
                  <a:latin typeface="標楷體" panose="03000509000000000000" pitchFamily="65" charset="-120"/>
                  <a:ea typeface="標楷體" panose="03000509000000000000" pitchFamily="65" charset="-120"/>
                </a:rPr>
                <a:t>，經過</a:t>
              </a:r>
              <a:r>
                <a:rPr kumimoji="0" lang="zh-TW" altLang="en-US" sz="2400" b="1" u="sng" dirty="0">
                  <a:solidFill>
                    <a:srgbClr val="0070C0"/>
                  </a:solidFill>
                  <a:latin typeface="標楷體" panose="03000509000000000000" pitchFamily="65" charset="-120"/>
                  <a:ea typeface="標楷體" panose="03000509000000000000" pitchFamily="65" charset="-120"/>
                </a:rPr>
                <a:t>經驗探索</a:t>
              </a:r>
              <a:r>
                <a:rPr kumimoji="0" lang="zh-TW" altLang="en-US" sz="2400" b="1" dirty="0">
                  <a:latin typeface="標楷體" panose="03000509000000000000" pitchFamily="65" charset="-120"/>
                  <a:ea typeface="標楷體" panose="03000509000000000000" pitchFamily="65" charset="-120"/>
                </a:rPr>
                <a:t>、</a:t>
              </a:r>
              <a:r>
                <a:rPr kumimoji="0" lang="zh-TW" altLang="en-US" sz="2400" b="1" u="sng" dirty="0">
                  <a:solidFill>
                    <a:srgbClr val="0070C0"/>
                  </a:solidFill>
                  <a:latin typeface="標楷體" panose="03000509000000000000" pitchFamily="65" charset="-120"/>
                  <a:ea typeface="標楷體" panose="03000509000000000000" pitchFamily="65" charset="-120"/>
                </a:rPr>
                <a:t>資訊收集</a:t>
              </a:r>
              <a:r>
                <a:rPr kumimoji="0" lang="zh-TW" altLang="en-US" sz="2400" b="1" dirty="0">
                  <a:latin typeface="標楷體" panose="03000509000000000000" pitchFamily="65" charset="-120"/>
                  <a:ea typeface="標楷體" panose="03000509000000000000" pitchFamily="65" charset="-120"/>
                </a:rPr>
                <a:t>，做出適切的生涯決定。</a:t>
              </a:r>
            </a:p>
          </p:txBody>
        </p:sp>
      </p:grpSp>
    </p:spTree>
    <p:extLst>
      <p:ext uri="{BB962C8B-B14F-4D97-AF65-F5344CB8AC3E}">
        <p14:creationId xmlns="" xmlns:p14="http://schemas.microsoft.com/office/powerpoint/2010/main" val="89940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4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40">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40">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hape 615"/>
          <p:cNvSpPr>
            <a:spLocks noGrp="1"/>
          </p:cNvSpPr>
          <p:nvPr>
            <p:ph type="body" idx="4294967295"/>
          </p:nvPr>
        </p:nvSpPr>
        <p:spPr>
          <a:xfrm>
            <a:off x="685800" y="609600"/>
            <a:ext cx="7953375" cy="5422900"/>
          </a:xfrm>
        </p:spPr>
        <p:txBody>
          <a:bodyPr lIns="91425" tIns="45700" rIns="91425" bIns="45700"/>
          <a:lstStyle/>
          <a:p>
            <a:pPr eaLnBrk="1" hangingPunct="1">
              <a:lnSpc>
                <a:spcPct val="80000"/>
              </a:lnSpc>
              <a:spcBef>
                <a:spcPct val="0"/>
              </a:spcBef>
              <a:buClr>
                <a:srgbClr val="0000FF"/>
              </a:buClr>
              <a:buSzPct val="25000"/>
              <a:buFont typeface="Arial" charset="0"/>
              <a:buNone/>
            </a:pPr>
            <a:r>
              <a:rPr lang="zh-TW" altLang="zh-TW" sz="3400" smtClean="0">
                <a:solidFill>
                  <a:srgbClr val="6600CC"/>
                </a:solidFill>
                <a:latin typeface="Arial" charset="0"/>
                <a:cs typeface="Arial" charset="0"/>
                <a:sym typeface="Arial" charset="0"/>
              </a:rPr>
              <a:t>    </a:t>
            </a:r>
          </a:p>
          <a:p>
            <a:pPr eaLnBrk="1" hangingPunct="1">
              <a:lnSpc>
                <a:spcPct val="80000"/>
              </a:lnSpc>
              <a:spcBef>
                <a:spcPts val="575"/>
              </a:spcBef>
              <a:buClr>
                <a:srgbClr val="000000"/>
              </a:buClr>
              <a:buSzPct val="25000"/>
              <a:buFont typeface="Arial" charset="0"/>
              <a:buNone/>
            </a:pPr>
            <a:r>
              <a:rPr lang="zh-TW" altLang="zh-TW" sz="2900" smtClean="0">
                <a:solidFill>
                  <a:srgbClr val="000000"/>
                </a:solidFill>
                <a:latin typeface="Arial" charset="0"/>
                <a:cs typeface="Arial" charset="0"/>
                <a:sym typeface="Arial" charset="0"/>
              </a:rPr>
              <a:t>  </a:t>
            </a:r>
          </a:p>
          <a:p>
            <a:pPr eaLnBrk="1" hangingPunct="1">
              <a:buFontTx/>
              <a:buBlip>
                <a:blip r:embed="rId3"/>
              </a:buBlip>
            </a:pPr>
            <a:endParaRPr lang="zh-TW" altLang="zh-TW" smtClean="0">
              <a:latin typeface="標楷體" pitchFamily="65" charset="-120"/>
              <a:ea typeface="標楷體" pitchFamily="65" charset="-120"/>
            </a:endParaRPr>
          </a:p>
        </p:txBody>
      </p:sp>
      <p:sp>
        <p:nvSpPr>
          <p:cNvPr id="192514" name="Shape 616"/>
          <p:cNvSpPr>
            <a:spLocks noChangeArrowheads="1"/>
          </p:cNvSpPr>
          <p:nvPr/>
        </p:nvSpPr>
        <p:spPr bwMode="auto">
          <a:xfrm>
            <a:off x="0" y="908050"/>
            <a:ext cx="9144000" cy="504825"/>
          </a:xfrm>
          <a:prstGeom prst="rect">
            <a:avLst/>
          </a:prstGeom>
          <a:solidFill>
            <a:srgbClr val="FFCCFF"/>
          </a:solidFill>
          <a:ln w="25400">
            <a:solidFill>
              <a:srgbClr val="FF33CC"/>
            </a:solidFill>
            <a:round/>
            <a:headEnd/>
            <a:tailEnd/>
          </a:ln>
        </p:spPr>
        <p:txBody>
          <a:bodyPr lIns="91425" tIns="45700" rIns="91425" bIns="45700" anchor="ctr"/>
          <a:lstStyle/>
          <a:p>
            <a:pPr marL="165100" indent="-165100" algn="just">
              <a:buSzPct val="25000"/>
            </a:pPr>
            <a:r>
              <a:rPr lang="zh-TW" altLang="zh-TW" sz="2800" b="1">
                <a:solidFill>
                  <a:srgbClr val="C00000"/>
                </a:solidFill>
                <a:cs typeface="Arial" charset="0"/>
                <a:sym typeface="Arial" charset="0"/>
              </a:rPr>
              <a:t>❖</a:t>
            </a:r>
            <a:r>
              <a:rPr lang="zh-TW" altLang="zh-TW" sz="2800" b="1">
                <a:solidFill>
                  <a:srgbClr val="000000"/>
                </a:solidFill>
                <a:cs typeface="Arial" charset="0"/>
                <a:sym typeface="Arial" charset="0"/>
              </a:rPr>
              <a:t>如何進行適性生涯規劃</a:t>
            </a:r>
          </a:p>
        </p:txBody>
      </p:sp>
      <p:sp>
        <p:nvSpPr>
          <p:cNvPr id="192515" name="Shape 617"/>
          <p:cNvSpPr>
            <a:spLocks noChangeArrowheads="1"/>
          </p:cNvSpPr>
          <p:nvPr/>
        </p:nvSpPr>
        <p:spPr bwMode="auto">
          <a:xfrm>
            <a:off x="1187450" y="1614488"/>
            <a:ext cx="6702425" cy="5089525"/>
          </a:xfrm>
          <a:prstGeom prst="rect">
            <a:avLst/>
          </a:prstGeom>
          <a:blipFill dpi="0" rotWithShape="1">
            <a:blip r:embed="rId4" cstate="print"/>
            <a:srcRect/>
            <a:stretch>
              <a:fillRect/>
            </a:stretch>
          </a:blipFill>
          <a:ln w="9525">
            <a:noFill/>
            <a:miter lim="800000"/>
            <a:headEnd/>
            <a:tailEnd/>
          </a:ln>
        </p:spPr>
        <p:txBody>
          <a:bodyPr/>
          <a:lstStyle/>
          <a:p>
            <a:endParaRPr lang="zh-TW" altLang="en-US"/>
          </a:p>
        </p:txBody>
      </p:sp>
      <p:sp>
        <p:nvSpPr>
          <p:cNvPr id="192516" name="Shape 618"/>
          <p:cNvSpPr>
            <a:spLocks noChangeArrowheads="1"/>
          </p:cNvSpPr>
          <p:nvPr/>
        </p:nvSpPr>
        <p:spPr bwMode="auto">
          <a:xfrm>
            <a:off x="2051050" y="6518275"/>
            <a:ext cx="5832475" cy="366713"/>
          </a:xfrm>
          <a:prstGeom prst="rect">
            <a:avLst/>
          </a:prstGeom>
          <a:noFill/>
          <a:ln w="9525">
            <a:noFill/>
            <a:miter lim="800000"/>
            <a:headEnd/>
            <a:tailEnd/>
          </a:ln>
        </p:spPr>
        <p:txBody>
          <a:bodyPr lIns="91425" tIns="45700" rIns="91425" bIns="45700"/>
          <a:lstStyle/>
          <a:p>
            <a:pPr>
              <a:buSzPct val="25000"/>
            </a:pPr>
            <a:r>
              <a:rPr lang="zh-TW" altLang="zh-TW" sz="1200">
                <a:solidFill>
                  <a:srgbClr val="000000"/>
                </a:solidFill>
                <a:cs typeface="Arial" charset="0"/>
                <a:sym typeface="Arial" charset="0"/>
              </a:rPr>
              <a:t>資料來源</a:t>
            </a:r>
            <a:r>
              <a:rPr lang="zh-TW" altLang="zh-TW">
                <a:solidFill>
                  <a:srgbClr val="000000"/>
                </a:solidFill>
                <a:cs typeface="Arial" charset="0"/>
                <a:sym typeface="Arial" charset="0"/>
              </a:rPr>
              <a:t>：</a:t>
            </a:r>
            <a:r>
              <a:rPr lang="zh-TW" altLang="zh-TW" sz="1200">
                <a:solidFill>
                  <a:srgbClr val="000000"/>
                </a:solidFill>
                <a:cs typeface="Arial" charset="0"/>
                <a:sym typeface="Arial" charset="0"/>
              </a:rPr>
              <a:t>http://hope.nyc.gov.tw/career.php?mod=15&amp;cid=1&amp;id=33&amp;ms=1</a:t>
            </a:r>
          </a:p>
        </p:txBody>
      </p:sp>
      <p:sp>
        <p:nvSpPr>
          <p:cNvPr id="192517" name="Shape 619"/>
          <p:cNvSpPr txBox="1">
            <a:spLocks noChangeArrowheads="1"/>
          </p:cNvSpPr>
          <p:nvPr/>
        </p:nvSpPr>
        <p:spPr bwMode="auto">
          <a:xfrm>
            <a:off x="5584825" y="1844675"/>
            <a:ext cx="1651000" cy="762000"/>
          </a:xfrm>
          <a:prstGeom prst="rect">
            <a:avLst/>
          </a:prstGeom>
          <a:solidFill>
            <a:srgbClr val="FFC000"/>
          </a:solidFill>
          <a:ln w="9525">
            <a:noFill/>
            <a:miter lim="800000"/>
            <a:headEnd/>
            <a:tailEnd/>
          </a:ln>
        </p:spPr>
        <p:txBody>
          <a:bodyPr lIns="91425" tIns="45700" rIns="91425" bIns="45700"/>
          <a:lstStyle/>
          <a:p>
            <a:pPr algn="ctr">
              <a:buSzPct val="25000"/>
            </a:pPr>
            <a:r>
              <a:rPr lang="zh-TW" altLang="zh-TW" sz="2200">
                <a:solidFill>
                  <a:srgbClr val="000000"/>
                </a:solidFill>
                <a:cs typeface="Arial" charset="0"/>
                <a:sym typeface="Arial" charset="0"/>
              </a:rPr>
              <a:t>個人特質的</a:t>
            </a:r>
          </a:p>
          <a:p>
            <a:pPr algn="ctr">
              <a:buSzPct val="25000"/>
            </a:pPr>
            <a:r>
              <a:rPr lang="zh-TW" altLang="zh-TW" sz="2200">
                <a:solidFill>
                  <a:srgbClr val="000000"/>
                </a:solidFill>
                <a:cs typeface="Arial" charset="0"/>
                <a:sym typeface="Arial" charset="0"/>
              </a:rPr>
              <a:t>澄清與了解</a:t>
            </a:r>
          </a:p>
        </p:txBody>
      </p:sp>
      <p:sp>
        <p:nvSpPr>
          <p:cNvPr id="192518" name="Shape 620"/>
          <p:cNvSpPr txBox="1">
            <a:spLocks noChangeArrowheads="1"/>
          </p:cNvSpPr>
          <p:nvPr/>
        </p:nvSpPr>
        <p:spPr bwMode="auto">
          <a:xfrm>
            <a:off x="7380288" y="4532313"/>
            <a:ext cx="1619250" cy="762000"/>
          </a:xfrm>
          <a:prstGeom prst="rect">
            <a:avLst/>
          </a:prstGeom>
          <a:solidFill>
            <a:srgbClr val="FF5050"/>
          </a:solidFill>
          <a:ln w="9525">
            <a:noFill/>
            <a:miter lim="800000"/>
            <a:headEnd/>
            <a:tailEnd/>
          </a:ln>
        </p:spPr>
        <p:txBody>
          <a:bodyPr lIns="91425" tIns="45700" rIns="91425" bIns="45700"/>
          <a:lstStyle/>
          <a:p>
            <a:pPr algn="ctr">
              <a:buSzPct val="25000"/>
            </a:pPr>
            <a:r>
              <a:rPr lang="zh-TW" altLang="zh-TW" sz="2200">
                <a:solidFill>
                  <a:srgbClr val="000000"/>
                </a:solidFill>
                <a:cs typeface="Arial" charset="0"/>
                <a:sym typeface="Arial" charset="0"/>
              </a:rPr>
              <a:t>教育與職業</a:t>
            </a:r>
          </a:p>
          <a:p>
            <a:pPr algn="ctr">
              <a:buSzPct val="25000"/>
            </a:pPr>
            <a:r>
              <a:rPr lang="zh-TW" altLang="zh-TW" sz="2200">
                <a:solidFill>
                  <a:srgbClr val="000000"/>
                </a:solidFill>
                <a:cs typeface="Arial" charset="0"/>
                <a:sym typeface="Arial" charset="0"/>
              </a:rPr>
              <a:t>資料的提供</a:t>
            </a:r>
          </a:p>
        </p:txBody>
      </p:sp>
      <p:sp>
        <p:nvSpPr>
          <p:cNvPr id="192519" name="Shape 621"/>
          <p:cNvSpPr txBox="1">
            <a:spLocks noChangeArrowheads="1"/>
          </p:cNvSpPr>
          <p:nvPr/>
        </p:nvSpPr>
        <p:spPr bwMode="auto">
          <a:xfrm>
            <a:off x="215900" y="4508500"/>
            <a:ext cx="1619250" cy="762000"/>
          </a:xfrm>
          <a:prstGeom prst="rect">
            <a:avLst/>
          </a:prstGeom>
          <a:solidFill>
            <a:srgbClr val="92D050"/>
          </a:solidFill>
          <a:ln w="9525">
            <a:noFill/>
            <a:miter lim="800000"/>
            <a:headEnd/>
            <a:tailEnd/>
          </a:ln>
        </p:spPr>
        <p:txBody>
          <a:bodyPr lIns="91425" tIns="45700" rIns="91425" bIns="45700"/>
          <a:lstStyle/>
          <a:p>
            <a:pPr algn="ctr">
              <a:buSzPct val="25000"/>
            </a:pPr>
            <a:r>
              <a:rPr lang="zh-TW" altLang="zh-TW" sz="2200">
                <a:solidFill>
                  <a:srgbClr val="000000"/>
                </a:solidFill>
                <a:cs typeface="Arial" charset="0"/>
                <a:sym typeface="Arial" charset="0"/>
              </a:rPr>
              <a:t>個人與環境關係的協調</a:t>
            </a:r>
          </a:p>
        </p:txBody>
      </p:sp>
      <p:sp>
        <p:nvSpPr>
          <p:cNvPr id="192520" name="Shape 622"/>
          <p:cNvSpPr>
            <a:spLocks noChangeArrowheads="1"/>
          </p:cNvSpPr>
          <p:nvPr/>
        </p:nvSpPr>
        <p:spPr bwMode="auto">
          <a:xfrm flipH="1">
            <a:off x="2268538" y="188913"/>
            <a:ext cx="6875462" cy="576262"/>
          </a:xfrm>
          <a:prstGeom prst="homePlate">
            <a:avLst>
              <a:gd name="adj" fmla="val 49989"/>
            </a:avLst>
          </a:prstGeom>
          <a:solidFill>
            <a:srgbClr val="92D050"/>
          </a:solidFill>
          <a:ln w="25400">
            <a:solidFill>
              <a:srgbClr val="006600"/>
            </a:solidFill>
            <a:round/>
            <a:headEnd/>
            <a:tailEnd/>
          </a:ln>
        </p:spPr>
        <p:txBody>
          <a:bodyPr lIns="91425" tIns="45700" rIns="91425" bIns="45700"/>
          <a:lstStyle/>
          <a:p>
            <a:pPr algn="ctr">
              <a:buSzPct val="25000"/>
            </a:pPr>
            <a:r>
              <a:rPr lang="zh-TW" altLang="zh-TW" sz="3000" b="1">
                <a:solidFill>
                  <a:srgbClr val="000000"/>
                </a:solidFill>
                <a:cs typeface="Arial" charset="0"/>
                <a:sym typeface="Arial" charset="0"/>
              </a:rPr>
              <a:t>協助孩子適性入學</a:t>
            </a:r>
          </a:p>
          <a:p>
            <a:endParaRPr lang="zh-TW" altLang="zh-TW"/>
          </a:p>
        </p:txBody>
      </p:sp>
    </p:spTree>
    <p:extLst>
      <p:ext uri="{BB962C8B-B14F-4D97-AF65-F5344CB8AC3E}">
        <p14:creationId xmlns="" xmlns:p14="http://schemas.microsoft.com/office/powerpoint/2010/main" val="3560133297"/>
      </p:ext>
    </p:extLst>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邊形 2"/>
          <p:cNvSpPr/>
          <p:nvPr/>
        </p:nvSpPr>
        <p:spPr>
          <a:xfrm>
            <a:off x="2268538" y="1700213"/>
            <a:ext cx="3887787" cy="3529012"/>
          </a:xfrm>
          <a:prstGeom prst="hexagon">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kumimoji="0" lang="en-US" altLang="zh-TW" sz="2800" b="1" dirty="0">
                <a:latin typeface="Times New Roman" pitchFamily="18" charset="0"/>
                <a:ea typeface="標楷體" pitchFamily="65" charset="-120"/>
                <a:cs typeface="Times New Roman" pitchFamily="18" charset="0"/>
              </a:rPr>
              <a:t>Holland</a:t>
            </a:r>
            <a:r>
              <a:rPr kumimoji="0" lang="zh-TW" altLang="en-US" sz="2800" b="1" dirty="0">
                <a:latin typeface="Times New Roman" pitchFamily="18" charset="0"/>
                <a:ea typeface="標楷體" pitchFamily="65" charset="-120"/>
                <a:cs typeface="Times New Roman" pitchFamily="18" charset="0"/>
              </a:rPr>
              <a:t>六角形</a:t>
            </a:r>
          </a:p>
        </p:txBody>
      </p:sp>
      <p:sp>
        <p:nvSpPr>
          <p:cNvPr id="4" name="矩形 3"/>
          <p:cNvSpPr/>
          <p:nvPr/>
        </p:nvSpPr>
        <p:spPr>
          <a:xfrm>
            <a:off x="5512172" y="723429"/>
            <a:ext cx="932084" cy="1200329"/>
          </a:xfrm>
          <a:prstGeom prst="rect">
            <a:avLst/>
          </a:prstGeom>
          <a:noFill/>
        </p:spPr>
        <p:txBody>
          <a:bodyPr>
            <a:spAutoFit/>
          </a:bodyPr>
          <a:lstStyle/>
          <a:p>
            <a:pPr algn="ctr" fontAlgn="auto">
              <a:spcBef>
                <a:spcPts val="0"/>
              </a:spcBef>
              <a:spcAft>
                <a:spcPts val="0"/>
              </a:spcAft>
              <a:defRPr/>
            </a:pPr>
            <a:r>
              <a:rPr kumimoji="0" lang="en-US" altLang="zh-TW"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Jokerman" pitchFamily="82" charset="0"/>
                <a:ea typeface="+mn-ea"/>
              </a:rPr>
              <a:t>C</a:t>
            </a:r>
            <a:endParaRPr kumimoji="0" lang="zh-TW" altLang="en-U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Jokerman" pitchFamily="82" charset="0"/>
              <a:ea typeface="+mn-ea"/>
            </a:endParaRPr>
          </a:p>
        </p:txBody>
      </p:sp>
      <p:sp>
        <p:nvSpPr>
          <p:cNvPr id="5" name="矩形 4"/>
          <p:cNvSpPr/>
          <p:nvPr/>
        </p:nvSpPr>
        <p:spPr>
          <a:xfrm>
            <a:off x="5447607" y="4173360"/>
            <a:ext cx="932084" cy="1200328"/>
          </a:xfrm>
          <a:prstGeom prst="rect">
            <a:avLst/>
          </a:prstGeom>
          <a:noFill/>
        </p:spPr>
        <p:txBody>
          <a:bodyPr>
            <a:spAutoFit/>
          </a:bodyPr>
          <a:lstStyle/>
          <a:p>
            <a:pPr algn="ctr" fontAlgn="auto">
              <a:spcBef>
                <a:spcPts val="0"/>
              </a:spcBef>
              <a:spcAft>
                <a:spcPts val="0"/>
              </a:spcAft>
              <a:defRPr/>
            </a:pPr>
            <a:r>
              <a:rPr kumimoji="0" lang="en-US" altLang="zh-TW"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Jokerman" pitchFamily="82" charset="0"/>
                <a:ea typeface="+mn-ea"/>
              </a:rPr>
              <a:t>I</a:t>
            </a:r>
            <a:endParaRPr kumimoji="0" lang="zh-TW" altLang="en-U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Jokerman" pitchFamily="82" charset="0"/>
              <a:ea typeface="+mn-ea"/>
            </a:endParaRPr>
          </a:p>
        </p:txBody>
      </p:sp>
      <p:sp>
        <p:nvSpPr>
          <p:cNvPr id="6" name="矩形 5"/>
          <p:cNvSpPr/>
          <p:nvPr/>
        </p:nvSpPr>
        <p:spPr>
          <a:xfrm>
            <a:off x="5947643" y="2087389"/>
            <a:ext cx="864096" cy="1200329"/>
          </a:xfrm>
          <a:prstGeom prst="rect">
            <a:avLst/>
          </a:prstGeom>
          <a:noFill/>
        </p:spPr>
        <p:txBody>
          <a:bodyPr>
            <a:spAutoFit/>
          </a:bodyPr>
          <a:lstStyle/>
          <a:p>
            <a:pPr algn="ctr" fontAlgn="auto">
              <a:spcBef>
                <a:spcPts val="0"/>
              </a:spcBef>
              <a:spcAft>
                <a:spcPts val="0"/>
              </a:spcAft>
              <a:defRPr/>
            </a:pPr>
            <a:r>
              <a:rPr kumimoji="0" lang="en-US" altLang="zh-TW"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Jokerman" pitchFamily="82" charset="0"/>
                <a:ea typeface="+mn-ea"/>
              </a:rPr>
              <a:t>R</a:t>
            </a:r>
            <a:endParaRPr kumimoji="0" lang="zh-TW" altLang="en-U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Jokerman" pitchFamily="82" charset="0"/>
              <a:ea typeface="+mn-ea"/>
            </a:endParaRPr>
          </a:p>
        </p:txBody>
      </p:sp>
      <p:sp>
        <p:nvSpPr>
          <p:cNvPr id="7" name="矩形 6"/>
          <p:cNvSpPr/>
          <p:nvPr/>
        </p:nvSpPr>
        <p:spPr>
          <a:xfrm>
            <a:off x="1409551" y="2373709"/>
            <a:ext cx="932084" cy="1200330"/>
          </a:xfrm>
          <a:prstGeom prst="rect">
            <a:avLst/>
          </a:prstGeom>
          <a:noFill/>
        </p:spPr>
        <p:txBody>
          <a:bodyPr>
            <a:spAutoFit/>
          </a:bodyPr>
          <a:lstStyle/>
          <a:p>
            <a:pPr algn="ctr" fontAlgn="auto">
              <a:spcBef>
                <a:spcPts val="0"/>
              </a:spcBef>
              <a:spcAft>
                <a:spcPts val="0"/>
              </a:spcAft>
              <a:defRPr/>
            </a:pPr>
            <a:r>
              <a:rPr kumimoji="0" lang="en-US" altLang="zh-TW"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Jokerman" pitchFamily="82" charset="0"/>
                <a:ea typeface="+mn-ea"/>
              </a:rPr>
              <a:t>S</a:t>
            </a:r>
            <a:endParaRPr kumimoji="0" lang="zh-TW" altLang="en-U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Jokerman" pitchFamily="82" charset="0"/>
              <a:ea typeface="+mn-ea"/>
            </a:endParaRPr>
          </a:p>
        </p:txBody>
      </p:sp>
      <p:sp>
        <p:nvSpPr>
          <p:cNvPr id="8" name="矩形 7"/>
          <p:cNvSpPr/>
          <p:nvPr/>
        </p:nvSpPr>
        <p:spPr>
          <a:xfrm>
            <a:off x="2016808" y="4331384"/>
            <a:ext cx="932083" cy="1200328"/>
          </a:xfrm>
          <a:prstGeom prst="rect">
            <a:avLst/>
          </a:prstGeom>
          <a:noFill/>
        </p:spPr>
        <p:txBody>
          <a:bodyPr>
            <a:spAutoFit/>
          </a:bodyPr>
          <a:lstStyle/>
          <a:p>
            <a:pPr algn="ctr" fontAlgn="auto">
              <a:spcBef>
                <a:spcPts val="0"/>
              </a:spcBef>
              <a:spcAft>
                <a:spcPts val="0"/>
              </a:spcAft>
              <a:defRPr/>
            </a:pPr>
            <a:r>
              <a:rPr kumimoji="0" lang="en-US" altLang="zh-TW"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Jokerman" pitchFamily="82" charset="0"/>
                <a:ea typeface="+mn-ea"/>
              </a:rPr>
              <a:t>A</a:t>
            </a:r>
            <a:endParaRPr kumimoji="0" lang="zh-TW" altLang="en-U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Jokerman" pitchFamily="82" charset="0"/>
              <a:ea typeface="+mn-ea"/>
            </a:endParaRPr>
          </a:p>
        </p:txBody>
      </p:sp>
      <p:sp>
        <p:nvSpPr>
          <p:cNvPr id="9" name="矩形 8"/>
          <p:cNvSpPr/>
          <p:nvPr/>
        </p:nvSpPr>
        <p:spPr>
          <a:xfrm>
            <a:off x="2284760" y="646659"/>
            <a:ext cx="932084" cy="1200328"/>
          </a:xfrm>
          <a:prstGeom prst="rect">
            <a:avLst/>
          </a:prstGeom>
          <a:noFill/>
        </p:spPr>
        <p:txBody>
          <a:bodyPr>
            <a:spAutoFit/>
          </a:bodyPr>
          <a:lstStyle/>
          <a:p>
            <a:pPr algn="ctr" fontAlgn="auto">
              <a:spcBef>
                <a:spcPts val="0"/>
              </a:spcBef>
              <a:spcAft>
                <a:spcPts val="0"/>
              </a:spcAft>
              <a:defRPr/>
            </a:pPr>
            <a:r>
              <a:rPr kumimoji="0" lang="en-US" altLang="zh-TW"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Jokerman" pitchFamily="82" charset="0"/>
                <a:ea typeface="+mn-ea"/>
              </a:rPr>
              <a:t>E</a:t>
            </a:r>
            <a:endParaRPr kumimoji="0" lang="zh-TW" altLang="en-U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Jokerman" pitchFamily="82" charset="0"/>
              <a:ea typeface="+mn-ea"/>
            </a:endParaRPr>
          </a:p>
        </p:txBody>
      </p:sp>
      <p:sp>
        <p:nvSpPr>
          <p:cNvPr id="158728" name="文字方塊 9"/>
          <p:cNvSpPr txBox="1">
            <a:spLocks noChangeArrowheads="1"/>
          </p:cNvSpPr>
          <p:nvPr/>
        </p:nvSpPr>
        <p:spPr bwMode="auto">
          <a:xfrm>
            <a:off x="3132138" y="1196975"/>
            <a:ext cx="2160587" cy="461963"/>
          </a:xfrm>
          <a:prstGeom prst="rect">
            <a:avLst/>
          </a:prstGeom>
          <a:noFill/>
          <a:ln w="9525">
            <a:noFill/>
            <a:miter lim="800000"/>
            <a:headEnd/>
            <a:tailEnd/>
          </a:ln>
        </p:spPr>
        <p:txBody>
          <a:bodyPr>
            <a:spAutoFit/>
          </a:bodyPr>
          <a:lstStyle/>
          <a:p>
            <a:r>
              <a:rPr kumimoji="0" lang="en-US" altLang="zh-TW" sz="2400" b="1">
                <a:latin typeface="標楷體" pitchFamily="65" charset="-120"/>
                <a:ea typeface="標楷體" pitchFamily="65" charset="-120"/>
              </a:rPr>
              <a:t>~~</a:t>
            </a:r>
            <a:r>
              <a:rPr kumimoji="0" lang="zh-TW" altLang="en-US" sz="2400" b="1">
                <a:latin typeface="標楷體" pitchFamily="65" charset="-120"/>
                <a:ea typeface="標楷體" pitchFamily="65" charset="-120"/>
              </a:rPr>
              <a:t>事務處理</a:t>
            </a:r>
            <a:r>
              <a:rPr kumimoji="0" lang="en-US" altLang="zh-TW" sz="2400" b="1">
                <a:latin typeface="標楷體" pitchFamily="65" charset="-120"/>
                <a:ea typeface="標楷體" pitchFamily="65" charset="-120"/>
              </a:rPr>
              <a:t>~~</a:t>
            </a:r>
          </a:p>
        </p:txBody>
      </p:sp>
      <p:sp>
        <p:nvSpPr>
          <p:cNvPr id="158729" name="文字方塊 10"/>
          <p:cNvSpPr txBox="1">
            <a:spLocks noChangeArrowheads="1"/>
          </p:cNvSpPr>
          <p:nvPr/>
        </p:nvSpPr>
        <p:spPr bwMode="auto">
          <a:xfrm>
            <a:off x="3203575" y="5373688"/>
            <a:ext cx="2160588" cy="461962"/>
          </a:xfrm>
          <a:prstGeom prst="rect">
            <a:avLst/>
          </a:prstGeom>
          <a:noFill/>
          <a:ln w="9525">
            <a:noFill/>
            <a:miter lim="800000"/>
            <a:headEnd/>
            <a:tailEnd/>
          </a:ln>
        </p:spPr>
        <p:txBody>
          <a:bodyPr>
            <a:spAutoFit/>
          </a:bodyPr>
          <a:lstStyle/>
          <a:p>
            <a:r>
              <a:rPr kumimoji="0" lang="en-US" altLang="zh-TW" sz="2400" b="1">
                <a:latin typeface="標楷體" pitchFamily="65" charset="-120"/>
                <a:ea typeface="標楷體" pitchFamily="65" charset="-120"/>
              </a:rPr>
              <a:t>~~</a:t>
            </a:r>
            <a:r>
              <a:rPr kumimoji="0" lang="zh-TW" altLang="en-US" sz="2400" b="1">
                <a:latin typeface="標楷體" pitchFamily="65" charset="-120"/>
                <a:ea typeface="標楷體" pitchFamily="65" charset="-120"/>
              </a:rPr>
              <a:t>創意動腦</a:t>
            </a:r>
            <a:r>
              <a:rPr kumimoji="0" lang="en-US" altLang="zh-TW" sz="2400" b="1">
                <a:latin typeface="標楷體" pitchFamily="65" charset="-120"/>
                <a:ea typeface="標楷體" pitchFamily="65" charset="-120"/>
              </a:rPr>
              <a:t>~~</a:t>
            </a:r>
          </a:p>
        </p:txBody>
      </p:sp>
      <p:sp>
        <p:nvSpPr>
          <p:cNvPr id="158730" name="文字方塊 11"/>
          <p:cNvSpPr txBox="1">
            <a:spLocks noChangeArrowheads="1"/>
          </p:cNvSpPr>
          <p:nvPr/>
        </p:nvSpPr>
        <p:spPr bwMode="auto">
          <a:xfrm>
            <a:off x="6156325" y="3213100"/>
            <a:ext cx="576263" cy="457200"/>
          </a:xfrm>
          <a:prstGeom prst="rect">
            <a:avLst/>
          </a:prstGeom>
          <a:noFill/>
          <a:ln w="9525">
            <a:noFill/>
            <a:miter lim="800000"/>
            <a:headEnd/>
            <a:tailEnd/>
          </a:ln>
        </p:spPr>
        <p:txBody>
          <a:bodyPr>
            <a:spAutoFit/>
          </a:bodyPr>
          <a:lstStyle/>
          <a:p>
            <a:r>
              <a:rPr kumimoji="0" lang="zh-TW" altLang="en-US" sz="2400" b="1">
                <a:latin typeface="標楷體" pitchFamily="65" charset="-120"/>
                <a:ea typeface="標楷體" pitchFamily="65" charset="-120"/>
              </a:rPr>
              <a:t>物</a:t>
            </a:r>
          </a:p>
        </p:txBody>
      </p:sp>
      <p:sp>
        <p:nvSpPr>
          <p:cNvPr id="158731" name="文字方塊 12"/>
          <p:cNvSpPr txBox="1">
            <a:spLocks noChangeArrowheads="1"/>
          </p:cNvSpPr>
          <p:nvPr/>
        </p:nvSpPr>
        <p:spPr bwMode="auto">
          <a:xfrm>
            <a:off x="1763713" y="3284538"/>
            <a:ext cx="576262" cy="461962"/>
          </a:xfrm>
          <a:prstGeom prst="rect">
            <a:avLst/>
          </a:prstGeom>
          <a:noFill/>
          <a:ln w="9525">
            <a:noFill/>
            <a:miter lim="800000"/>
            <a:headEnd/>
            <a:tailEnd/>
          </a:ln>
        </p:spPr>
        <p:txBody>
          <a:bodyPr>
            <a:spAutoFit/>
          </a:bodyPr>
          <a:lstStyle/>
          <a:p>
            <a:r>
              <a:rPr kumimoji="0" lang="zh-TW" altLang="en-US" sz="2400" b="1">
                <a:latin typeface="標楷體" pitchFamily="65" charset="-120"/>
                <a:ea typeface="標楷體" pitchFamily="65" charset="-120"/>
              </a:rPr>
              <a:t>人</a:t>
            </a:r>
          </a:p>
        </p:txBody>
      </p:sp>
      <p:sp>
        <p:nvSpPr>
          <p:cNvPr id="158732" name="文字方塊 13"/>
          <p:cNvSpPr txBox="1">
            <a:spLocks noChangeArrowheads="1"/>
          </p:cNvSpPr>
          <p:nvPr/>
        </p:nvSpPr>
        <p:spPr bwMode="auto">
          <a:xfrm>
            <a:off x="6478588" y="440149"/>
            <a:ext cx="2665412" cy="1766888"/>
          </a:xfrm>
          <a:prstGeom prst="rect">
            <a:avLst/>
          </a:prstGeom>
          <a:noFill/>
          <a:ln w="9525">
            <a:noFill/>
            <a:miter lim="800000"/>
            <a:headEnd/>
            <a:tailEnd/>
          </a:ln>
        </p:spPr>
        <p:txBody>
          <a:bodyPr>
            <a:spAutoFit/>
          </a:bodyPr>
          <a:lstStyle/>
          <a:p>
            <a:r>
              <a:rPr kumimoji="0" lang="zh-TW" altLang="en-US" sz="2200" b="1" dirty="0">
                <a:solidFill>
                  <a:srgbClr val="C32D2E"/>
                </a:solidFill>
                <a:latin typeface="標楷體" pitchFamily="65" charset="-120"/>
                <a:ea typeface="標楷體" pitchFamily="65" charset="-120"/>
              </a:rPr>
              <a:t>事務型</a:t>
            </a:r>
          </a:p>
          <a:p>
            <a:r>
              <a:rPr kumimoji="0" lang="zh-TW" altLang="en-US" sz="2200" dirty="0">
                <a:latin typeface="標楷體" pitchFamily="65" charset="-120"/>
                <a:ea typeface="標楷體" pitchFamily="65" charset="-120"/>
              </a:rPr>
              <a:t>標準與規則</a:t>
            </a:r>
            <a:r>
              <a:rPr kumimoji="0" lang="en-US" altLang="zh-TW" sz="2200" dirty="0">
                <a:latin typeface="標楷體" pitchFamily="65" charset="-120"/>
                <a:ea typeface="標楷體" pitchFamily="65" charset="-120"/>
              </a:rPr>
              <a:t>/</a:t>
            </a:r>
            <a:r>
              <a:rPr kumimoji="0" lang="zh-TW" altLang="en-US" sz="2200" dirty="0">
                <a:latin typeface="標楷體" pitchFamily="65" charset="-120"/>
                <a:ea typeface="標楷體" pitchFamily="65" charset="-120"/>
              </a:rPr>
              <a:t>數字、計算、紀錄與校對</a:t>
            </a:r>
          </a:p>
          <a:p>
            <a:r>
              <a:rPr kumimoji="0" lang="zh-TW" altLang="en-US" sz="2200" b="1" dirty="0">
                <a:solidFill>
                  <a:srgbClr val="663300"/>
                </a:solidFill>
                <a:latin typeface="標楷體" pitchFamily="65" charset="-120"/>
                <a:ea typeface="標楷體" pitchFamily="65" charset="-120"/>
              </a:rPr>
              <a:t>會計、公務員</a:t>
            </a:r>
            <a:r>
              <a:rPr kumimoji="0" lang="zh-TW" altLang="en-US" sz="2200" b="1" dirty="0">
                <a:solidFill>
                  <a:srgbClr val="663300"/>
                </a:solidFill>
                <a:ea typeface="標楷體" pitchFamily="65" charset="-120"/>
              </a:rPr>
              <a:t>、行政人員、櫃檯人員</a:t>
            </a:r>
          </a:p>
        </p:txBody>
      </p:sp>
      <p:sp>
        <p:nvSpPr>
          <p:cNvPr id="158733" name="文字方塊 14"/>
          <p:cNvSpPr txBox="1">
            <a:spLocks noChangeArrowheads="1"/>
          </p:cNvSpPr>
          <p:nvPr/>
        </p:nvSpPr>
        <p:spPr bwMode="auto">
          <a:xfrm>
            <a:off x="6732589" y="2402890"/>
            <a:ext cx="2411412" cy="2123658"/>
          </a:xfrm>
          <a:prstGeom prst="rect">
            <a:avLst/>
          </a:prstGeom>
          <a:noFill/>
          <a:ln w="9525">
            <a:noFill/>
            <a:miter lim="800000"/>
            <a:headEnd/>
            <a:tailEnd/>
          </a:ln>
        </p:spPr>
        <p:txBody>
          <a:bodyPr wrap="square">
            <a:spAutoFit/>
          </a:bodyPr>
          <a:lstStyle/>
          <a:p>
            <a:r>
              <a:rPr kumimoji="0" lang="zh-TW" altLang="en-US" sz="2200" b="1" dirty="0">
                <a:solidFill>
                  <a:srgbClr val="C32D2E"/>
                </a:solidFill>
                <a:latin typeface="標楷體" pitchFamily="65" charset="-120"/>
                <a:ea typeface="標楷體" pitchFamily="65" charset="-120"/>
              </a:rPr>
              <a:t>實際型</a:t>
            </a:r>
          </a:p>
          <a:p>
            <a:r>
              <a:rPr kumimoji="0" lang="zh-TW" altLang="en-US" sz="2200" dirty="0">
                <a:solidFill>
                  <a:srgbClr val="1C4853"/>
                </a:solidFill>
                <a:latin typeface="標楷體" pitchFamily="65" charset="-120"/>
                <a:ea typeface="標楷體" pitchFamily="65" charset="-120"/>
              </a:rPr>
              <a:t>實際動手做，問題解決，操作機械。</a:t>
            </a:r>
            <a:r>
              <a:rPr kumimoji="0" lang="zh-TW" altLang="en-US" sz="2200" b="1" dirty="0">
                <a:solidFill>
                  <a:srgbClr val="663300"/>
                </a:solidFill>
                <a:ea typeface="標楷體" pitchFamily="65" charset="-120"/>
              </a:rPr>
              <a:t>運動員、維修</a:t>
            </a:r>
            <a:r>
              <a:rPr kumimoji="0" lang="zh-TW" altLang="en-US" sz="2200" b="1" dirty="0" smtClean="0">
                <a:solidFill>
                  <a:srgbClr val="663300"/>
                </a:solidFill>
                <a:ea typeface="標楷體" pitchFamily="65" charset="-120"/>
              </a:rPr>
              <a:t>、駕駛員</a:t>
            </a:r>
            <a:r>
              <a:rPr kumimoji="0" lang="zh-TW" altLang="en-US" sz="2200" b="1" dirty="0">
                <a:solidFill>
                  <a:srgbClr val="663300"/>
                </a:solidFill>
                <a:ea typeface="標楷體" pitchFamily="65" charset="-120"/>
              </a:rPr>
              <a:t>、農牧廠工作人員</a:t>
            </a:r>
          </a:p>
        </p:txBody>
      </p:sp>
      <p:sp>
        <p:nvSpPr>
          <p:cNvPr id="158734" name="文字方塊 15"/>
          <p:cNvSpPr txBox="1">
            <a:spLocks noChangeArrowheads="1"/>
          </p:cNvSpPr>
          <p:nvPr/>
        </p:nvSpPr>
        <p:spPr bwMode="auto">
          <a:xfrm>
            <a:off x="6046788" y="4756150"/>
            <a:ext cx="3097212" cy="2101850"/>
          </a:xfrm>
          <a:prstGeom prst="rect">
            <a:avLst/>
          </a:prstGeom>
          <a:noFill/>
          <a:ln w="9525">
            <a:noFill/>
            <a:miter lim="800000"/>
            <a:headEnd/>
            <a:tailEnd/>
          </a:ln>
        </p:spPr>
        <p:txBody>
          <a:bodyPr>
            <a:spAutoFit/>
          </a:bodyPr>
          <a:lstStyle/>
          <a:p>
            <a:r>
              <a:rPr kumimoji="0" lang="zh-TW" altLang="en-US" sz="2200" b="1">
                <a:solidFill>
                  <a:srgbClr val="C32D2E"/>
                </a:solidFill>
                <a:latin typeface="標楷體" pitchFamily="65" charset="-120"/>
                <a:ea typeface="標楷體" pitchFamily="65" charset="-120"/>
              </a:rPr>
              <a:t>研究型</a:t>
            </a:r>
          </a:p>
          <a:p>
            <a:r>
              <a:rPr kumimoji="0" lang="zh-TW" altLang="en-US" sz="2200">
                <a:latin typeface="標楷體" pitchFamily="65" charset="-120"/>
                <a:ea typeface="標楷體" pitchFamily="65" charset="-120"/>
              </a:rPr>
              <a:t>思考</a:t>
            </a:r>
            <a:r>
              <a:rPr kumimoji="0" lang="zh-TW" altLang="en-US" sz="2200">
                <a:ea typeface="標楷體" pitchFamily="65" charset="-120"/>
              </a:rPr>
              <a:t>、分析、推理</a:t>
            </a:r>
            <a:endParaRPr kumimoji="0" lang="zh-TW" altLang="en-US" sz="2200">
              <a:latin typeface="標楷體" pitchFamily="65" charset="-120"/>
              <a:ea typeface="標楷體" pitchFamily="65" charset="-120"/>
            </a:endParaRPr>
          </a:p>
          <a:p>
            <a:r>
              <a:rPr kumimoji="0" lang="zh-TW" altLang="en-US" sz="2200">
                <a:latin typeface="標楷體" pitchFamily="65" charset="-120"/>
                <a:ea typeface="標楷體" pitchFamily="65" charset="-120"/>
              </a:rPr>
              <a:t>觀察與發現</a:t>
            </a:r>
          </a:p>
          <a:p>
            <a:r>
              <a:rPr kumimoji="0" lang="zh-TW" altLang="en-US" sz="2200" b="1">
                <a:solidFill>
                  <a:srgbClr val="663300"/>
                </a:solidFill>
                <a:latin typeface="標楷體" pitchFamily="65" charset="-120"/>
                <a:ea typeface="標楷體" pitchFamily="65" charset="-120"/>
              </a:rPr>
              <a:t>數學</a:t>
            </a:r>
            <a:r>
              <a:rPr kumimoji="0" lang="zh-TW" altLang="en-US" sz="2200" b="1">
                <a:solidFill>
                  <a:srgbClr val="663300"/>
                </a:solidFill>
                <a:ea typeface="標楷體" pitchFamily="65" charset="-120"/>
              </a:rPr>
              <a:t>與科學家、研究與研發人員、檢測人員、調查員</a:t>
            </a:r>
          </a:p>
        </p:txBody>
      </p:sp>
      <p:sp>
        <p:nvSpPr>
          <p:cNvPr id="158735" name="文字方塊 17"/>
          <p:cNvSpPr txBox="1">
            <a:spLocks noChangeArrowheads="1"/>
          </p:cNvSpPr>
          <p:nvPr/>
        </p:nvSpPr>
        <p:spPr bwMode="auto">
          <a:xfrm>
            <a:off x="61787" y="703894"/>
            <a:ext cx="2303462" cy="1766888"/>
          </a:xfrm>
          <a:prstGeom prst="rect">
            <a:avLst/>
          </a:prstGeom>
          <a:noFill/>
          <a:ln w="9525">
            <a:noFill/>
            <a:miter lim="800000"/>
            <a:headEnd/>
            <a:tailEnd/>
          </a:ln>
        </p:spPr>
        <p:txBody>
          <a:bodyPr>
            <a:spAutoFit/>
          </a:bodyPr>
          <a:lstStyle/>
          <a:p>
            <a:r>
              <a:rPr kumimoji="0" lang="zh-TW" altLang="en-US" sz="2200" b="1" dirty="0">
                <a:solidFill>
                  <a:srgbClr val="C32D2E"/>
                </a:solidFill>
                <a:latin typeface="標楷體" pitchFamily="65" charset="-120"/>
                <a:ea typeface="標楷體" pitchFamily="65" charset="-120"/>
              </a:rPr>
              <a:t>企業型</a:t>
            </a:r>
          </a:p>
          <a:p>
            <a:r>
              <a:rPr kumimoji="0" lang="zh-TW" altLang="en-US" sz="2200" dirty="0">
                <a:latin typeface="標楷體" pitchFamily="65" charset="-120"/>
                <a:ea typeface="標楷體" pitchFamily="65" charset="-120"/>
              </a:rPr>
              <a:t>領導</a:t>
            </a:r>
            <a:r>
              <a:rPr kumimoji="0" lang="zh-TW" altLang="en-US" sz="2200" dirty="0">
                <a:ea typeface="標楷體" pitchFamily="65" charset="-120"/>
              </a:rPr>
              <a:t>、影響他人</a:t>
            </a:r>
          </a:p>
          <a:p>
            <a:r>
              <a:rPr kumimoji="0" lang="zh-TW" altLang="en-US" sz="2200" b="1" dirty="0">
                <a:solidFill>
                  <a:srgbClr val="663300"/>
                </a:solidFill>
                <a:ea typeface="標楷體" pitchFamily="65" charset="-120"/>
              </a:rPr>
              <a:t>企業主管、法律、媒體傳播人員、業務員</a:t>
            </a:r>
          </a:p>
        </p:txBody>
      </p:sp>
      <p:sp>
        <p:nvSpPr>
          <p:cNvPr id="158736" name="文字方塊 19"/>
          <p:cNvSpPr txBox="1">
            <a:spLocks noChangeArrowheads="1"/>
          </p:cNvSpPr>
          <p:nvPr/>
        </p:nvSpPr>
        <p:spPr bwMode="auto">
          <a:xfrm>
            <a:off x="61787" y="2558939"/>
            <a:ext cx="1692275" cy="2436813"/>
          </a:xfrm>
          <a:prstGeom prst="rect">
            <a:avLst/>
          </a:prstGeom>
          <a:noFill/>
          <a:ln w="9525">
            <a:noFill/>
            <a:miter lim="800000"/>
            <a:headEnd/>
            <a:tailEnd/>
          </a:ln>
        </p:spPr>
        <p:txBody>
          <a:bodyPr>
            <a:spAutoFit/>
          </a:bodyPr>
          <a:lstStyle/>
          <a:p>
            <a:r>
              <a:rPr kumimoji="0" lang="zh-TW" altLang="en-US" sz="2200" b="1" dirty="0">
                <a:solidFill>
                  <a:srgbClr val="C32D2E"/>
                </a:solidFill>
                <a:latin typeface="標楷體" pitchFamily="65" charset="-120"/>
                <a:ea typeface="標楷體" pitchFamily="65" charset="-120"/>
              </a:rPr>
              <a:t>社會型</a:t>
            </a:r>
          </a:p>
          <a:p>
            <a:r>
              <a:rPr kumimoji="0" lang="zh-TW" altLang="en-US" sz="2200" dirty="0">
                <a:latin typeface="標楷體" pitchFamily="65" charset="-120"/>
                <a:ea typeface="標楷體" pitchFamily="65" charset="-120"/>
              </a:rPr>
              <a:t>幫助人</a:t>
            </a:r>
          </a:p>
          <a:p>
            <a:r>
              <a:rPr kumimoji="0" lang="zh-TW" altLang="en-US" sz="2200" dirty="0">
                <a:latin typeface="標楷體" pitchFamily="65" charset="-120"/>
                <a:ea typeface="標楷體" pitchFamily="65" charset="-120"/>
              </a:rPr>
              <a:t>與人互動</a:t>
            </a:r>
          </a:p>
          <a:p>
            <a:r>
              <a:rPr kumimoji="0" lang="zh-TW" altLang="en-US" sz="2200" b="1" dirty="0">
                <a:solidFill>
                  <a:srgbClr val="663300"/>
                </a:solidFill>
                <a:latin typeface="標楷體" pitchFamily="65" charset="-120"/>
                <a:ea typeface="標楷體" pitchFamily="65" charset="-120"/>
              </a:rPr>
              <a:t>老師</a:t>
            </a:r>
            <a:r>
              <a:rPr kumimoji="0" lang="zh-TW" altLang="en-US" sz="2200" b="1" dirty="0">
                <a:solidFill>
                  <a:srgbClr val="663300"/>
                </a:solidFill>
                <a:ea typeface="標楷體" pitchFamily="65" charset="-120"/>
              </a:rPr>
              <a:t>、諮商師、社工、護理、幼保、導遊</a:t>
            </a:r>
          </a:p>
        </p:txBody>
      </p:sp>
      <p:sp>
        <p:nvSpPr>
          <p:cNvPr id="158737" name="文字方塊 20"/>
          <p:cNvSpPr txBox="1">
            <a:spLocks noChangeArrowheads="1"/>
          </p:cNvSpPr>
          <p:nvPr/>
        </p:nvSpPr>
        <p:spPr bwMode="auto">
          <a:xfrm>
            <a:off x="0" y="5373688"/>
            <a:ext cx="3203575" cy="1431925"/>
          </a:xfrm>
          <a:prstGeom prst="rect">
            <a:avLst/>
          </a:prstGeom>
          <a:noFill/>
          <a:ln w="9525">
            <a:noFill/>
            <a:miter lim="800000"/>
            <a:headEnd/>
            <a:tailEnd/>
          </a:ln>
        </p:spPr>
        <p:txBody>
          <a:bodyPr>
            <a:spAutoFit/>
          </a:bodyPr>
          <a:lstStyle/>
          <a:p>
            <a:r>
              <a:rPr kumimoji="0" lang="zh-TW" altLang="en-US" sz="2200" b="1">
                <a:solidFill>
                  <a:srgbClr val="C32D2E"/>
                </a:solidFill>
                <a:latin typeface="標楷體" pitchFamily="65" charset="-120"/>
                <a:ea typeface="標楷體" pitchFamily="65" charset="-120"/>
              </a:rPr>
              <a:t>藝術型</a:t>
            </a:r>
          </a:p>
          <a:p>
            <a:r>
              <a:rPr kumimoji="0" lang="zh-TW" altLang="en-US" sz="2200">
                <a:latin typeface="標楷體" pitchFamily="65" charset="-120"/>
                <a:ea typeface="標楷體" pitchFamily="65" charset="-120"/>
              </a:rPr>
              <a:t>情感表達，直覺與想像</a:t>
            </a:r>
          </a:p>
          <a:p>
            <a:r>
              <a:rPr kumimoji="0" lang="zh-TW" altLang="en-US" sz="2200" b="1">
                <a:solidFill>
                  <a:srgbClr val="663300"/>
                </a:solidFill>
                <a:latin typeface="標楷體" pitchFamily="65" charset="-120"/>
                <a:ea typeface="標楷體" pitchFamily="65" charset="-120"/>
              </a:rPr>
              <a:t>繪畫</a:t>
            </a:r>
            <a:r>
              <a:rPr kumimoji="0" lang="zh-TW" altLang="en-US" sz="2200" b="1">
                <a:solidFill>
                  <a:srgbClr val="663300"/>
                </a:solidFill>
                <a:ea typeface="標楷體" pitchFamily="65" charset="-120"/>
              </a:rPr>
              <a:t>、音樂、舞蹈、表演及設計師</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ChangeArrowheads="1"/>
          </p:cNvSpPr>
          <p:nvPr/>
        </p:nvSpPr>
        <p:spPr bwMode="auto">
          <a:xfrm>
            <a:off x="395288" y="404813"/>
            <a:ext cx="7772400" cy="533400"/>
          </a:xfrm>
          <a:prstGeom prst="rect">
            <a:avLst/>
          </a:prstGeom>
          <a:noFill/>
          <a:ln w="9525">
            <a:noFill/>
            <a:miter lim="800000"/>
            <a:headEnd/>
            <a:tailEnd/>
          </a:ln>
        </p:spPr>
        <p:txBody>
          <a:bodyPr anchor="b"/>
          <a:lstStyle/>
          <a:p>
            <a:r>
              <a:rPr lang="en-US" altLang="zh-TW" sz="3000" b="1">
                <a:solidFill>
                  <a:srgbClr val="FF0000"/>
                </a:solidFill>
                <a:latin typeface="Times New Roman" pitchFamily="18" charset="0"/>
                <a:ea typeface="標楷體" pitchFamily="65" charset="-120"/>
                <a:cs typeface="Times New Roman" pitchFamily="18" charset="0"/>
              </a:rPr>
              <a:t>15</a:t>
            </a:r>
            <a:r>
              <a:rPr lang="zh-TW" altLang="en-US" sz="3000" b="1">
                <a:solidFill>
                  <a:srgbClr val="FF0000"/>
                </a:solidFill>
                <a:latin typeface="Times New Roman" pitchFamily="18" charset="0"/>
                <a:ea typeface="標楷體" pitchFamily="65" charset="-120"/>
                <a:cs typeface="Times New Roman" pitchFamily="18" charset="0"/>
              </a:rPr>
              <a:t>職業群組選填攻略</a:t>
            </a:r>
            <a:r>
              <a:rPr lang="en-US" altLang="zh-TW" sz="3000" b="1">
                <a:solidFill>
                  <a:srgbClr val="FF0000"/>
                </a:solidFill>
                <a:latin typeface="Times New Roman" pitchFamily="18" charset="0"/>
                <a:ea typeface="標楷體" pitchFamily="65" charset="-120"/>
                <a:cs typeface="Times New Roman" pitchFamily="18" charset="0"/>
              </a:rPr>
              <a:t>-1/5</a:t>
            </a:r>
            <a:endParaRPr lang="zh-TW" altLang="en-US" sz="3000" b="1">
              <a:solidFill>
                <a:srgbClr val="FF0000"/>
              </a:solidFill>
              <a:latin typeface="Times New Roman" pitchFamily="18" charset="0"/>
              <a:ea typeface="標楷體" pitchFamily="65" charset="-120"/>
              <a:cs typeface="Times New Roman" pitchFamily="18" charset="0"/>
            </a:endParaRPr>
          </a:p>
        </p:txBody>
      </p:sp>
      <p:graphicFrame>
        <p:nvGraphicFramePr>
          <p:cNvPr id="111728" name="Group 112"/>
          <p:cNvGraphicFramePr>
            <a:graphicFrameLocks noGrp="1"/>
          </p:cNvGraphicFramePr>
          <p:nvPr>
            <p:ph idx="4294967295"/>
            <p:extLst>
              <p:ext uri="{D42A27DB-BD31-4B8C-83A1-F6EECF244321}">
                <p14:modId xmlns="" xmlns:p14="http://schemas.microsoft.com/office/powerpoint/2010/main" val="2171604656"/>
              </p:ext>
            </p:extLst>
          </p:nvPr>
        </p:nvGraphicFramePr>
        <p:xfrm>
          <a:off x="149225" y="914416"/>
          <a:ext cx="8887271" cy="5707684"/>
        </p:xfrm>
        <a:graphic>
          <a:graphicData uri="http://schemas.openxmlformats.org/drawingml/2006/table">
            <a:tbl>
              <a:tblPr/>
              <a:tblGrid>
                <a:gridCol w="1542455"/>
                <a:gridCol w="2016224"/>
                <a:gridCol w="5328592"/>
              </a:tblGrid>
              <a:tr h="4464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職業群組</a:t>
                      </a:r>
                    </a:p>
                  </a:txBody>
                  <a:tcPr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何倫碼</a:t>
                      </a:r>
                    </a:p>
                  </a:txBody>
                  <a:tcPr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設科學校</a:t>
                      </a:r>
                    </a:p>
                  </a:txBody>
                  <a:tcPr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9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zh-TW" sz="28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rPr>
                        <a:t>機械群</a:t>
                      </a:r>
                      <a:endParaRPr kumimoji="1" lang="zh-TW" altLang="en-US" sz="28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R</a:t>
                      </a: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（實用型）</a:t>
                      </a:r>
                      <a:endPar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I</a:t>
                      </a: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（研究型）</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C</a:t>
                      </a: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（事務型）</a:t>
                      </a:r>
                    </a:p>
                  </a:txBody>
                  <a:tcPr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國立花蓮高農：生物產業機電科</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國立花蓮高工：機械科、製圖科</a:t>
                      </a:r>
                      <a:endParaRPr kumimoji="1" lang="zh-TW" altLang="en-US" sz="18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endParaRP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0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rPr>
                        <a:t>動力</a:t>
                      </a:r>
                      <a:endParaRPr kumimoji="1" lang="en-US" altLang="zh-TW" sz="28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rPr>
                        <a:t>機械群</a:t>
                      </a: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R</a:t>
                      </a: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（實用型）</a:t>
                      </a:r>
                      <a:endPar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I</a:t>
                      </a: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（研究型）</a:t>
                      </a:r>
                      <a:endPar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國立花蓮高工：汽車科</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國立光復商工：汽車科</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私立上騰工商：汽車科、飛機修護科</a:t>
                      </a: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0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rPr>
                        <a:t>電機與電子群</a:t>
                      </a: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R</a:t>
                      </a: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（實用型）</a:t>
                      </a:r>
                      <a:endPar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I</a:t>
                      </a: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（研究型）</a:t>
                      </a:r>
                      <a:endPar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國立花蓮高工：資訊科、電子科、電機科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國立光復商工：電子科</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私立四維高中：電機技術學程、電子技術學程</a:t>
                      </a: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27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rPr>
                        <a:t>化工群</a:t>
                      </a: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R</a:t>
                      </a: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（實用型）</a:t>
                      </a:r>
                      <a:endPar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I</a:t>
                      </a: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（研究型）</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a:t>
                      </a: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（藝術型）</a:t>
                      </a:r>
                      <a:endPar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國立花蓮高工：化工科</a:t>
                      </a: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rPr>
                        <a:t>土木與建築群</a:t>
                      </a: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R</a:t>
                      </a: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（實用型）</a:t>
                      </a:r>
                      <a:endPar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a:t>
                      </a: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（藝術型）</a:t>
                      </a:r>
                      <a:endPar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國立花蓮高工：建築科</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國立花蓮高農：土木科</a:t>
                      </a:r>
                    </a:p>
                  </a:txBody>
                  <a:tcPr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711" name="Group 71"/>
          <p:cNvGraphicFramePr>
            <a:graphicFrameLocks noGrp="1"/>
          </p:cNvGraphicFramePr>
          <p:nvPr>
            <p:ph idx="4294967295"/>
            <p:extLst>
              <p:ext uri="{D42A27DB-BD31-4B8C-83A1-F6EECF244321}">
                <p14:modId xmlns="" xmlns:p14="http://schemas.microsoft.com/office/powerpoint/2010/main" val="1375037634"/>
              </p:ext>
            </p:extLst>
          </p:nvPr>
        </p:nvGraphicFramePr>
        <p:xfrm>
          <a:off x="177800" y="1270000"/>
          <a:ext cx="8785225" cy="4412464"/>
        </p:xfrm>
        <a:graphic>
          <a:graphicData uri="http://schemas.openxmlformats.org/drawingml/2006/table">
            <a:tbl>
              <a:tblPr/>
              <a:tblGrid>
                <a:gridCol w="1447800"/>
                <a:gridCol w="2082304"/>
                <a:gridCol w="5255121"/>
              </a:tblGrid>
              <a:tr h="4682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職業群組</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何倫碼</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rPr>
                        <a:t>設科學校</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28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smtClean="0">
                          <a:ln>
                            <a:noFill/>
                          </a:ln>
                          <a:solidFill>
                            <a:srgbClr val="FF0000"/>
                          </a:solidFill>
                          <a:effectLst/>
                          <a:latin typeface="Times New Roman" pitchFamily="18" charset="0"/>
                          <a:ea typeface="標楷體" pitchFamily="65" charset="-120"/>
                          <a:cs typeface="Times New Roman" pitchFamily="18" charset="0"/>
                        </a:rPr>
                        <a:t>商業與管理群</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E</a:t>
                      </a:r>
                      <a:r>
                        <a:rPr kumimoji="0"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（企業型）</a:t>
                      </a:r>
                      <a:endPar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C</a:t>
                      </a:r>
                      <a:r>
                        <a:rPr kumimoji="0"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（事務型）</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S</a:t>
                      </a:r>
                      <a:r>
                        <a:rPr kumimoji="0"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（社會型）</a:t>
                      </a:r>
                      <a:endPar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國立花蓮高商：商業經營科、會計事務科、</a:t>
                      </a:r>
                      <a:endPar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endParaRPr>
                    </a:p>
                    <a:p>
                      <a:pPr marL="0" marR="0" lvl="0" indent="1795463"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資料處理科</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國立花蓮高農：資料處理科</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國立光復商工：資料處理科</a:t>
                      </a:r>
                      <a:endPar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國立玉里高中：資料處理科、電子商務科</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私立四維高中：電子商務學程</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私立海星高中：資訊應用學程</a:t>
                      </a:r>
                      <a:endParaRPr kumimoji="1" lang="zh-TW" altLang="en-US" sz="2400" b="1" i="0" u="none" strike="noStrike" cap="none" normalizeH="0" baseline="0" dirty="0" smtClean="0">
                        <a:ln>
                          <a:noFill/>
                        </a:ln>
                        <a:solidFill>
                          <a:srgbClr val="0000FF"/>
                        </a:solidFill>
                        <a:effectLst/>
                        <a:latin typeface="標楷體" pitchFamily="65" charset="-120"/>
                        <a:ea typeface="標楷體" pitchFamily="65" charset="-12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34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smtClean="0">
                          <a:ln>
                            <a:noFill/>
                          </a:ln>
                          <a:solidFill>
                            <a:srgbClr val="FF0000"/>
                          </a:solidFill>
                          <a:effectLst/>
                          <a:latin typeface="Times New Roman" pitchFamily="18" charset="0"/>
                          <a:ea typeface="標楷體" pitchFamily="65" charset="-120"/>
                          <a:cs typeface="Times New Roman" pitchFamily="18" charset="0"/>
                        </a:rPr>
                        <a:t>外語群</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a:t>
                      </a:r>
                      <a:r>
                        <a:rPr kumimoji="1"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（藝術型）</a:t>
                      </a:r>
                      <a:endParaRPr kumimoji="1"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S</a:t>
                      </a:r>
                      <a:r>
                        <a:rPr kumimoji="0"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（社會型）</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E</a:t>
                      </a:r>
                      <a:r>
                        <a:rPr kumimoji="0"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（企業型）</a:t>
                      </a:r>
                      <a:endPar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國立花蓮高商：應用外語科</a:t>
                      </a: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a:t>
                      </a: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英文組</a:t>
                      </a: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私立海星高中：應用英語學程</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私立四維高中：應用日語學程</a:t>
                      </a:r>
                      <a:endPar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2835" name="Rectangle 2"/>
          <p:cNvSpPr>
            <a:spLocks noChangeArrowheads="1"/>
          </p:cNvSpPr>
          <p:nvPr/>
        </p:nvSpPr>
        <p:spPr bwMode="auto">
          <a:xfrm>
            <a:off x="323850" y="549275"/>
            <a:ext cx="7772400" cy="533400"/>
          </a:xfrm>
          <a:prstGeom prst="rect">
            <a:avLst/>
          </a:prstGeom>
          <a:noFill/>
          <a:ln w="9525">
            <a:noFill/>
            <a:miter lim="800000"/>
            <a:headEnd/>
            <a:tailEnd/>
          </a:ln>
        </p:spPr>
        <p:txBody>
          <a:bodyPr anchor="b"/>
          <a:lstStyle/>
          <a:p>
            <a:r>
              <a:rPr lang="en-US" altLang="zh-TW" sz="3000" b="1">
                <a:solidFill>
                  <a:srgbClr val="FF0000"/>
                </a:solidFill>
                <a:latin typeface="Times New Roman" pitchFamily="18" charset="0"/>
                <a:ea typeface="標楷體" pitchFamily="65" charset="-120"/>
                <a:cs typeface="Times New Roman" pitchFamily="18" charset="0"/>
              </a:rPr>
              <a:t>15</a:t>
            </a:r>
            <a:r>
              <a:rPr lang="zh-TW" altLang="en-US" sz="3000" b="1">
                <a:solidFill>
                  <a:srgbClr val="FF0000"/>
                </a:solidFill>
                <a:latin typeface="Times New Roman" pitchFamily="18" charset="0"/>
                <a:ea typeface="標楷體" pitchFamily="65" charset="-120"/>
                <a:cs typeface="Times New Roman" pitchFamily="18" charset="0"/>
              </a:rPr>
              <a:t>職業群組選填攻略</a:t>
            </a:r>
            <a:r>
              <a:rPr lang="en-US" altLang="zh-TW" sz="3000" b="1">
                <a:solidFill>
                  <a:srgbClr val="FF0000"/>
                </a:solidFill>
                <a:latin typeface="Times New Roman" pitchFamily="18" charset="0"/>
                <a:ea typeface="標楷體" pitchFamily="65" charset="-120"/>
                <a:cs typeface="Times New Roman" pitchFamily="18" charset="0"/>
              </a:rPr>
              <a:t>-2/5</a:t>
            </a:r>
            <a:endParaRPr lang="zh-TW" altLang="en-US" sz="3000" b="1">
              <a:solidFill>
                <a:srgbClr val="FF0000"/>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905" name="Group 145"/>
          <p:cNvGraphicFramePr>
            <a:graphicFrameLocks noGrp="1"/>
          </p:cNvGraphicFramePr>
          <p:nvPr>
            <p:extLst>
              <p:ext uri="{D42A27DB-BD31-4B8C-83A1-F6EECF244321}">
                <p14:modId xmlns="" xmlns:p14="http://schemas.microsoft.com/office/powerpoint/2010/main" val="2978693432"/>
              </p:ext>
            </p:extLst>
          </p:nvPr>
        </p:nvGraphicFramePr>
        <p:xfrm>
          <a:off x="179388" y="1174750"/>
          <a:ext cx="8640763" cy="4846538"/>
        </p:xfrm>
        <a:graphic>
          <a:graphicData uri="http://schemas.openxmlformats.org/drawingml/2006/table">
            <a:tbl>
              <a:tblPr/>
              <a:tblGrid>
                <a:gridCol w="1512292"/>
                <a:gridCol w="2016224"/>
                <a:gridCol w="5112247"/>
              </a:tblGrid>
              <a:tr h="6482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職業群組</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何倫碼</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設科學校</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500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smtClean="0">
                          <a:ln>
                            <a:noFill/>
                          </a:ln>
                          <a:solidFill>
                            <a:srgbClr val="FF0000"/>
                          </a:solidFill>
                          <a:effectLst/>
                          <a:latin typeface="Times New Roman" pitchFamily="18" charset="0"/>
                          <a:ea typeface="標楷體" pitchFamily="65" charset="-120"/>
                          <a:cs typeface="Times New Roman" pitchFamily="18" charset="0"/>
                        </a:rPr>
                        <a:t>設計群</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R</a:t>
                      </a:r>
                      <a:r>
                        <a:rPr kumimoji="0"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（實用型）</a:t>
                      </a:r>
                      <a:r>
                        <a:rPr kumimoji="1"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a:t>
                      </a:r>
                      <a:r>
                        <a:rPr kumimoji="1"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（藝術型）</a:t>
                      </a:r>
                      <a:endParaRPr kumimoji="1"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國立玉里高中：廣告設計科、</a:t>
                      </a:r>
                      <a:r>
                        <a:rPr kumimoji="1"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時尚造型科</a:t>
                      </a:r>
                      <a:endParaRPr kumimoji="0"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私立海星高中：美工設計、 廣告設計、</a:t>
                      </a:r>
                      <a:endParaRPr kumimoji="0" lang="en-US" altLang="zh-TW"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endParaRPr>
                    </a:p>
                    <a:p>
                      <a:pPr marL="0" marR="0" lvl="0" indent="1795463"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服裝設計、多媒體設計學程</a:t>
                      </a:r>
                      <a:endParaRPr kumimoji="0" lang="en-US" altLang="zh-TW"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私立上騰工商：時尚造型科</a:t>
                      </a:r>
                      <a:endParaRPr kumimoji="0"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0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smtClean="0">
                          <a:ln>
                            <a:noFill/>
                          </a:ln>
                          <a:solidFill>
                            <a:srgbClr val="FF0000"/>
                          </a:solidFill>
                          <a:effectLst/>
                          <a:latin typeface="Times New Roman" pitchFamily="18" charset="0"/>
                          <a:ea typeface="標楷體" pitchFamily="65" charset="-120"/>
                          <a:cs typeface="Times New Roman" pitchFamily="18" charset="0"/>
                        </a:rPr>
                        <a:t>農業群</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R</a:t>
                      </a:r>
                      <a:r>
                        <a:rPr kumimoji="0"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（實用型）</a:t>
                      </a:r>
                      <a:r>
                        <a:rPr kumimoji="1"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a:t>
                      </a:r>
                      <a:r>
                        <a:rPr kumimoji="1"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（藝術型）</a:t>
                      </a:r>
                      <a:endParaRPr kumimoji="1"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國立花蓮高農：園藝科、農場經營科、</a:t>
                      </a:r>
                      <a:endParaRPr kumimoji="0" lang="en-US" altLang="zh-TW"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endParaRPr>
                    </a:p>
                    <a:p>
                      <a:pPr marL="0" marR="0" lvl="0" indent="1795463"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森林科、畜牧保健科</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81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smtClean="0">
                          <a:ln>
                            <a:noFill/>
                          </a:ln>
                          <a:solidFill>
                            <a:srgbClr val="FF0000"/>
                          </a:solidFill>
                          <a:effectLst/>
                          <a:latin typeface="Times New Roman" pitchFamily="18" charset="0"/>
                          <a:ea typeface="標楷體" pitchFamily="65" charset="-120"/>
                          <a:cs typeface="Times New Roman" pitchFamily="18" charset="0"/>
                        </a:rPr>
                        <a:t>食品群</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R</a:t>
                      </a:r>
                      <a:r>
                        <a:rPr kumimoji="0"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（實用型）</a:t>
                      </a:r>
                      <a:r>
                        <a:rPr kumimoji="1"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a:t>
                      </a:r>
                      <a:r>
                        <a:rPr kumimoji="1"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（藝術型）</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I</a:t>
                      </a:r>
                      <a:r>
                        <a:rPr kumimoji="0"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（研究型）</a:t>
                      </a:r>
                      <a:endPar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國立花蓮高農：食品加工科</a:t>
                      </a:r>
                      <a:endParaRPr kumimoji="0" lang="en-US" altLang="zh-TW"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國立光復商工：</a:t>
                      </a:r>
                      <a:r>
                        <a:rPr kumimoji="0" lang="zh-TW" altLang="en-US" sz="20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烘焙科</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887" name="Rectangle 2"/>
          <p:cNvSpPr>
            <a:spLocks noChangeArrowheads="1"/>
          </p:cNvSpPr>
          <p:nvPr/>
        </p:nvSpPr>
        <p:spPr bwMode="auto">
          <a:xfrm>
            <a:off x="323850" y="549275"/>
            <a:ext cx="7772400" cy="533400"/>
          </a:xfrm>
          <a:prstGeom prst="rect">
            <a:avLst/>
          </a:prstGeom>
          <a:noFill/>
          <a:ln w="9525">
            <a:noFill/>
            <a:miter lim="800000"/>
            <a:headEnd/>
            <a:tailEnd/>
          </a:ln>
        </p:spPr>
        <p:txBody>
          <a:bodyPr anchor="b"/>
          <a:lstStyle/>
          <a:p>
            <a:r>
              <a:rPr lang="en-US" altLang="zh-TW" sz="3000" b="1">
                <a:solidFill>
                  <a:srgbClr val="FF0000"/>
                </a:solidFill>
                <a:latin typeface="Times New Roman" pitchFamily="18" charset="0"/>
                <a:ea typeface="標楷體" pitchFamily="65" charset="-120"/>
                <a:cs typeface="Times New Roman" pitchFamily="18" charset="0"/>
              </a:rPr>
              <a:t>15</a:t>
            </a:r>
            <a:r>
              <a:rPr lang="zh-TW" altLang="en-US" sz="3000" b="1">
                <a:solidFill>
                  <a:srgbClr val="FF0000"/>
                </a:solidFill>
                <a:latin typeface="Times New Roman" pitchFamily="18" charset="0"/>
                <a:ea typeface="標楷體" pitchFamily="65" charset="-120"/>
                <a:cs typeface="Times New Roman" pitchFamily="18" charset="0"/>
              </a:rPr>
              <a:t>職業群組選填攻略</a:t>
            </a:r>
            <a:r>
              <a:rPr lang="en-US" altLang="zh-TW" sz="3000" b="1">
                <a:solidFill>
                  <a:srgbClr val="FF0000"/>
                </a:solidFill>
                <a:latin typeface="Times New Roman" pitchFamily="18" charset="0"/>
                <a:ea typeface="標楷體" pitchFamily="65" charset="-120"/>
                <a:cs typeface="Times New Roman" pitchFamily="18" charset="0"/>
              </a:rPr>
              <a:t>-3/5</a:t>
            </a:r>
            <a:endParaRPr lang="zh-TW" altLang="en-US" sz="3000" b="1">
              <a:solidFill>
                <a:srgbClr val="FF0000"/>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720" name="Group 56"/>
          <p:cNvGraphicFramePr>
            <a:graphicFrameLocks noGrp="1"/>
          </p:cNvGraphicFramePr>
          <p:nvPr>
            <p:ph idx="4294967295"/>
            <p:extLst>
              <p:ext uri="{D42A27DB-BD31-4B8C-83A1-F6EECF244321}">
                <p14:modId xmlns="" xmlns:p14="http://schemas.microsoft.com/office/powerpoint/2010/main" val="2609729678"/>
              </p:ext>
            </p:extLst>
          </p:nvPr>
        </p:nvGraphicFramePr>
        <p:xfrm>
          <a:off x="179388" y="1341438"/>
          <a:ext cx="8713787" cy="4770836"/>
        </p:xfrm>
        <a:graphic>
          <a:graphicData uri="http://schemas.openxmlformats.org/drawingml/2006/table">
            <a:tbl>
              <a:tblPr/>
              <a:tblGrid>
                <a:gridCol w="1536700"/>
                <a:gridCol w="1991816"/>
                <a:gridCol w="5185271"/>
              </a:tblGrid>
              <a:tr h="5715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職業群組</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何倫碼</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標楷體" pitchFamily="65" charset="-120"/>
                          <a:ea typeface="標楷體" pitchFamily="65" charset="-120"/>
                        </a:rPr>
                        <a:t>設科學校</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60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smtClean="0">
                          <a:ln>
                            <a:noFill/>
                          </a:ln>
                          <a:solidFill>
                            <a:srgbClr val="FF0000"/>
                          </a:solidFill>
                          <a:effectLst/>
                          <a:latin typeface="Times New Roman" pitchFamily="18" charset="0"/>
                          <a:ea typeface="標楷體" pitchFamily="65" charset="-120"/>
                          <a:cs typeface="Times New Roman" pitchFamily="18" charset="0"/>
                        </a:rPr>
                        <a:t>家政群</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A</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（藝術型） </a:t>
                      </a:r>
                      <a:endPar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標楷體" pitchFamily="65" charset="-120"/>
                          <a:ea typeface="標楷體" pitchFamily="65" charset="-120"/>
                        </a:rPr>
                        <a:t>S</a:t>
                      </a: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rPr>
                        <a:t>（社會型）</a:t>
                      </a:r>
                      <a:endParaRPr kumimoji="0" lang="en-US" altLang="zh-TW" sz="2000" b="1" i="0" u="none" strike="noStrike" cap="none" normalizeH="0" baseline="0" dirty="0" smtClean="0">
                        <a:ln>
                          <a:noFill/>
                        </a:ln>
                        <a:solidFill>
                          <a:schemeClr val="tx1"/>
                        </a:solidFill>
                        <a:effectLst/>
                        <a:latin typeface="標楷體" pitchFamily="65" charset="-120"/>
                        <a:ea typeface="標楷體" pitchFamily="65" charset="-120"/>
                      </a:endParaRP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國立玉里高中：時尚造型科</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私立海星高中：幼兒保育學</a:t>
                      </a: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程</a:t>
                      </a:r>
                      <a:endPar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zh-TW" altLang="en-US" sz="2000" b="1" i="0" kern="1200" dirty="0" smtClean="0">
                          <a:solidFill>
                            <a:srgbClr val="0000FF"/>
                          </a:solidFill>
                          <a:latin typeface="標楷體" pitchFamily="65" charset="-120"/>
                          <a:ea typeface="標楷體" pitchFamily="65" charset="-120"/>
                          <a:cs typeface="+mn-cs"/>
                        </a:rPr>
                        <a:t>私立上騰工商：時尚造型科</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33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smtClean="0">
                          <a:ln>
                            <a:noFill/>
                          </a:ln>
                          <a:solidFill>
                            <a:srgbClr val="FF0000"/>
                          </a:solidFill>
                          <a:effectLst/>
                          <a:latin typeface="Times New Roman" pitchFamily="18" charset="0"/>
                          <a:ea typeface="標楷體" pitchFamily="65" charset="-120"/>
                          <a:cs typeface="Times New Roman" pitchFamily="18" charset="0"/>
                        </a:rPr>
                        <a:t>餐旅群</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A</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（藝術型） </a:t>
                      </a:r>
                      <a:endPar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ts val="60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標楷體" pitchFamily="65" charset="-120"/>
                          <a:ea typeface="標楷體" pitchFamily="65" charset="-120"/>
                        </a:rPr>
                        <a:t>S</a:t>
                      </a: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rPr>
                        <a:t>（社會型）</a:t>
                      </a:r>
                      <a:endParaRPr kumimoji="0" lang="en-US" altLang="zh-TW" sz="2000" b="1"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ts val="60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標楷體" pitchFamily="65" charset="-120"/>
                          <a:ea typeface="標楷體" pitchFamily="65" charset="-120"/>
                        </a:rPr>
                        <a:t>R</a:t>
                      </a: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rPr>
                        <a:t>（實用型）</a:t>
                      </a:r>
                      <a:endParaRPr kumimoji="0" lang="en-US" altLang="zh-TW" sz="2000" b="1" i="0" u="none" strike="noStrike" cap="none" normalizeH="0" baseline="0" dirty="0" smtClean="0">
                        <a:ln>
                          <a:noFill/>
                        </a:ln>
                        <a:solidFill>
                          <a:schemeClr val="tx1"/>
                        </a:solidFill>
                        <a:effectLst/>
                        <a:latin typeface="標楷體" pitchFamily="65" charset="-120"/>
                        <a:ea typeface="標楷體" pitchFamily="65" charset="-120"/>
                      </a:endParaRP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國立花蓮高農：餐飲管理科</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國立光復商工：餐飲管理科</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國立玉里高中：餐飲管理</a:t>
                      </a: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科</a:t>
                      </a:r>
                      <a:r>
                        <a:rPr lang="zh-TW" altLang="en-US" sz="2000" b="1" i="0" kern="1200" dirty="0" smtClean="0">
                          <a:solidFill>
                            <a:srgbClr val="0000FF"/>
                          </a:solidFill>
                          <a:latin typeface="標楷體" pitchFamily="65" charset="-120"/>
                          <a:ea typeface="標楷體" pitchFamily="65" charset="-120"/>
                          <a:cs typeface="+mn-cs"/>
                        </a:rPr>
                        <a:t>、觀光事業科</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私立上騰工商：</a:t>
                      </a: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餐飲管理科、觀光事業科</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私立四維高中：觀光餐飲學程</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五專</a:t>
                      </a: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a:t>
                      </a:r>
                      <a:r>
                        <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rPr>
                        <a:t>台灣觀光學院：觀光餐旅科</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6931" name="Rectangle 2"/>
          <p:cNvSpPr>
            <a:spLocks noChangeArrowheads="1"/>
          </p:cNvSpPr>
          <p:nvPr/>
        </p:nvSpPr>
        <p:spPr bwMode="auto">
          <a:xfrm>
            <a:off x="323850" y="549275"/>
            <a:ext cx="7772400" cy="533400"/>
          </a:xfrm>
          <a:prstGeom prst="rect">
            <a:avLst/>
          </a:prstGeom>
          <a:noFill/>
          <a:ln w="9525">
            <a:noFill/>
            <a:miter lim="800000"/>
            <a:headEnd/>
            <a:tailEnd/>
          </a:ln>
        </p:spPr>
        <p:txBody>
          <a:bodyPr anchor="b"/>
          <a:lstStyle/>
          <a:p>
            <a:r>
              <a:rPr lang="en-US" altLang="zh-TW" sz="3000" b="1">
                <a:solidFill>
                  <a:srgbClr val="FF0000"/>
                </a:solidFill>
                <a:latin typeface="Times New Roman" pitchFamily="18" charset="0"/>
                <a:ea typeface="標楷體" pitchFamily="65" charset="-120"/>
                <a:cs typeface="Times New Roman" pitchFamily="18" charset="0"/>
              </a:rPr>
              <a:t>15</a:t>
            </a:r>
            <a:r>
              <a:rPr lang="zh-TW" altLang="en-US" sz="3000" b="1">
                <a:solidFill>
                  <a:srgbClr val="FF0000"/>
                </a:solidFill>
                <a:latin typeface="Times New Roman" pitchFamily="18" charset="0"/>
                <a:ea typeface="標楷體" pitchFamily="65" charset="-120"/>
                <a:cs typeface="Times New Roman" pitchFamily="18" charset="0"/>
              </a:rPr>
              <a:t>職業群組選填攻略</a:t>
            </a:r>
            <a:r>
              <a:rPr lang="en-US" altLang="zh-TW" sz="3000" b="1">
                <a:solidFill>
                  <a:srgbClr val="FF0000"/>
                </a:solidFill>
                <a:latin typeface="Times New Roman" pitchFamily="18" charset="0"/>
                <a:ea typeface="標楷體" pitchFamily="65" charset="-120"/>
                <a:cs typeface="Times New Roman" pitchFamily="18" charset="0"/>
              </a:rPr>
              <a:t>-4/5</a:t>
            </a:r>
            <a:endParaRPr lang="zh-TW" altLang="en-US" sz="3000" b="1">
              <a:solidFill>
                <a:srgbClr val="FF0000"/>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908" name="Group 52"/>
          <p:cNvGraphicFramePr>
            <a:graphicFrameLocks noGrp="1"/>
          </p:cNvGraphicFramePr>
          <p:nvPr>
            <p:ph idx="4294967295"/>
            <p:extLst>
              <p:ext uri="{D42A27DB-BD31-4B8C-83A1-F6EECF244321}">
                <p14:modId xmlns="" xmlns:p14="http://schemas.microsoft.com/office/powerpoint/2010/main" val="3376888773"/>
              </p:ext>
            </p:extLst>
          </p:nvPr>
        </p:nvGraphicFramePr>
        <p:xfrm>
          <a:off x="323850" y="1196975"/>
          <a:ext cx="8569325" cy="5400675"/>
        </p:xfrm>
        <a:graphic>
          <a:graphicData uri="http://schemas.openxmlformats.org/drawingml/2006/table">
            <a:tbl>
              <a:tblPr/>
              <a:tblGrid>
                <a:gridCol w="1885950"/>
                <a:gridCol w="2024063"/>
                <a:gridCol w="4659312"/>
              </a:tblGrid>
              <a:tr h="7399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職業群組</a:t>
                      </a:r>
                    </a:p>
                  </a:txBody>
                  <a:tcPr marT="45718" marB="4571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標楷體" pitchFamily="65" charset="-120"/>
                          <a:ea typeface="標楷體" pitchFamily="65" charset="-120"/>
                        </a:rPr>
                        <a:t>何倫碼</a:t>
                      </a:r>
                    </a:p>
                  </a:txBody>
                  <a:tcPr marT="45718" marB="4571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標楷體" pitchFamily="65" charset="-120"/>
                          <a:ea typeface="標楷體" pitchFamily="65" charset="-120"/>
                        </a:rPr>
                        <a:t>設科學校</a:t>
                      </a:r>
                    </a:p>
                  </a:txBody>
                  <a:tcPr marT="45718" marB="4571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858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smtClean="0">
                          <a:ln>
                            <a:noFill/>
                          </a:ln>
                          <a:solidFill>
                            <a:srgbClr val="FF0000"/>
                          </a:solidFill>
                          <a:effectLst/>
                          <a:latin typeface="Times New Roman" pitchFamily="18" charset="0"/>
                          <a:ea typeface="標楷體" pitchFamily="65" charset="-120"/>
                          <a:cs typeface="Times New Roman" pitchFamily="18" charset="0"/>
                        </a:rPr>
                        <a:t>海事群</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R</a:t>
                      </a: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（實用型）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C</a:t>
                      </a: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（事務型）</a:t>
                      </a:r>
                      <a:endPar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TW" sz="1800" b="1" i="0" u="none" strike="noStrike" cap="none" normalizeH="0" baseline="0" dirty="0" smtClean="0">
                          <a:ln>
                            <a:noFill/>
                          </a:ln>
                          <a:solidFill>
                            <a:srgbClr val="0000FF"/>
                          </a:solidFill>
                          <a:effectLst/>
                          <a:latin typeface="標楷體" pitchFamily="65" charset="-120"/>
                          <a:ea typeface="標楷體" pitchFamily="65" charset="-120"/>
                        </a:rPr>
                        <a:t>(</a:t>
                      </a:r>
                      <a:r>
                        <a:rPr kumimoji="0" lang="zh-TW" altLang="en-US" sz="1800" b="1" i="0" u="none" strike="noStrike" cap="none" normalizeH="0" baseline="0" dirty="0" smtClean="0">
                          <a:ln>
                            <a:noFill/>
                          </a:ln>
                          <a:solidFill>
                            <a:srgbClr val="0000FF"/>
                          </a:solidFill>
                          <a:effectLst/>
                          <a:latin typeface="標楷體" pitchFamily="65" charset="-120"/>
                          <a:ea typeface="標楷體" pitchFamily="65" charset="-120"/>
                        </a:rPr>
                        <a:t>花東無，補充外縣市</a:t>
                      </a:r>
                      <a:r>
                        <a:rPr kumimoji="0" lang="en-US" altLang="zh-TW" sz="1800" b="1" i="0" u="none" strike="noStrike" cap="none" normalizeH="0" baseline="0" dirty="0" smtClean="0">
                          <a:ln>
                            <a:noFill/>
                          </a:ln>
                          <a:solidFill>
                            <a:srgbClr val="0000FF"/>
                          </a:solidFill>
                          <a:effectLst/>
                          <a:latin typeface="標楷體" pitchFamily="65" charset="-120"/>
                          <a:ea typeface="標楷體" pitchFamily="65" charset="-12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1800" b="1" i="0" u="none" strike="noStrike" cap="none" normalizeH="0" baseline="0" dirty="0" smtClean="0">
                          <a:ln>
                            <a:noFill/>
                          </a:ln>
                          <a:solidFill>
                            <a:srgbClr val="0000FF"/>
                          </a:solidFill>
                          <a:effectLst/>
                          <a:latin typeface="標楷體" pitchFamily="65" charset="-120"/>
                          <a:ea typeface="標楷體" pitchFamily="65" charset="-120"/>
                        </a:rPr>
                        <a:t>國立蘇澳海事：輪機科</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1800" b="1" i="0" u="none" strike="noStrike" cap="none" normalizeH="0" baseline="0" dirty="0" smtClean="0">
                          <a:ln>
                            <a:noFill/>
                          </a:ln>
                          <a:solidFill>
                            <a:srgbClr val="0000FF"/>
                          </a:solidFill>
                          <a:effectLst/>
                          <a:latin typeface="標楷體" pitchFamily="65" charset="-120"/>
                          <a:ea typeface="標楷體" pitchFamily="65" charset="-120"/>
                        </a:rPr>
                        <a:t>國立基隆海事：輪機科</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1800" b="1" i="0" u="none" strike="noStrike" cap="none" normalizeH="0" baseline="0" dirty="0" smtClean="0">
                          <a:ln>
                            <a:noFill/>
                          </a:ln>
                          <a:solidFill>
                            <a:srgbClr val="0000FF"/>
                          </a:solidFill>
                          <a:effectLst/>
                          <a:latin typeface="標楷體" pitchFamily="65" charset="-120"/>
                          <a:ea typeface="標楷體" pitchFamily="65" charset="-120"/>
                        </a:rPr>
                        <a:t>國立東港海事：輪機科</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1800" b="1" i="0" u="none" strike="noStrike" cap="none" normalizeH="0" baseline="0" dirty="0" smtClean="0">
                          <a:ln>
                            <a:noFill/>
                          </a:ln>
                          <a:solidFill>
                            <a:srgbClr val="0000FF"/>
                          </a:solidFill>
                          <a:effectLst/>
                          <a:latin typeface="標楷體" pitchFamily="65" charset="-120"/>
                          <a:ea typeface="標楷體" pitchFamily="65" charset="-120"/>
                        </a:rPr>
                        <a:t>國立澎湖海事：輪機科</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1800" b="1" i="0" u="none" strike="noStrike" cap="none" normalizeH="0" baseline="0" dirty="0" smtClean="0">
                          <a:ln>
                            <a:noFill/>
                          </a:ln>
                          <a:solidFill>
                            <a:srgbClr val="0000FF"/>
                          </a:solidFill>
                          <a:effectLst/>
                          <a:latin typeface="標楷體" pitchFamily="65" charset="-120"/>
                          <a:ea typeface="標楷體" pitchFamily="65" charset="-120"/>
                        </a:rPr>
                        <a:t>新北市私立中華商海：輪機科</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1527">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kern="1200" cap="none" normalizeH="0" baseline="0" dirty="0" smtClean="0">
                          <a:ln>
                            <a:noFill/>
                          </a:ln>
                          <a:solidFill>
                            <a:srgbClr val="FF0000"/>
                          </a:solidFill>
                          <a:effectLst/>
                          <a:latin typeface="Times New Roman" pitchFamily="18" charset="0"/>
                          <a:ea typeface="標楷體" pitchFamily="65" charset="-120"/>
                          <a:cs typeface="Times New Roman" pitchFamily="18" charset="0"/>
                        </a:rPr>
                        <a:t>水產群</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R</a:t>
                      </a: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（實用型）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E</a:t>
                      </a: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（企業型）</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I</a:t>
                      </a: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（研究型）</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1800" b="1" i="0" u="none" strike="noStrike" cap="none" normalizeH="0" baseline="0" dirty="0" smtClean="0">
                          <a:ln>
                            <a:noFill/>
                          </a:ln>
                          <a:solidFill>
                            <a:srgbClr val="0000FF"/>
                          </a:solidFill>
                          <a:effectLst/>
                          <a:latin typeface="標楷體" pitchFamily="65" charset="-120"/>
                          <a:ea typeface="標楷體" pitchFamily="65" charset="-120"/>
                        </a:rPr>
                        <a:t>台東縣國立成功商水：水產養殖學程</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32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800" b="1" i="0" u="none" strike="noStrike" kern="1200" cap="none" normalizeH="0" baseline="0" dirty="0" smtClean="0">
                          <a:ln>
                            <a:noFill/>
                          </a:ln>
                          <a:solidFill>
                            <a:srgbClr val="FF0000"/>
                          </a:solidFill>
                          <a:effectLst/>
                          <a:latin typeface="Times New Roman" pitchFamily="18" charset="0"/>
                          <a:ea typeface="標楷體" pitchFamily="65" charset="-120"/>
                          <a:cs typeface="Times New Roman" pitchFamily="18" charset="0"/>
                        </a:rPr>
                        <a:t>藝術群</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zh-TW" altLang="en-US" sz="2800" b="1" i="0" u="none" strike="noStrike" kern="1200" cap="none" normalizeH="0" baseline="0" dirty="0" smtClean="0">
                        <a:ln>
                          <a:noFill/>
                        </a:ln>
                        <a:solidFill>
                          <a:srgbClr val="FF0000"/>
                        </a:solidFill>
                        <a:effectLst/>
                        <a:latin typeface="Times New Roman" pitchFamily="18" charset="0"/>
                        <a:ea typeface="標楷體" pitchFamily="65" charset="-120"/>
                        <a:cs typeface="Times New Roman" pitchFamily="18"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a:t>
                      </a: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（藝術型）</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1800" b="1" i="0" u="none" strike="noStrike" cap="none" normalizeH="0" baseline="0" dirty="0" smtClean="0">
                          <a:ln>
                            <a:noFill/>
                          </a:ln>
                          <a:solidFill>
                            <a:srgbClr val="0000FF"/>
                          </a:solidFill>
                          <a:effectLst/>
                          <a:latin typeface="標楷體" pitchFamily="65" charset="-120"/>
                          <a:ea typeface="標楷體" pitchFamily="65" charset="-120"/>
                        </a:rPr>
                        <a:t>私立四維高中：原住民藝能學程</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1800" b="1" i="0" u="none" strike="noStrike" cap="none" normalizeH="0" baseline="0" dirty="0" smtClean="0">
                          <a:ln>
                            <a:noFill/>
                          </a:ln>
                          <a:solidFill>
                            <a:srgbClr val="0000FF"/>
                          </a:solidFill>
                          <a:effectLst/>
                          <a:latin typeface="標楷體" pitchFamily="65" charset="-120"/>
                          <a:ea typeface="標楷體" pitchFamily="65" charset="-120"/>
                        </a:rPr>
                        <a:t>私立海星高中：原住民音樂與文化專班學程</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1800" b="1" i="0" u="none" strike="noStrike" cap="none" normalizeH="0" baseline="0" dirty="0" smtClean="0">
                          <a:ln>
                            <a:noFill/>
                          </a:ln>
                          <a:solidFill>
                            <a:srgbClr val="0000FF"/>
                          </a:solidFill>
                          <a:effectLst/>
                          <a:latin typeface="標楷體" pitchFamily="65" charset="-120"/>
                          <a:ea typeface="標楷體" pitchFamily="65" charset="-120"/>
                        </a:rPr>
                        <a:t>台東縣私立公東高工：原住民藝能學程</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1800" b="1" i="0" u="none" strike="noStrike" cap="none" normalizeH="0" baseline="0" dirty="0" smtClean="0">
                          <a:ln>
                            <a:noFill/>
                          </a:ln>
                          <a:solidFill>
                            <a:srgbClr val="0000FF"/>
                          </a:solidFill>
                          <a:effectLst/>
                          <a:latin typeface="標楷體" pitchFamily="65" charset="-120"/>
                          <a:ea typeface="標楷體" pitchFamily="65" charset="-120"/>
                        </a:rPr>
                        <a:t>台東縣國立關山工商：原住民藝能學程</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8983" name="Rectangle 2"/>
          <p:cNvSpPr>
            <a:spLocks noChangeArrowheads="1"/>
          </p:cNvSpPr>
          <p:nvPr/>
        </p:nvSpPr>
        <p:spPr bwMode="auto">
          <a:xfrm>
            <a:off x="323850" y="549275"/>
            <a:ext cx="7772400" cy="533400"/>
          </a:xfrm>
          <a:prstGeom prst="rect">
            <a:avLst/>
          </a:prstGeom>
          <a:noFill/>
          <a:ln w="9525">
            <a:noFill/>
            <a:miter lim="800000"/>
            <a:headEnd/>
            <a:tailEnd/>
          </a:ln>
        </p:spPr>
        <p:txBody>
          <a:bodyPr anchor="b"/>
          <a:lstStyle/>
          <a:p>
            <a:r>
              <a:rPr lang="en-US" altLang="zh-TW" sz="3000" b="1">
                <a:solidFill>
                  <a:srgbClr val="FF0000"/>
                </a:solidFill>
                <a:latin typeface="Times New Roman" pitchFamily="18" charset="0"/>
                <a:ea typeface="標楷體" pitchFamily="65" charset="-120"/>
                <a:cs typeface="Times New Roman" pitchFamily="18" charset="0"/>
              </a:rPr>
              <a:t>15</a:t>
            </a:r>
            <a:r>
              <a:rPr lang="zh-TW" altLang="en-US" sz="3000" b="1">
                <a:solidFill>
                  <a:srgbClr val="FF0000"/>
                </a:solidFill>
                <a:latin typeface="Times New Roman" pitchFamily="18" charset="0"/>
                <a:ea typeface="標楷體" pitchFamily="65" charset="-120"/>
                <a:cs typeface="Times New Roman" pitchFamily="18" charset="0"/>
              </a:rPr>
              <a:t>職業群組選填攻略</a:t>
            </a:r>
            <a:r>
              <a:rPr lang="en-US" altLang="zh-TW" sz="3000" b="1">
                <a:solidFill>
                  <a:srgbClr val="FF0000"/>
                </a:solidFill>
                <a:latin typeface="Times New Roman" pitchFamily="18" charset="0"/>
                <a:ea typeface="標楷體" pitchFamily="65" charset="-120"/>
                <a:cs typeface="Times New Roman" pitchFamily="18" charset="0"/>
              </a:rPr>
              <a:t>-5/5</a:t>
            </a:r>
            <a:endParaRPr lang="zh-TW" altLang="en-US" sz="3000" b="1">
              <a:solidFill>
                <a:srgbClr val="FF0000"/>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圓角矩形 27"/>
          <p:cNvSpPr/>
          <p:nvPr/>
        </p:nvSpPr>
        <p:spPr>
          <a:xfrm>
            <a:off x="539552" y="1484784"/>
            <a:ext cx="2736304" cy="792088"/>
          </a:xfrm>
          <a:prstGeom prst="roundRect">
            <a:avLst/>
          </a:prstGeom>
          <a:ln/>
        </p:spPr>
        <p:style>
          <a:lnRef idx="1">
            <a:schemeClr val="accent6"/>
          </a:lnRef>
          <a:fillRef idx="2">
            <a:schemeClr val="accent6"/>
          </a:fillRef>
          <a:effectRef idx="1">
            <a:schemeClr val="accent6"/>
          </a:effectRef>
          <a:fontRef idx="minor">
            <a:schemeClr val="dk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zh-TW" altLang="en-US" sz="4000" b="1" dirty="0">
                <a:ln w="11430"/>
                <a:solidFill>
                  <a:srgbClr val="FF0000"/>
                </a:solidFill>
                <a:effectLst>
                  <a:outerShdw blurRad="80000" dist="40000" dir="5040000" algn="tl">
                    <a:srgbClr val="000000">
                      <a:alpha val="30000"/>
                    </a:srgbClr>
                  </a:outerShdw>
                </a:effectLst>
                <a:latin typeface="標楷體" pitchFamily="65" charset="-120"/>
                <a:ea typeface="標楷體" pitchFamily="65" charset="-120"/>
              </a:rPr>
              <a:t>普通高中</a:t>
            </a:r>
          </a:p>
        </p:txBody>
      </p:sp>
      <p:sp>
        <p:nvSpPr>
          <p:cNvPr id="29" name="內容版面配置區 2"/>
          <p:cNvSpPr txBox="1">
            <a:spLocks/>
          </p:cNvSpPr>
          <p:nvPr/>
        </p:nvSpPr>
        <p:spPr>
          <a:xfrm>
            <a:off x="468313" y="2420938"/>
            <a:ext cx="8351837" cy="4437062"/>
          </a:xfrm>
          <a:prstGeom prst="rect">
            <a:avLst/>
          </a:prstGeom>
        </p:spPr>
        <p:txBody>
          <a:bodyPr lIns="36000" tIns="36000" rIns="36000" bIns="36000">
            <a:normAutofit/>
          </a:bodyPr>
          <a:lstStyle/>
          <a:p>
            <a:pPr marL="447675" indent="-447675">
              <a:spcBef>
                <a:spcPct val="20000"/>
              </a:spcBef>
              <a:buClr>
                <a:srgbClr val="0000FF"/>
              </a:buClr>
              <a:buFont typeface="Wingdings" pitchFamily="2" charset="2"/>
              <a:buChar char="u"/>
              <a:defRPr/>
            </a:pPr>
            <a:r>
              <a:rPr lang="zh-TW" altLang="en-US" sz="2800" dirty="0">
                <a:latin typeface="標楷體" pitchFamily="65" charset="-120"/>
                <a:ea typeface="標楷體" pitchFamily="65" charset="-120"/>
                <a:cs typeface="Segoe UI" pitchFamily="34" charset="0"/>
                <a:sym typeface="Wingdings"/>
              </a:rPr>
              <a:t>學習歷程具有</a:t>
            </a:r>
            <a:r>
              <a:rPr lang="zh-TW" altLang="en-US" sz="2800" b="1" dirty="0">
                <a:solidFill>
                  <a:srgbClr val="0000FF"/>
                </a:solidFill>
                <a:latin typeface="標楷體" pitchFamily="65" charset="-120"/>
                <a:ea typeface="標楷體" pitchFamily="65" charset="-120"/>
                <a:cs typeface="Segoe UI" pitchFamily="34" charset="0"/>
                <a:sym typeface="Wingdings"/>
              </a:rPr>
              <a:t>主動學習意願</a:t>
            </a:r>
            <a:r>
              <a:rPr lang="zh-TW" altLang="en-US" sz="2800" dirty="0">
                <a:latin typeface="標楷體" pitchFamily="65" charset="-120"/>
                <a:ea typeface="標楷體" pitchFamily="65" charset="-120"/>
                <a:cs typeface="Segoe UI" pitchFamily="34" charset="0"/>
                <a:sym typeface="Wingdings"/>
              </a:rPr>
              <a:t>（高中職都需要）。</a:t>
            </a:r>
            <a:endParaRPr lang="en-US" altLang="zh-TW" sz="2800" dirty="0">
              <a:latin typeface="標楷體" pitchFamily="65" charset="-120"/>
              <a:ea typeface="標楷體" pitchFamily="65" charset="-120"/>
              <a:cs typeface="Segoe UI" pitchFamily="34" charset="0"/>
              <a:sym typeface="Wingdings"/>
            </a:endParaRPr>
          </a:p>
          <a:p>
            <a:pPr marL="449263" indent="-449263">
              <a:spcBef>
                <a:spcPct val="20000"/>
              </a:spcBef>
              <a:buClr>
                <a:srgbClr val="0000FF"/>
              </a:buClr>
              <a:buFont typeface="Wingdings" pitchFamily="2" charset="2"/>
              <a:buChar char="u"/>
              <a:defRPr/>
            </a:pPr>
            <a:r>
              <a:rPr lang="zh-TW" altLang="en-US" sz="2800" dirty="0">
                <a:latin typeface="標楷體" pitchFamily="65" charset="-120"/>
                <a:ea typeface="標楷體" pitchFamily="65" charset="-120"/>
                <a:cs typeface="Segoe UI" pitchFamily="34" charset="0"/>
                <a:sym typeface="Wingdings"/>
              </a:rPr>
              <a:t>基礎學科普遍優勢，或具備單學科領域專精。</a:t>
            </a:r>
            <a:endParaRPr lang="en-US" altLang="zh-TW" sz="2800" dirty="0">
              <a:latin typeface="標楷體" pitchFamily="65" charset="-120"/>
              <a:ea typeface="標楷體" pitchFamily="65" charset="-120"/>
              <a:cs typeface="Segoe UI" pitchFamily="34" charset="0"/>
              <a:sym typeface="Wingdings"/>
            </a:endParaRPr>
          </a:p>
          <a:p>
            <a:pPr marL="447675" indent="-447675">
              <a:spcBef>
                <a:spcPct val="20000"/>
              </a:spcBef>
              <a:buClr>
                <a:srgbClr val="0000FF"/>
              </a:buClr>
              <a:buFont typeface="Wingdings" pitchFamily="2" charset="2"/>
              <a:buChar char="u"/>
              <a:defRPr/>
            </a:pPr>
            <a:r>
              <a:rPr lang="zh-TW" altLang="en-US" sz="2800" dirty="0">
                <a:latin typeface="標楷體" pitchFamily="65" charset="-120"/>
                <a:ea typeface="標楷體" pitchFamily="65" charset="-120"/>
                <a:cs typeface="Segoe UI" pitchFamily="34" charset="0"/>
                <a:sym typeface="Wingdings"/>
              </a:rPr>
              <a:t>高一升高二仍需</a:t>
            </a:r>
            <a:r>
              <a:rPr lang="zh-TW" altLang="en-US" sz="2800" b="1" dirty="0">
                <a:solidFill>
                  <a:srgbClr val="0000FF"/>
                </a:solidFill>
                <a:latin typeface="標楷體" pitchFamily="65" charset="-120"/>
                <a:ea typeface="標楷體" pitchFamily="65" charset="-120"/>
                <a:cs typeface="Segoe UI" pitchFamily="34" charset="0"/>
                <a:sym typeface="Wingdings"/>
              </a:rPr>
              <a:t>分組</a:t>
            </a:r>
            <a:r>
              <a:rPr lang="zh-TW" altLang="en-US" sz="2800" dirty="0">
                <a:latin typeface="標楷體" pitchFamily="65" charset="-120"/>
                <a:ea typeface="標楷體" pitchFamily="65" charset="-120"/>
                <a:cs typeface="Segoe UI" pitchFamily="34" charset="0"/>
                <a:sym typeface="Wingdings"/>
              </a:rPr>
              <a:t>。</a:t>
            </a:r>
            <a:endParaRPr lang="en-US" altLang="zh-TW" sz="2800" dirty="0">
              <a:latin typeface="標楷體" pitchFamily="65" charset="-120"/>
              <a:ea typeface="標楷體" pitchFamily="65" charset="-120"/>
              <a:cs typeface="Segoe UI" pitchFamily="34" charset="0"/>
              <a:sym typeface="Wingdings"/>
            </a:endParaRPr>
          </a:p>
          <a:p>
            <a:pPr marL="447675" indent="-447675">
              <a:spcBef>
                <a:spcPct val="20000"/>
              </a:spcBef>
              <a:buClr>
                <a:srgbClr val="0000FF"/>
              </a:buClr>
              <a:buFont typeface="Wingdings" pitchFamily="2" charset="2"/>
              <a:buChar char="u"/>
              <a:defRPr/>
            </a:pPr>
            <a:r>
              <a:rPr lang="zh-TW" altLang="en-US" sz="2800" dirty="0">
                <a:latin typeface="標楷體" pitchFamily="65" charset="-120"/>
                <a:ea typeface="標楷體" pitchFamily="65" charset="-120"/>
                <a:cs typeface="Segoe UI" pitchFamily="34" charset="0"/>
                <a:sym typeface="Wingdings"/>
              </a:rPr>
              <a:t>適合未來從事醫、法、哲學、文學或學術研究者。</a:t>
            </a:r>
            <a:endParaRPr lang="en-US" altLang="zh-TW" sz="2800" dirty="0">
              <a:latin typeface="標楷體" pitchFamily="65" charset="-120"/>
              <a:ea typeface="標楷體" pitchFamily="65" charset="-120"/>
              <a:cs typeface="Segoe UI" pitchFamily="34" charset="0"/>
              <a:sym typeface="Wingdings"/>
            </a:endParaRPr>
          </a:p>
          <a:p>
            <a:pPr marL="447675" indent="-447675">
              <a:spcBef>
                <a:spcPct val="20000"/>
              </a:spcBef>
              <a:buClr>
                <a:srgbClr val="0000FF"/>
              </a:buClr>
              <a:buFont typeface="Wingdings" pitchFamily="2" charset="2"/>
              <a:buChar char="u"/>
              <a:defRPr/>
            </a:pPr>
            <a:r>
              <a:rPr lang="zh-TW" altLang="en-US" sz="2800" b="1" dirty="0">
                <a:solidFill>
                  <a:srgbClr val="0000FF"/>
                </a:solidFill>
                <a:latin typeface="標楷體" pitchFamily="65" charset="-120"/>
                <a:ea typeface="標楷體" pitchFamily="65" charset="-120"/>
                <a:cs typeface="Segoe UI" pitchFamily="34" charset="0"/>
                <a:sym typeface="Wingdings"/>
              </a:rPr>
              <a:t>不適合</a:t>
            </a:r>
            <a:r>
              <a:rPr lang="zh-TW" altLang="en-US" sz="2800" dirty="0">
                <a:latin typeface="標楷體" pitchFamily="65" charset="-120"/>
                <a:ea typeface="標楷體" pitchFamily="65" charset="-120"/>
                <a:cs typeface="Segoe UI" pitchFamily="34" charset="0"/>
                <a:sym typeface="Wingdings"/>
              </a:rPr>
              <a:t>走職業類科或操作性類科者。</a:t>
            </a:r>
            <a:endParaRPr lang="en-US" altLang="zh-TW" sz="2800" dirty="0">
              <a:latin typeface="標楷體" pitchFamily="65" charset="-120"/>
              <a:ea typeface="標楷體" pitchFamily="65" charset="-120"/>
              <a:cs typeface="Segoe UI" pitchFamily="34" charset="0"/>
              <a:sym typeface="Wingdings"/>
            </a:endParaRPr>
          </a:p>
          <a:p>
            <a:pPr marL="447675" indent="-447675">
              <a:spcBef>
                <a:spcPct val="20000"/>
              </a:spcBef>
              <a:buClr>
                <a:srgbClr val="0000FF"/>
              </a:buClr>
              <a:buFont typeface="Wingdings" pitchFamily="2" charset="2"/>
              <a:buChar char="u"/>
              <a:defRPr/>
            </a:pPr>
            <a:r>
              <a:rPr lang="zh-TW" altLang="en-US" sz="2800" dirty="0">
                <a:latin typeface="標楷體" pitchFamily="65" charset="-120"/>
                <a:ea typeface="標楷體" pitchFamily="65" charset="-120"/>
                <a:cs typeface="Segoe UI" pitchFamily="34" charset="0"/>
                <a:sym typeface="Wingdings"/>
              </a:rPr>
              <a:t>性向</a:t>
            </a:r>
            <a:r>
              <a:rPr lang="zh-TW" altLang="en-US" sz="2800" b="1" dirty="0">
                <a:solidFill>
                  <a:srgbClr val="0000FF"/>
                </a:solidFill>
                <a:latin typeface="標楷體" pitchFamily="65" charset="-120"/>
                <a:ea typeface="標楷體" pitchFamily="65" charset="-120"/>
                <a:cs typeface="Segoe UI" pitchFamily="34" charset="0"/>
                <a:sym typeface="Wingdings"/>
              </a:rPr>
              <a:t>尚未</a:t>
            </a:r>
            <a:r>
              <a:rPr lang="zh-TW" altLang="en-US" sz="2800" dirty="0">
                <a:latin typeface="標楷體" pitchFamily="65" charset="-120"/>
                <a:ea typeface="標楷體" pitchFamily="65" charset="-120"/>
                <a:cs typeface="Segoe UI" pitchFamily="34" charset="0"/>
                <a:sym typeface="Wingdings"/>
              </a:rPr>
              <a:t>明確者（也可考慮綜合高中）。</a:t>
            </a:r>
            <a:endParaRPr lang="en-US" altLang="zh-TW" sz="2800" dirty="0">
              <a:latin typeface="標楷體" pitchFamily="65" charset="-120"/>
              <a:ea typeface="標楷體" pitchFamily="65" charset="-120"/>
              <a:cs typeface="Segoe UI" pitchFamily="34" charset="0"/>
              <a:sym typeface="Wingdings"/>
            </a:endParaRPr>
          </a:p>
          <a:p>
            <a:pPr marL="447675" indent="-447675">
              <a:spcBef>
                <a:spcPct val="20000"/>
              </a:spcBef>
              <a:buClr>
                <a:srgbClr val="0000FF"/>
              </a:buClr>
              <a:buFont typeface="Wingdings" pitchFamily="2" charset="2"/>
              <a:buChar char="u"/>
              <a:defRPr/>
            </a:pPr>
            <a:r>
              <a:rPr lang="zh-TW" altLang="en-US" sz="2800" dirty="0">
                <a:latin typeface="標楷體" pitchFamily="65" charset="-120"/>
                <a:ea typeface="標楷體" pitchFamily="65" charset="-120"/>
                <a:cs typeface="Segoe UI" pitchFamily="34" charset="0"/>
                <a:sym typeface="Wingdings"/>
              </a:rPr>
              <a:t>可視學生能力、性向及個人特質等，選讀公立或私立高中。</a:t>
            </a:r>
            <a:endParaRPr lang="en-US" altLang="zh-TW" sz="2800" dirty="0">
              <a:latin typeface="標楷體" pitchFamily="65" charset="-120"/>
              <a:ea typeface="標楷體" pitchFamily="65" charset="-120"/>
              <a:cs typeface="Segoe UI" pitchFamily="34" charset="0"/>
              <a:sym typeface="Wingdings"/>
            </a:endParaRPr>
          </a:p>
          <a:p>
            <a:pPr marL="447675" indent="-447675">
              <a:spcBef>
                <a:spcPct val="20000"/>
              </a:spcBef>
              <a:defRPr/>
            </a:pPr>
            <a:endParaRPr kumimoji="0" lang="en-US" altLang="zh-TW" sz="3000" dirty="0">
              <a:latin typeface="標楷體" pitchFamily="65" charset="-120"/>
              <a:ea typeface="標楷體" pitchFamily="65" charset="-120"/>
              <a:cs typeface="Segoe UI" pitchFamily="34" charset="0"/>
            </a:endParaRPr>
          </a:p>
        </p:txBody>
      </p:sp>
      <p:sp>
        <p:nvSpPr>
          <p:cNvPr id="12" name="矩形 11"/>
          <p:cNvSpPr/>
          <p:nvPr/>
        </p:nvSpPr>
        <p:spPr>
          <a:xfrm>
            <a:off x="899592" y="548680"/>
            <a:ext cx="7632848"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TW" altLang="en-US" sz="4800" dirty="0">
                <a:solidFill>
                  <a:srgbClr val="C00000"/>
                </a:solidFill>
                <a:effectLst>
                  <a:glow rad="101600">
                    <a:srgbClr val="C00000">
                      <a:alpha val="40000"/>
                    </a:srgbClr>
                  </a:glow>
                </a:effectLst>
                <a:latin typeface="標楷體" pitchFamily="65" charset="-120"/>
                <a:ea typeface="標楷體" pitchFamily="65" charset="-120"/>
              </a:rPr>
              <a:t>較適合就讀哪類學校？</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圓角矩形 27"/>
          <p:cNvSpPr/>
          <p:nvPr/>
        </p:nvSpPr>
        <p:spPr>
          <a:xfrm>
            <a:off x="611560" y="1484784"/>
            <a:ext cx="2016224" cy="792088"/>
          </a:xfrm>
          <a:prstGeom prst="roundRect">
            <a:avLst/>
          </a:prstGeom>
          <a:ln/>
        </p:spPr>
        <p:style>
          <a:lnRef idx="1">
            <a:schemeClr val="accent6"/>
          </a:lnRef>
          <a:fillRef idx="2">
            <a:schemeClr val="accent6"/>
          </a:fillRef>
          <a:effectRef idx="1">
            <a:schemeClr val="accent6"/>
          </a:effectRef>
          <a:fontRef idx="minor">
            <a:schemeClr val="dk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zh-TW" altLang="en-US" sz="4000" b="1" dirty="0">
                <a:ln w="11430"/>
                <a:solidFill>
                  <a:srgbClr val="FF0000"/>
                </a:solidFill>
                <a:effectLst>
                  <a:outerShdw blurRad="80000" dist="40000" dir="5040000" algn="tl">
                    <a:srgbClr val="000000">
                      <a:alpha val="30000"/>
                    </a:srgbClr>
                  </a:outerShdw>
                </a:effectLst>
                <a:latin typeface="標楷體" pitchFamily="65" charset="-120"/>
                <a:ea typeface="標楷體" pitchFamily="65" charset="-120"/>
              </a:rPr>
              <a:t>高職</a:t>
            </a:r>
          </a:p>
        </p:txBody>
      </p:sp>
      <p:sp>
        <p:nvSpPr>
          <p:cNvPr id="29" name="內容版面配置區 2"/>
          <p:cNvSpPr txBox="1">
            <a:spLocks/>
          </p:cNvSpPr>
          <p:nvPr/>
        </p:nvSpPr>
        <p:spPr>
          <a:xfrm>
            <a:off x="468313" y="2420938"/>
            <a:ext cx="8351837" cy="4437062"/>
          </a:xfrm>
          <a:prstGeom prst="rect">
            <a:avLst/>
          </a:prstGeom>
        </p:spPr>
        <p:txBody>
          <a:bodyPr lIns="36000" tIns="36000" rIns="36000" bIns="36000">
            <a:normAutofit fontScale="92500" lnSpcReduction="20000"/>
          </a:bodyPr>
          <a:lstStyle/>
          <a:p>
            <a:pPr marL="447675" indent="-447675">
              <a:spcBef>
                <a:spcPct val="20000"/>
              </a:spcBef>
              <a:buClr>
                <a:srgbClr val="0000FF"/>
              </a:buClr>
              <a:buFont typeface="Wingdings" pitchFamily="2" charset="2"/>
              <a:buChar char="u"/>
              <a:defRPr/>
            </a:pPr>
            <a:r>
              <a:rPr lang="zh-TW" altLang="en-US" sz="2800" dirty="0">
                <a:latin typeface="標楷體" pitchFamily="65" charset="-120"/>
                <a:ea typeface="標楷體" pitchFamily="65" charset="-120"/>
                <a:cs typeface="Segoe UI" pitchFamily="34" charset="0"/>
                <a:sym typeface="Wingdings"/>
              </a:rPr>
              <a:t>學習歷程具有</a:t>
            </a:r>
            <a:r>
              <a:rPr lang="zh-TW" altLang="en-US" sz="2800" b="1" dirty="0">
                <a:solidFill>
                  <a:srgbClr val="0000FF"/>
                </a:solidFill>
                <a:latin typeface="標楷體" pitchFamily="65" charset="-120"/>
                <a:ea typeface="標楷體" pitchFamily="65" charset="-120"/>
                <a:cs typeface="Segoe UI" pitchFamily="34" charset="0"/>
                <a:sym typeface="Wingdings"/>
              </a:rPr>
              <a:t>主動學習意願</a:t>
            </a:r>
            <a:r>
              <a:rPr lang="zh-TW" altLang="en-US" sz="2800" dirty="0">
                <a:latin typeface="標楷體" pitchFamily="65" charset="-120"/>
                <a:ea typeface="標楷體" pitchFamily="65" charset="-120"/>
                <a:cs typeface="Segoe UI" pitchFamily="34" charset="0"/>
                <a:sym typeface="Wingdings"/>
              </a:rPr>
              <a:t>（高中職都需要）。</a:t>
            </a:r>
            <a:endParaRPr lang="en-US" altLang="zh-TW" sz="2800" dirty="0">
              <a:latin typeface="標楷體" pitchFamily="65" charset="-120"/>
              <a:ea typeface="標楷體" pitchFamily="65" charset="-120"/>
              <a:cs typeface="Segoe UI" pitchFamily="34" charset="0"/>
              <a:sym typeface="Wingdings"/>
            </a:endParaRPr>
          </a:p>
          <a:p>
            <a:pPr marL="449263" indent="-449263">
              <a:spcBef>
                <a:spcPct val="20000"/>
              </a:spcBef>
              <a:buClr>
                <a:srgbClr val="0000FF"/>
              </a:buClr>
              <a:buFont typeface="Wingdings" pitchFamily="2" charset="2"/>
              <a:buChar char="u"/>
              <a:defRPr/>
            </a:pPr>
            <a:r>
              <a:rPr lang="zh-TW" altLang="en-US" sz="2800" dirty="0">
                <a:latin typeface="標楷體" pitchFamily="65" charset="-120"/>
                <a:ea typeface="標楷體" pitchFamily="65" charset="-120"/>
                <a:cs typeface="Segoe UI" pitchFamily="34" charset="0"/>
                <a:sym typeface="Wingdings"/>
              </a:rPr>
              <a:t>性向、興趣、生活經驗特質與職群對應相關性高者。</a:t>
            </a:r>
            <a:endParaRPr lang="en-US" altLang="zh-TW" sz="2800" dirty="0">
              <a:latin typeface="標楷體" pitchFamily="65" charset="-120"/>
              <a:ea typeface="標楷體" pitchFamily="65" charset="-120"/>
              <a:cs typeface="Segoe UI" pitchFamily="34" charset="0"/>
              <a:sym typeface="Wingdings"/>
            </a:endParaRPr>
          </a:p>
          <a:p>
            <a:pPr marL="447675" indent="-447675">
              <a:spcBef>
                <a:spcPct val="20000"/>
              </a:spcBef>
              <a:buClr>
                <a:srgbClr val="0000FF"/>
              </a:buClr>
              <a:buFont typeface="Wingdings" pitchFamily="2" charset="2"/>
              <a:buChar char="u"/>
              <a:defRPr/>
            </a:pPr>
            <a:r>
              <a:rPr lang="zh-TW" altLang="en-US" sz="2800" b="1" dirty="0">
                <a:solidFill>
                  <a:srgbClr val="0000FF"/>
                </a:solidFill>
                <a:latin typeface="標楷體" pitchFamily="65" charset="-120"/>
                <a:ea typeface="標楷體" pitchFamily="65" charset="-120"/>
                <a:cs typeface="Segoe UI" pitchFamily="34" charset="0"/>
                <a:sym typeface="Wingdings"/>
              </a:rPr>
              <a:t>不排斥</a:t>
            </a:r>
            <a:r>
              <a:rPr lang="zh-TW" altLang="en-US" sz="2800" dirty="0">
                <a:latin typeface="標楷體" pitchFamily="65" charset="-120"/>
                <a:ea typeface="標楷體" pitchFamily="65" charset="-120"/>
                <a:cs typeface="Segoe UI" pitchFamily="34" charset="0"/>
                <a:sym typeface="Wingdings"/>
              </a:rPr>
              <a:t>動手操作者，或喜歡動手操作者。</a:t>
            </a:r>
            <a:endParaRPr lang="en-US" altLang="zh-TW" sz="2800" dirty="0">
              <a:latin typeface="標楷體" pitchFamily="65" charset="-120"/>
              <a:ea typeface="標楷體" pitchFamily="65" charset="-120"/>
              <a:cs typeface="Segoe UI" pitchFamily="34" charset="0"/>
              <a:sym typeface="Wingdings"/>
            </a:endParaRPr>
          </a:p>
          <a:p>
            <a:pPr marL="447675" indent="-447675">
              <a:spcBef>
                <a:spcPct val="20000"/>
              </a:spcBef>
              <a:buClr>
                <a:srgbClr val="0000FF"/>
              </a:buClr>
              <a:buFont typeface="Wingdings" pitchFamily="2" charset="2"/>
              <a:buChar char="u"/>
              <a:defRPr/>
            </a:pPr>
            <a:r>
              <a:rPr lang="zh-TW" altLang="en-US" sz="2800" dirty="0">
                <a:latin typeface="標楷體" pitchFamily="65" charset="-120"/>
                <a:ea typeface="標楷體" pitchFamily="65" charset="-120"/>
                <a:cs typeface="Segoe UI" pitchFamily="34" charset="0"/>
                <a:sym typeface="Wingdings"/>
              </a:rPr>
              <a:t>經常對作品有成就感（繪畫、敲敲打打、拆拆裝裝</a:t>
            </a:r>
            <a:r>
              <a:rPr lang="en-US" altLang="zh-TW" sz="2800" dirty="0">
                <a:latin typeface="標楷體" pitchFamily="65" charset="-120"/>
                <a:ea typeface="標楷體" pitchFamily="65" charset="-120"/>
                <a:cs typeface="Segoe UI" pitchFamily="34" charset="0"/>
                <a:sym typeface="Wingdings"/>
              </a:rPr>
              <a:t>……</a:t>
            </a:r>
            <a:r>
              <a:rPr lang="zh-TW" altLang="en-US" sz="2800" dirty="0">
                <a:latin typeface="標楷體" pitchFamily="65" charset="-120"/>
                <a:ea typeface="標楷體" pitchFamily="65" charset="-120"/>
                <a:cs typeface="Segoe UI" pitchFamily="34" charset="0"/>
                <a:sym typeface="Wingdings"/>
              </a:rPr>
              <a:t>）。</a:t>
            </a:r>
            <a:endParaRPr lang="en-US" altLang="zh-TW" sz="2800" dirty="0">
              <a:latin typeface="標楷體" pitchFamily="65" charset="-120"/>
              <a:ea typeface="標楷體" pitchFamily="65" charset="-120"/>
              <a:cs typeface="Segoe UI" pitchFamily="34" charset="0"/>
              <a:sym typeface="Wingdings"/>
            </a:endParaRPr>
          </a:p>
          <a:p>
            <a:pPr marL="447675" indent="-447675">
              <a:spcBef>
                <a:spcPct val="20000"/>
              </a:spcBef>
              <a:buClr>
                <a:srgbClr val="0000FF"/>
              </a:buClr>
              <a:buFont typeface="Wingdings" pitchFamily="2" charset="2"/>
              <a:buChar char="u"/>
              <a:defRPr/>
            </a:pPr>
            <a:r>
              <a:rPr lang="zh-TW" altLang="en-US" sz="2800" dirty="0">
                <a:latin typeface="標楷體" pitchFamily="65" charset="-120"/>
                <a:ea typeface="標楷體" pitchFamily="65" charset="-120"/>
                <a:cs typeface="Segoe UI" pitchFamily="34" charset="0"/>
                <a:sym typeface="Wingdings"/>
              </a:rPr>
              <a:t>性向</a:t>
            </a:r>
            <a:r>
              <a:rPr lang="zh-TW" altLang="en-US" sz="2800" b="1" dirty="0">
                <a:solidFill>
                  <a:srgbClr val="0000FF"/>
                </a:solidFill>
                <a:latin typeface="標楷體" pitchFamily="65" charset="-120"/>
                <a:ea typeface="標楷體" pitchFamily="65" charset="-120"/>
                <a:cs typeface="Segoe UI" pitchFamily="34" charset="0"/>
                <a:sym typeface="Wingdings"/>
              </a:rPr>
              <a:t>明確</a:t>
            </a:r>
            <a:r>
              <a:rPr lang="zh-TW" altLang="en-US" sz="2800" dirty="0">
                <a:latin typeface="標楷體" pitchFamily="65" charset="-120"/>
                <a:ea typeface="標楷體" pitchFamily="65" charset="-120"/>
                <a:cs typeface="Segoe UI" pitchFamily="34" charset="0"/>
                <a:sym typeface="Wingdings"/>
              </a:rPr>
              <a:t>者（也可考慮綜合高中或五專）。</a:t>
            </a:r>
            <a:endParaRPr lang="en-US" altLang="zh-TW" sz="2800" dirty="0">
              <a:latin typeface="標楷體" pitchFamily="65" charset="-120"/>
              <a:ea typeface="標楷體" pitchFamily="65" charset="-120"/>
              <a:cs typeface="Segoe UI" pitchFamily="34" charset="0"/>
              <a:sym typeface="Wingdings"/>
            </a:endParaRPr>
          </a:p>
          <a:p>
            <a:pPr marL="447675" indent="-447675">
              <a:spcBef>
                <a:spcPct val="20000"/>
              </a:spcBef>
              <a:buClr>
                <a:srgbClr val="0000FF"/>
              </a:buClr>
              <a:buFont typeface="Wingdings" pitchFamily="2" charset="2"/>
              <a:buChar char="u"/>
              <a:defRPr/>
            </a:pPr>
            <a:r>
              <a:rPr lang="zh-TW" altLang="en-US" sz="2800" dirty="0">
                <a:latin typeface="標楷體" pitchFamily="65" charset="-120"/>
                <a:ea typeface="標楷體" pitchFamily="65" charset="-120"/>
                <a:cs typeface="Segoe UI" pitchFamily="34" charset="0"/>
                <a:sym typeface="Wingdings"/>
              </a:rPr>
              <a:t>對高職群科已有初步認知。</a:t>
            </a:r>
            <a:endParaRPr lang="en-US" altLang="zh-TW" sz="2800" dirty="0">
              <a:latin typeface="標楷體" pitchFamily="65" charset="-120"/>
              <a:ea typeface="標楷體" pitchFamily="65" charset="-120"/>
              <a:cs typeface="Segoe UI" pitchFamily="34" charset="0"/>
              <a:sym typeface="Wingdings"/>
            </a:endParaRPr>
          </a:p>
          <a:p>
            <a:pPr marL="447675" indent="-447675">
              <a:spcBef>
                <a:spcPct val="20000"/>
              </a:spcBef>
              <a:buClr>
                <a:srgbClr val="0000FF"/>
              </a:buClr>
              <a:buFont typeface="Wingdings" pitchFamily="2" charset="2"/>
              <a:buChar char="u"/>
              <a:defRPr/>
            </a:pPr>
            <a:r>
              <a:rPr lang="zh-TW" altLang="en-US" sz="2800" dirty="0">
                <a:latin typeface="標楷體" pitchFamily="65" charset="-120"/>
                <a:ea typeface="標楷體" pitchFamily="65" charset="-120"/>
                <a:cs typeface="Segoe UI" pitchFamily="34" charset="0"/>
                <a:sym typeface="Wingdings"/>
              </a:rPr>
              <a:t>可習得一項技能（或職能）、報考證照。</a:t>
            </a:r>
            <a:endParaRPr lang="en-US" altLang="zh-TW" sz="2800" dirty="0">
              <a:latin typeface="標楷體" pitchFamily="65" charset="-120"/>
              <a:ea typeface="標楷體" pitchFamily="65" charset="-120"/>
              <a:cs typeface="Segoe UI" pitchFamily="34" charset="0"/>
              <a:sym typeface="Wingdings"/>
            </a:endParaRPr>
          </a:p>
          <a:p>
            <a:pPr marL="447675" indent="-447675">
              <a:spcBef>
                <a:spcPct val="20000"/>
              </a:spcBef>
              <a:buClr>
                <a:srgbClr val="0000FF"/>
              </a:buClr>
              <a:buFont typeface="Wingdings" pitchFamily="2" charset="2"/>
              <a:buChar char="u"/>
              <a:defRPr/>
            </a:pPr>
            <a:r>
              <a:rPr lang="zh-TW" altLang="en-US" sz="2800" dirty="0">
                <a:latin typeface="標楷體" pitchFamily="65" charset="-120"/>
                <a:ea typeface="標楷體" pitchFamily="65" charset="-120"/>
                <a:cs typeface="Segoe UI" pitchFamily="34" charset="0"/>
                <a:sym typeface="Wingdings"/>
              </a:rPr>
              <a:t>畢業後可選擇升學或直接進入職場。</a:t>
            </a:r>
            <a:endParaRPr lang="en-US" altLang="zh-TW" sz="2800" dirty="0">
              <a:latin typeface="標楷體" pitchFamily="65" charset="-120"/>
              <a:ea typeface="標楷體" pitchFamily="65" charset="-120"/>
              <a:cs typeface="Segoe UI" pitchFamily="34" charset="0"/>
              <a:sym typeface="Wingdings"/>
            </a:endParaRPr>
          </a:p>
          <a:p>
            <a:pPr marL="447675" indent="-447675">
              <a:spcBef>
                <a:spcPct val="20000"/>
              </a:spcBef>
              <a:buClr>
                <a:srgbClr val="0000FF"/>
              </a:buClr>
              <a:buFont typeface="Wingdings" pitchFamily="2" charset="2"/>
              <a:buChar char="u"/>
              <a:defRPr/>
            </a:pPr>
            <a:r>
              <a:rPr lang="zh-TW" altLang="en-US" sz="2800" dirty="0">
                <a:latin typeface="標楷體" pitchFamily="65" charset="-120"/>
                <a:ea typeface="標楷體" pitchFamily="65" charset="-120"/>
                <a:cs typeface="Segoe UI" pitchFamily="34" charset="0"/>
                <a:sym typeface="Wingdings"/>
              </a:rPr>
              <a:t>可視學生能力、性向及個人特質等，選讀公立或私立高中。</a:t>
            </a:r>
            <a:endParaRPr lang="en-US" altLang="zh-TW" sz="2800" dirty="0">
              <a:latin typeface="標楷體" pitchFamily="65" charset="-120"/>
              <a:ea typeface="標楷體" pitchFamily="65" charset="-120"/>
              <a:cs typeface="Segoe UI" pitchFamily="34" charset="0"/>
              <a:sym typeface="Wingdings"/>
            </a:endParaRPr>
          </a:p>
          <a:p>
            <a:pPr marL="447675" indent="-447675">
              <a:spcBef>
                <a:spcPct val="20000"/>
              </a:spcBef>
              <a:defRPr/>
            </a:pPr>
            <a:endParaRPr kumimoji="0" lang="en-US" altLang="zh-TW" sz="3000" dirty="0">
              <a:latin typeface="標楷體" pitchFamily="65" charset="-120"/>
              <a:ea typeface="標楷體" pitchFamily="65" charset="-120"/>
              <a:cs typeface="Segoe UI" pitchFamily="34" charset="0"/>
            </a:endParaRPr>
          </a:p>
        </p:txBody>
      </p:sp>
      <p:sp>
        <p:nvSpPr>
          <p:cNvPr id="12" name="矩形 11"/>
          <p:cNvSpPr/>
          <p:nvPr/>
        </p:nvSpPr>
        <p:spPr>
          <a:xfrm>
            <a:off x="899592" y="548680"/>
            <a:ext cx="7632848"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TW" altLang="en-US" sz="4800" dirty="0">
                <a:solidFill>
                  <a:srgbClr val="C00000"/>
                </a:solidFill>
                <a:effectLst>
                  <a:glow rad="101600">
                    <a:srgbClr val="C00000">
                      <a:alpha val="40000"/>
                    </a:srgbClr>
                  </a:glow>
                </a:effectLst>
                <a:latin typeface="標楷體" pitchFamily="65" charset="-120"/>
                <a:ea typeface="標楷體" pitchFamily="65" charset="-120"/>
              </a:rPr>
              <a:t>較適合就讀哪類學校？</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8"/>
          <p:cNvSpPr>
            <a:spLocks noGrp="1" noChangeArrowheads="1"/>
          </p:cNvSpPr>
          <p:nvPr>
            <p:ph type="title" idx="4294967295"/>
          </p:nvPr>
        </p:nvSpPr>
        <p:spPr>
          <a:xfrm>
            <a:off x="250824" y="621755"/>
            <a:ext cx="8424863" cy="936625"/>
          </a:xfrm>
        </p:spPr>
        <p:txBody>
          <a:bodyPr rtlCol="0">
            <a:noAutofit/>
          </a:bodyPr>
          <a:lstStyle/>
          <a:p>
            <a:pPr eaLnBrk="1" fontAlgn="auto" hangingPunct="1">
              <a:spcBef>
                <a:spcPts val="3600"/>
              </a:spcBef>
              <a:spcAft>
                <a:spcPts val="1800"/>
              </a:spcAft>
              <a:defRPr/>
            </a:pPr>
            <a:r>
              <a:rPr lang="zh-TW" altLang="en-US" dirty="0" smtClean="0">
                <a:effectLst>
                  <a:outerShdw blurRad="38100" dist="38100" dir="2700000" algn="tl">
                    <a:srgbClr val="000000">
                      <a:alpha val="43137"/>
                    </a:srgbClr>
                  </a:outerShdw>
                </a:effectLst>
                <a:latin typeface="標楷體" pitchFamily="65" charset="-120"/>
                <a:ea typeface="標楷體" pitchFamily="65" charset="-120"/>
              </a:rPr>
              <a:t>十二年國教入學方式</a:t>
            </a:r>
            <a:r>
              <a:rPr lang="zh-TW" altLang="en-US" u="sng" dirty="0" smtClean="0">
                <a:effectLst>
                  <a:outerShdw blurRad="38100" dist="38100" dir="2700000" algn="tl">
                    <a:srgbClr val="000000">
                      <a:alpha val="43137"/>
                    </a:srgbClr>
                  </a:outerShdw>
                </a:effectLst>
                <a:latin typeface="標楷體" pitchFamily="65" charset="-120"/>
                <a:ea typeface="標楷體" pitchFamily="65" charset="-120"/>
              </a:rPr>
              <a:t>核心精神</a:t>
            </a:r>
            <a:r>
              <a:rPr lang="zh-TW" altLang="en-US" dirty="0" smtClean="0">
                <a:effectLst>
                  <a:outerShdw blurRad="38100" dist="38100" dir="2700000" algn="tl">
                    <a:srgbClr val="000000">
                      <a:alpha val="43137"/>
                    </a:srgbClr>
                  </a:outerShdw>
                </a:effectLst>
                <a:latin typeface="標楷體" pitchFamily="65" charset="-120"/>
                <a:ea typeface="標楷體" pitchFamily="65" charset="-120"/>
              </a:rPr>
              <a:t>：</a:t>
            </a:r>
            <a:endParaRPr lang="zh-TW" altLang="en-US" sz="3600" dirty="0" smtClean="0">
              <a:effectLst>
                <a:outerShdw blurRad="38100" dist="38100" dir="2700000" algn="tl">
                  <a:srgbClr val="000000">
                    <a:alpha val="43137"/>
                  </a:srgbClr>
                </a:outerShdw>
              </a:effectLst>
              <a:latin typeface="標楷體" pitchFamily="65" charset="-120"/>
              <a:ea typeface="標楷體" pitchFamily="65" charset="-120"/>
            </a:endParaRPr>
          </a:p>
        </p:txBody>
      </p:sp>
      <p:sp>
        <p:nvSpPr>
          <p:cNvPr id="5" name="Rectangle 18"/>
          <p:cNvSpPr txBox="1">
            <a:spLocks noChangeArrowheads="1"/>
          </p:cNvSpPr>
          <p:nvPr/>
        </p:nvSpPr>
        <p:spPr bwMode="auto">
          <a:xfrm>
            <a:off x="719137" y="1556792"/>
            <a:ext cx="7381875" cy="2351088"/>
          </a:xfrm>
          <a:prstGeom prst="rect">
            <a:avLst/>
          </a:prstGeom>
          <a:noFill/>
          <a:ln>
            <a:noFill/>
          </a:ln>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lnSpc>
                <a:spcPts val="1000"/>
              </a:lnSpc>
              <a:spcBef>
                <a:spcPts val="3000"/>
              </a:spcBef>
              <a:spcAft>
                <a:spcPts val="1800"/>
              </a:spcAft>
              <a:defRPr/>
            </a:pPr>
            <a:r>
              <a:rPr lang="zh-TW" altLang="en-US" sz="4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選你所</a:t>
            </a:r>
            <a:r>
              <a:rPr lang="zh-TW" altLang="en-US" sz="4000"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適</a:t>
            </a:r>
            <a:r>
              <a:rPr lang="zh-TW" altLang="en-US" sz="4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、愛你所選</a:t>
            </a:r>
            <a:endParaRPr lang="en-US" altLang="zh-TW" sz="4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fontAlgn="auto">
              <a:lnSpc>
                <a:spcPts val="1000"/>
              </a:lnSpc>
              <a:spcBef>
                <a:spcPts val="3000"/>
              </a:spcBef>
              <a:spcAft>
                <a:spcPts val="1800"/>
              </a:spcAft>
              <a:defRPr/>
            </a:pPr>
            <a:r>
              <a:rPr lang="zh-TW" altLang="en-US" sz="3600" b="1" dirty="0" smtClean="0">
                <a:solidFill>
                  <a:srgbClr val="000099"/>
                </a:solidFill>
                <a:latin typeface="標楷體" pitchFamily="65" charset="-120"/>
                <a:ea typeface="標楷體" pitchFamily="65" charset="-120"/>
              </a:rPr>
              <a:t>適性輔導</a:t>
            </a:r>
            <a:r>
              <a:rPr lang="en-US" altLang="zh-TW" sz="3600" b="1" dirty="0" smtClean="0">
                <a:solidFill>
                  <a:srgbClr val="CC0099"/>
                </a:solidFill>
                <a:effectLst>
                  <a:outerShdw blurRad="38100" dist="38100" dir="2700000" algn="tl">
                    <a:srgbClr val="000000">
                      <a:alpha val="43137"/>
                    </a:srgbClr>
                  </a:outerShdw>
                </a:effectLst>
                <a:latin typeface="標楷體" pitchFamily="65" charset="-120"/>
                <a:ea typeface="標楷體" pitchFamily="65" charset="-120"/>
                <a:sym typeface="Wingdings" pitchFamily="2" charset="2"/>
              </a:rPr>
              <a:t></a:t>
            </a:r>
            <a:r>
              <a:rPr lang="zh-TW" altLang="en-US" sz="3600" b="1" dirty="0" smtClean="0">
                <a:solidFill>
                  <a:srgbClr val="000099"/>
                </a:solidFill>
                <a:latin typeface="標楷體" pitchFamily="65" charset="-120"/>
                <a:ea typeface="標楷體" pitchFamily="65" charset="-120"/>
              </a:rPr>
              <a:t>適性入學</a:t>
            </a:r>
            <a:r>
              <a:rPr lang="en-US" altLang="zh-TW" sz="3600" b="1" dirty="0" smtClean="0">
                <a:solidFill>
                  <a:srgbClr val="CC0099"/>
                </a:solidFill>
                <a:effectLst>
                  <a:outerShdw blurRad="38100" dist="38100" dir="2700000" algn="tl">
                    <a:srgbClr val="000000">
                      <a:alpha val="43137"/>
                    </a:srgbClr>
                  </a:outerShdw>
                </a:effectLst>
                <a:latin typeface="標楷體" pitchFamily="65" charset="-120"/>
                <a:ea typeface="標楷體" pitchFamily="65" charset="-120"/>
                <a:sym typeface="Wingdings" pitchFamily="2" charset="2"/>
              </a:rPr>
              <a:t></a:t>
            </a:r>
            <a:r>
              <a:rPr lang="zh-TW" altLang="en-US" sz="3600" b="1" dirty="0" smtClean="0">
                <a:solidFill>
                  <a:srgbClr val="000099"/>
                </a:solidFill>
                <a:latin typeface="標楷體" pitchFamily="65" charset="-120"/>
                <a:ea typeface="標楷體" pitchFamily="65" charset="-120"/>
                <a:sym typeface="Wingdings" pitchFamily="2" charset="2"/>
              </a:rPr>
              <a:t>適性揚才</a:t>
            </a:r>
            <a:endParaRPr lang="en-US" altLang="zh-TW" sz="3600" b="1" dirty="0" smtClean="0">
              <a:solidFill>
                <a:srgbClr val="000099"/>
              </a:solidFill>
              <a:latin typeface="標楷體" pitchFamily="65" charset="-120"/>
              <a:ea typeface="標楷體" pitchFamily="65" charset="-120"/>
            </a:endParaRPr>
          </a:p>
          <a:p>
            <a:pPr fontAlgn="auto">
              <a:lnSpc>
                <a:spcPts val="1000"/>
              </a:lnSpc>
              <a:spcBef>
                <a:spcPts val="3000"/>
              </a:spcBef>
              <a:spcAft>
                <a:spcPts val="1800"/>
              </a:spcAft>
              <a:defRPr/>
            </a:pPr>
            <a:r>
              <a:rPr lang="zh-TW" altLang="en-US" sz="3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成就每一個孩子</a:t>
            </a:r>
          </a:p>
        </p:txBody>
      </p:sp>
      <p:pic>
        <p:nvPicPr>
          <p:cNvPr id="6" name="圖片 5"/>
          <p:cNvPicPr>
            <a:picLocks noChangeAspect="1"/>
          </p:cNvPicPr>
          <p:nvPr/>
        </p:nvPicPr>
        <p:blipFill>
          <a:blip r:embed="rId3" cstate="print"/>
          <a:srcRect/>
          <a:stretch>
            <a:fillRect/>
          </a:stretch>
        </p:blipFill>
        <p:spPr bwMode="auto">
          <a:xfrm>
            <a:off x="252412" y="3272880"/>
            <a:ext cx="1790700" cy="3479800"/>
          </a:xfrm>
          <a:prstGeom prst="rect">
            <a:avLst/>
          </a:prstGeom>
          <a:noFill/>
          <a:ln w="9525">
            <a:noFill/>
            <a:miter lim="800000"/>
            <a:headEnd/>
            <a:tailEnd/>
          </a:ln>
        </p:spPr>
      </p:pic>
      <p:sp>
        <p:nvSpPr>
          <p:cNvPr id="7" name="圓角矩形圖說文字 6"/>
          <p:cNvSpPr/>
          <p:nvPr/>
        </p:nvSpPr>
        <p:spPr>
          <a:xfrm>
            <a:off x="1830387" y="3933280"/>
            <a:ext cx="2449512" cy="1552575"/>
          </a:xfrm>
          <a:prstGeom prst="wedgeRoundRectCallout">
            <a:avLst>
              <a:gd name="adj1" fmla="val -57570"/>
              <a:gd name="adj2" fmla="val -15322"/>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b="1" dirty="0">
                <a:solidFill>
                  <a:schemeClr val="tx2">
                    <a:lumMod val="60000"/>
                    <a:lumOff val="40000"/>
                  </a:schemeClr>
                </a:solidFill>
                <a:latin typeface="微軟正黑體" pitchFamily="34" charset="-120"/>
                <a:ea typeface="微軟正黑體" pitchFamily="34" charset="-120"/>
              </a:rPr>
              <a:t>大家都能選擇適合的學校與科組就讀哦！</a:t>
            </a:r>
          </a:p>
        </p:txBody>
      </p:sp>
      <p:pic>
        <p:nvPicPr>
          <p:cNvPr id="8" name="圖片 4"/>
          <p:cNvPicPr>
            <a:picLocks noChangeAspect="1"/>
          </p:cNvPicPr>
          <p:nvPr/>
        </p:nvPicPr>
        <p:blipFill>
          <a:blip r:embed="rId4" cstate="print"/>
          <a:srcRect/>
          <a:stretch>
            <a:fillRect/>
          </a:stretch>
        </p:blipFill>
        <p:spPr bwMode="auto">
          <a:xfrm>
            <a:off x="7350124" y="2739480"/>
            <a:ext cx="1584325" cy="3933825"/>
          </a:xfrm>
          <a:prstGeom prst="rect">
            <a:avLst/>
          </a:prstGeom>
          <a:noFill/>
          <a:ln w="9525">
            <a:noFill/>
            <a:miter lim="800000"/>
            <a:headEnd/>
            <a:tailEnd/>
          </a:ln>
        </p:spPr>
      </p:pic>
      <p:sp>
        <p:nvSpPr>
          <p:cNvPr id="9" name="圓角矩形圖說文字 8"/>
          <p:cNvSpPr/>
          <p:nvPr/>
        </p:nvSpPr>
        <p:spPr>
          <a:xfrm>
            <a:off x="5076824" y="3604667"/>
            <a:ext cx="2001838" cy="1225550"/>
          </a:xfrm>
          <a:prstGeom prst="wedgeRoundRectCallout">
            <a:avLst>
              <a:gd name="adj1" fmla="val 64888"/>
              <a:gd name="adj2" fmla="val -19900"/>
              <a:gd name="adj3" fmla="val 16667"/>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b="1" dirty="0">
                <a:solidFill>
                  <a:srgbClr val="7030A0"/>
                </a:solidFill>
                <a:latin typeface="微軟正黑體" pitchFamily="34" charset="-120"/>
                <a:ea typeface="微軟正黑體" pitchFamily="34" charset="-120"/>
              </a:rPr>
              <a:t>減輕考試壓力，快樂學習。</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內容版面配置區 2"/>
          <p:cNvSpPr>
            <a:spLocks noGrp="1"/>
          </p:cNvSpPr>
          <p:nvPr>
            <p:ph idx="4294967295"/>
          </p:nvPr>
        </p:nvSpPr>
        <p:spPr>
          <a:xfrm>
            <a:off x="468313" y="1700213"/>
            <a:ext cx="8229600" cy="3673475"/>
          </a:xfrm>
        </p:spPr>
        <p:txBody>
          <a:bodyPr/>
          <a:lstStyle/>
          <a:p>
            <a:pPr marL="361950" indent="-361950">
              <a:lnSpc>
                <a:spcPct val="110000"/>
              </a:lnSpc>
              <a:spcBef>
                <a:spcPct val="0"/>
              </a:spcBef>
              <a:buFontTx/>
              <a:buBlip>
                <a:blip r:embed="rId3"/>
              </a:buBlip>
              <a:defRPr/>
            </a:pPr>
            <a:r>
              <a:rPr lang="zh-TW" altLang="en-US" sz="3000" b="1" dirty="0" smtClean="0">
                <a:solidFill>
                  <a:srgbClr val="0000FF"/>
                </a:solidFill>
                <a:latin typeface="標楷體" pitchFamily="65" charset="-120"/>
                <a:ea typeface="標楷體" pitchFamily="65" charset="-120"/>
              </a:rPr>
              <a:t>目前：</a:t>
            </a:r>
            <a:r>
              <a:rPr lang="zh-TW" altLang="en-US" sz="3000" dirty="0" smtClean="0">
                <a:solidFill>
                  <a:srgbClr val="000099"/>
                </a:solidFill>
                <a:latin typeface="標楷體" pitchFamily="65" charset="-120"/>
                <a:ea typeface="標楷體" pitchFamily="65" charset="-120"/>
              </a:rPr>
              <a:t>興趣、學習成就、延續學習、未來出</a:t>
            </a:r>
            <a:endParaRPr lang="en-US" altLang="zh-TW" sz="3000" dirty="0" smtClean="0">
              <a:solidFill>
                <a:srgbClr val="000099"/>
              </a:solidFill>
              <a:latin typeface="標楷體" pitchFamily="65" charset="-120"/>
              <a:ea typeface="標楷體" pitchFamily="65" charset="-120"/>
            </a:endParaRPr>
          </a:p>
          <a:p>
            <a:pPr marL="1528763" indent="-1528763">
              <a:lnSpc>
                <a:spcPct val="110000"/>
              </a:lnSpc>
              <a:spcBef>
                <a:spcPct val="0"/>
              </a:spcBef>
              <a:buFontTx/>
              <a:buNone/>
              <a:defRPr/>
            </a:pPr>
            <a:r>
              <a:rPr lang="zh-TW" altLang="en-US" sz="3000" dirty="0" smtClean="0">
                <a:solidFill>
                  <a:srgbClr val="000099"/>
                </a:solidFill>
                <a:latin typeface="標楷體" pitchFamily="65" charset="-120"/>
                <a:ea typeface="標楷體" pitchFamily="65" charset="-120"/>
              </a:rPr>
              <a:t>        路、家庭需求、其他</a:t>
            </a:r>
            <a:endParaRPr lang="en-US" altLang="zh-TW" sz="3000" dirty="0" smtClean="0">
              <a:solidFill>
                <a:srgbClr val="000099"/>
              </a:solidFill>
              <a:latin typeface="標楷體" pitchFamily="65" charset="-120"/>
              <a:ea typeface="標楷體" pitchFamily="65" charset="-120"/>
            </a:endParaRPr>
          </a:p>
          <a:p>
            <a:pPr marL="361950" indent="-361950">
              <a:lnSpc>
                <a:spcPct val="110000"/>
              </a:lnSpc>
              <a:spcBef>
                <a:spcPct val="0"/>
              </a:spcBef>
              <a:buFontTx/>
              <a:buBlip>
                <a:blip r:embed="rId3"/>
              </a:buBlip>
              <a:defRPr/>
            </a:pPr>
            <a:r>
              <a:rPr lang="zh-TW" altLang="en-US" sz="3000" b="1" dirty="0" smtClean="0">
                <a:solidFill>
                  <a:srgbClr val="0000FF"/>
                </a:solidFill>
                <a:latin typeface="標楷體" pitchFamily="65" charset="-120"/>
                <a:ea typeface="標楷體" pitchFamily="65" charset="-120"/>
              </a:rPr>
              <a:t>未來：</a:t>
            </a:r>
            <a:r>
              <a:rPr lang="zh-TW" altLang="en-US" sz="3000" dirty="0" smtClean="0">
                <a:solidFill>
                  <a:srgbClr val="000099"/>
                </a:solidFill>
                <a:latin typeface="標楷體" pitchFamily="65" charset="-120"/>
                <a:ea typeface="標楷體" pitchFamily="65" charset="-120"/>
              </a:rPr>
              <a:t>升學、就業或獨立自主</a:t>
            </a:r>
            <a:endParaRPr lang="en-US" altLang="zh-TW" sz="3000" dirty="0" smtClean="0">
              <a:solidFill>
                <a:srgbClr val="000099"/>
              </a:solidFill>
              <a:latin typeface="標楷體" pitchFamily="65" charset="-120"/>
              <a:ea typeface="標楷體" pitchFamily="65" charset="-120"/>
            </a:endParaRPr>
          </a:p>
          <a:p>
            <a:pPr marL="361950" indent="-361950">
              <a:lnSpc>
                <a:spcPct val="110000"/>
              </a:lnSpc>
              <a:spcBef>
                <a:spcPct val="0"/>
              </a:spcBef>
              <a:buFontTx/>
              <a:buBlip>
                <a:blip r:embed="rId3"/>
              </a:buBlip>
              <a:defRPr/>
            </a:pPr>
            <a:r>
              <a:rPr lang="zh-TW" altLang="en-US" sz="3000" b="1" dirty="0" smtClean="0">
                <a:solidFill>
                  <a:srgbClr val="660033"/>
                </a:solidFill>
                <a:latin typeface="標楷體" pitchFamily="65" charset="-120"/>
                <a:ea typeface="標楷體" pitchFamily="65" charset="-120"/>
              </a:rPr>
              <a:t>是師長的選擇、同儕影響還是自己想要的？</a:t>
            </a:r>
            <a:endParaRPr lang="en-US" altLang="zh-TW" sz="3000" b="1" dirty="0" smtClean="0">
              <a:solidFill>
                <a:srgbClr val="660033"/>
              </a:solidFill>
              <a:latin typeface="標楷體" pitchFamily="65" charset="-120"/>
              <a:ea typeface="標楷體" pitchFamily="65" charset="-120"/>
            </a:endParaRPr>
          </a:p>
          <a:p>
            <a:pPr marL="361950" indent="-361950">
              <a:lnSpc>
                <a:spcPct val="110000"/>
              </a:lnSpc>
              <a:spcBef>
                <a:spcPct val="0"/>
              </a:spcBef>
              <a:buFontTx/>
              <a:buBlip>
                <a:blip r:embed="rId3"/>
              </a:buBlip>
              <a:defRPr/>
            </a:pPr>
            <a:r>
              <a:rPr lang="zh-TW" altLang="en-US" sz="3000" b="1" dirty="0" smtClean="0">
                <a:solidFill>
                  <a:srgbClr val="0000FF"/>
                </a:solidFill>
                <a:latin typeface="標楷體" pitchFamily="65" charset="-120"/>
                <a:ea typeface="標楷體" pitchFamily="65" charset="-120"/>
              </a:rPr>
              <a:t>選擇有興趣的，求學或工作就一定快樂？</a:t>
            </a:r>
            <a:endParaRPr lang="en-US" altLang="zh-TW" sz="3000" b="1" dirty="0" smtClean="0">
              <a:solidFill>
                <a:srgbClr val="0000FF"/>
              </a:solidFill>
              <a:latin typeface="標楷體" pitchFamily="65" charset="-120"/>
              <a:ea typeface="標楷體" pitchFamily="65" charset="-120"/>
            </a:endParaRPr>
          </a:p>
          <a:p>
            <a:pPr marL="361950" indent="-361950">
              <a:lnSpc>
                <a:spcPct val="110000"/>
              </a:lnSpc>
              <a:spcBef>
                <a:spcPct val="0"/>
              </a:spcBef>
              <a:buFontTx/>
              <a:buBlip>
                <a:blip r:embed="rId3"/>
              </a:buBlip>
              <a:defRPr/>
            </a:pPr>
            <a:r>
              <a:rPr lang="zh-TW" altLang="en-US" sz="3000" b="1" dirty="0" smtClean="0">
                <a:solidFill>
                  <a:srgbClr val="FF0000"/>
                </a:solidFill>
                <a:latin typeface="標楷體" pitchFamily="65" charset="-120"/>
                <a:ea typeface="標楷體" pitchFamily="65" charset="-120"/>
              </a:rPr>
              <a:t>真的選對了嗎？</a:t>
            </a:r>
            <a:endParaRPr lang="en-US" altLang="zh-TW" sz="3000" b="1" dirty="0" smtClean="0">
              <a:solidFill>
                <a:srgbClr val="FF0000"/>
              </a:solidFill>
              <a:latin typeface="標楷體" pitchFamily="65" charset="-120"/>
              <a:ea typeface="標楷體" pitchFamily="65" charset="-120"/>
            </a:endParaRPr>
          </a:p>
          <a:p>
            <a:pPr marL="361950" indent="-361950">
              <a:lnSpc>
                <a:spcPct val="110000"/>
              </a:lnSpc>
              <a:spcBef>
                <a:spcPct val="0"/>
              </a:spcBef>
              <a:buFontTx/>
              <a:buBlip>
                <a:blip r:embed="rId3"/>
              </a:buBlip>
              <a:defRPr/>
            </a:pPr>
            <a:r>
              <a:rPr lang="zh-TW" altLang="en-US" sz="3000" b="1" dirty="0" smtClean="0">
                <a:solidFill>
                  <a:srgbClr val="660033"/>
                </a:solidFill>
                <a:latin typeface="標楷體" pitchFamily="65" charset="-120"/>
                <a:ea typeface="標楷體" pitchFamily="65" charset="-120"/>
              </a:rPr>
              <a:t>是對的選擇？還是合適的選擇？</a:t>
            </a:r>
            <a:endParaRPr lang="en-US" altLang="zh-TW" sz="3000" b="1" dirty="0" smtClean="0">
              <a:solidFill>
                <a:srgbClr val="660033"/>
              </a:solidFill>
              <a:latin typeface="標楷體" pitchFamily="65" charset="-120"/>
              <a:ea typeface="標楷體" pitchFamily="65" charset="-120"/>
            </a:endParaRPr>
          </a:p>
          <a:p>
            <a:pPr marL="361950" indent="-361950">
              <a:buFontTx/>
              <a:buBlip>
                <a:blip r:embed="rId3"/>
              </a:buBlip>
              <a:defRPr/>
            </a:pPr>
            <a:endParaRPr lang="en-US" altLang="zh-TW" b="1" dirty="0" smtClean="0">
              <a:solidFill>
                <a:srgbClr val="0000FF"/>
              </a:solidFill>
              <a:latin typeface="標楷體" pitchFamily="65" charset="-120"/>
              <a:ea typeface="標楷體" pitchFamily="65" charset="-120"/>
            </a:endParaRPr>
          </a:p>
        </p:txBody>
      </p:sp>
      <p:sp>
        <p:nvSpPr>
          <p:cNvPr id="4" name="內容版面配置區 2"/>
          <p:cNvSpPr txBox="1">
            <a:spLocks/>
          </p:cNvSpPr>
          <p:nvPr/>
        </p:nvSpPr>
        <p:spPr>
          <a:xfrm>
            <a:off x="107504" y="692696"/>
            <a:ext cx="9036496" cy="576262"/>
          </a:xfrm>
          <a:prstGeom prst="rect">
            <a:avLst/>
          </a:prstGeom>
        </p:spPr>
        <p:txBody>
          <a:bodyPr lIns="36000" tIns="36000" rIns="36000" bIns="36000"/>
          <a:lstStyle/>
          <a:p>
            <a:pPr marL="342900" indent="-342900" algn="ctr">
              <a:defRPr/>
            </a:pPr>
            <a:r>
              <a:rPr lang="zh-TW" altLang="en-US" sz="4800" dirty="0" smtClean="0">
                <a:solidFill>
                  <a:srgbClr val="C00000"/>
                </a:solidFill>
                <a:effectLst>
                  <a:glow rad="101600">
                    <a:srgbClr val="C00000">
                      <a:alpha val="40000"/>
                    </a:srgbClr>
                  </a:glow>
                </a:effectLst>
                <a:latin typeface="標楷體" pitchFamily="65" charset="-120"/>
                <a:ea typeface="標楷體" pitchFamily="65" charset="-120"/>
                <a:sym typeface="Wingdings"/>
              </a:rPr>
              <a:t>選擇普通高中</a:t>
            </a:r>
            <a:r>
              <a:rPr lang="zh-TW" altLang="en-US" sz="4800" dirty="0">
                <a:solidFill>
                  <a:srgbClr val="C00000"/>
                </a:solidFill>
                <a:effectLst>
                  <a:glow rad="101600">
                    <a:srgbClr val="C00000">
                      <a:alpha val="40000"/>
                    </a:srgbClr>
                  </a:glow>
                </a:effectLst>
                <a:latin typeface="標楷體" pitchFamily="65" charset="-120"/>
                <a:ea typeface="標楷體" pitchFamily="65" charset="-120"/>
                <a:sym typeface="Wingdings"/>
              </a:rPr>
              <a:t>或職業類科的原因</a:t>
            </a:r>
          </a:p>
        </p:txBody>
      </p:sp>
      <p:sp>
        <p:nvSpPr>
          <p:cNvPr id="8" name="標題 1"/>
          <p:cNvSpPr txBox="1">
            <a:spLocks/>
          </p:cNvSpPr>
          <p:nvPr/>
        </p:nvSpPr>
        <p:spPr>
          <a:xfrm>
            <a:off x="395536" y="5373216"/>
            <a:ext cx="8136904" cy="792088"/>
          </a:xfrm>
          <a:prstGeom prst="rect">
            <a:avLst/>
          </a:prstGeom>
          <a:solidFill>
            <a:srgbClr val="E1FFFF"/>
          </a:solidFill>
          <a:ln w="19525" cap="flat" cmpd="sng" algn="ctr">
            <a:solidFill>
              <a:schemeClr val="bg1"/>
            </a:solidFill>
            <a:prstDash val="solid"/>
          </a:ln>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tIns="0" bIns="0" anchor="ctr">
            <a:scene3d>
              <a:camera prst="orthographicFront"/>
              <a:lightRig rig="threePt" dir="t"/>
            </a:scene3d>
            <a:sp3d>
              <a:bevelB w="0" h="0"/>
              <a:contourClr>
                <a:srgbClr val="1C5C90"/>
              </a:contourClr>
            </a:sp3d>
          </a:bodyPr>
          <a:lstStyle/>
          <a:p>
            <a:pPr marL="342900" indent="-342900" algn="ctr" fontAlgn="auto">
              <a:spcBef>
                <a:spcPts val="0"/>
              </a:spcBef>
              <a:spcAft>
                <a:spcPts val="0"/>
              </a:spcAft>
              <a:defRPr/>
            </a:pPr>
            <a:r>
              <a:rPr kumimoji="0" lang="zh-TW" altLang="en-US" sz="3000" b="1" spc="50" dirty="0">
                <a:ln w="11430"/>
                <a:solidFill>
                  <a:srgbClr val="FF0000"/>
                </a:solidFill>
                <a:effectLst>
                  <a:outerShdw blurRad="76200" dist="50800" dir="5400000" algn="tl" rotWithShape="0">
                    <a:srgbClr val="000000">
                      <a:alpha val="65000"/>
                    </a:srgbClr>
                  </a:outerShdw>
                </a:effectLst>
                <a:latin typeface="標楷體" pitchFamily="65" charset="-120"/>
                <a:ea typeface="標楷體" pitchFamily="65" charset="-120"/>
                <a:cs typeface="Segoe UI" pitchFamily="34" charset="0"/>
              </a:rPr>
              <a:t>能在學習或工作中培養樂趣，比有興趣更重要</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內容版面配置區 2"/>
          <p:cNvSpPr>
            <a:spLocks noGrp="1"/>
          </p:cNvSpPr>
          <p:nvPr>
            <p:ph idx="4294967295"/>
          </p:nvPr>
        </p:nvSpPr>
        <p:spPr>
          <a:xfrm>
            <a:off x="468313" y="1700213"/>
            <a:ext cx="8229600" cy="4752975"/>
          </a:xfrm>
        </p:spPr>
        <p:txBody>
          <a:bodyPr/>
          <a:lstStyle/>
          <a:p>
            <a:pPr>
              <a:lnSpc>
                <a:spcPct val="110000"/>
              </a:lnSpc>
              <a:spcBef>
                <a:spcPct val="0"/>
              </a:spcBef>
              <a:buFontTx/>
              <a:buBlip>
                <a:blip r:embed="rId3"/>
              </a:buBlip>
            </a:pPr>
            <a:r>
              <a:rPr lang="zh-TW" altLang="en-US" sz="3000" b="1" smtClean="0">
                <a:solidFill>
                  <a:srgbClr val="0000FF"/>
                </a:solidFill>
                <a:latin typeface="標楷體" pitchFamily="65" charset="-120"/>
                <a:ea typeface="標楷體" pitchFamily="65" charset="-120"/>
              </a:rPr>
              <a:t>曾經喜歡？</a:t>
            </a:r>
            <a:r>
              <a:rPr lang="zh-TW" altLang="en-US" sz="3000" smtClean="0">
                <a:solidFill>
                  <a:srgbClr val="000099"/>
                </a:solidFill>
                <a:latin typeface="標楷體" pitchFamily="65" charset="-120"/>
                <a:ea typeface="標楷體" pitchFamily="65" charset="-120"/>
              </a:rPr>
              <a:t>現在喜歡（特別有興趣）</a:t>
            </a:r>
            <a:endParaRPr lang="en-US" altLang="zh-TW" sz="3000" smtClean="0">
              <a:solidFill>
                <a:srgbClr val="000099"/>
              </a:solidFill>
              <a:latin typeface="標楷體" pitchFamily="65" charset="-120"/>
              <a:ea typeface="標楷體" pitchFamily="65" charset="-120"/>
            </a:endParaRPr>
          </a:p>
          <a:p>
            <a:pPr>
              <a:buFontTx/>
              <a:buBlip>
                <a:blip r:embed="rId3"/>
              </a:buBlip>
            </a:pPr>
            <a:r>
              <a:rPr lang="zh-TW" altLang="en-US" b="1" smtClean="0">
                <a:solidFill>
                  <a:srgbClr val="0000FF"/>
                </a:solidFill>
                <a:latin typeface="標楷體" pitchFamily="65" charset="-120"/>
                <a:ea typeface="標楷體" pitchFamily="65" charset="-120"/>
              </a:rPr>
              <a:t>有這方面專長</a:t>
            </a:r>
            <a:endParaRPr lang="en-US" altLang="zh-TW" b="1" smtClean="0">
              <a:solidFill>
                <a:srgbClr val="0000FF"/>
              </a:solidFill>
              <a:latin typeface="標楷體" pitchFamily="65" charset="-120"/>
              <a:ea typeface="標楷體" pitchFamily="65" charset="-120"/>
            </a:endParaRPr>
          </a:p>
          <a:p>
            <a:pPr>
              <a:buFontTx/>
              <a:buBlip>
                <a:blip r:embed="rId3"/>
              </a:buBlip>
            </a:pPr>
            <a:r>
              <a:rPr lang="zh-TW" altLang="en-US" b="1" smtClean="0">
                <a:solidFill>
                  <a:srgbClr val="0000FF"/>
                </a:solidFill>
                <a:latin typeface="標楷體" pitchFamily="65" charset="-120"/>
                <a:ea typeface="標楷體" pitchFamily="65" charset="-120"/>
              </a:rPr>
              <a:t>被引導出來的專長或興趣</a:t>
            </a:r>
            <a:endParaRPr lang="en-US" altLang="zh-TW" b="1" smtClean="0">
              <a:solidFill>
                <a:srgbClr val="0000FF"/>
              </a:solidFill>
              <a:latin typeface="標楷體" pitchFamily="65" charset="-120"/>
              <a:ea typeface="標楷體" pitchFamily="65" charset="-120"/>
            </a:endParaRPr>
          </a:p>
          <a:p>
            <a:pPr>
              <a:buFontTx/>
              <a:buBlip>
                <a:blip r:embed="rId3"/>
              </a:buBlip>
            </a:pPr>
            <a:r>
              <a:rPr lang="zh-TW" altLang="en-US" b="1" smtClean="0">
                <a:solidFill>
                  <a:srgbClr val="0000FF"/>
                </a:solidFill>
                <a:latin typeface="標楷體" pitchFamily="65" charset="-120"/>
                <a:ea typeface="標楷體" pitchFamily="65" charset="-120"/>
              </a:rPr>
              <a:t>被隱藏的專長或興趣</a:t>
            </a:r>
            <a:endParaRPr lang="en-US" altLang="zh-TW" b="1" smtClean="0">
              <a:solidFill>
                <a:srgbClr val="0000FF"/>
              </a:solidFill>
              <a:latin typeface="標楷體" pitchFamily="65" charset="-120"/>
              <a:ea typeface="標楷體" pitchFamily="65" charset="-120"/>
            </a:endParaRPr>
          </a:p>
          <a:p>
            <a:pPr>
              <a:buFontTx/>
              <a:buBlip>
                <a:blip r:embed="rId3"/>
              </a:buBlip>
            </a:pPr>
            <a:r>
              <a:rPr lang="zh-TW" altLang="en-US" b="1" smtClean="0">
                <a:solidFill>
                  <a:srgbClr val="0000FF"/>
                </a:solidFill>
                <a:latin typeface="標楷體" pitchFamily="65" charset="-120"/>
                <a:ea typeface="標楷體" pitchFamily="65" charset="-120"/>
              </a:rPr>
              <a:t>不可以</a:t>
            </a:r>
            <a:r>
              <a:rPr lang="en-US" altLang="zh-TW" b="1" smtClean="0">
                <a:solidFill>
                  <a:srgbClr val="0000FF"/>
                </a:solidFill>
                <a:latin typeface="標楷體" pitchFamily="65" charset="-120"/>
                <a:ea typeface="標楷體" pitchFamily="65" charset="-120"/>
              </a:rPr>
              <a:t>(</a:t>
            </a:r>
            <a:r>
              <a:rPr lang="zh-TW" altLang="en-US" b="1" smtClean="0">
                <a:solidFill>
                  <a:srgbClr val="0000FF"/>
                </a:solidFill>
                <a:latin typeface="標楷體" pitchFamily="65" charset="-120"/>
                <a:ea typeface="標楷體" pitchFamily="65" charset="-120"/>
              </a:rPr>
              <a:t>講大道理</a:t>
            </a:r>
            <a:r>
              <a:rPr lang="en-US" altLang="zh-TW" b="1" smtClean="0">
                <a:solidFill>
                  <a:srgbClr val="0000FF"/>
                </a:solidFill>
                <a:latin typeface="標楷體" pitchFamily="65" charset="-120"/>
                <a:ea typeface="標楷體" pitchFamily="65" charset="-120"/>
              </a:rPr>
              <a:t>)-&gt;</a:t>
            </a:r>
            <a:r>
              <a:rPr lang="zh-TW" altLang="en-US" b="1" smtClean="0">
                <a:solidFill>
                  <a:srgbClr val="0000FF"/>
                </a:solidFill>
                <a:latin typeface="標楷體" pitchFamily="65" charset="-120"/>
                <a:ea typeface="標楷體" pitchFamily="65" charset="-120"/>
              </a:rPr>
              <a:t>不可以</a:t>
            </a:r>
            <a:r>
              <a:rPr lang="en-US" altLang="zh-TW" b="1" smtClean="0">
                <a:solidFill>
                  <a:srgbClr val="0000FF"/>
                </a:solidFill>
                <a:latin typeface="標楷體" pitchFamily="65" charset="-120"/>
                <a:ea typeface="標楷體" pitchFamily="65" charset="-120"/>
              </a:rPr>
              <a:t>(</a:t>
            </a:r>
            <a:r>
              <a:rPr lang="zh-TW" altLang="en-US" b="1" smtClean="0">
                <a:solidFill>
                  <a:srgbClr val="0000FF"/>
                </a:solidFill>
                <a:latin typeface="標楷體" pitchFamily="65" charset="-120"/>
                <a:ea typeface="標楷體" pitchFamily="65" charset="-120"/>
              </a:rPr>
              <a:t>講道理</a:t>
            </a:r>
            <a:r>
              <a:rPr lang="en-US" altLang="zh-TW" b="1" smtClean="0">
                <a:solidFill>
                  <a:srgbClr val="0000FF"/>
                </a:solidFill>
                <a:latin typeface="標楷體" pitchFamily="65" charset="-120"/>
                <a:ea typeface="標楷體" pitchFamily="65" charset="-120"/>
              </a:rPr>
              <a:t>)</a:t>
            </a:r>
          </a:p>
          <a:p>
            <a:pPr>
              <a:buFontTx/>
              <a:buNone/>
            </a:pPr>
            <a:r>
              <a:rPr lang="en-US" altLang="zh-TW" b="1" smtClean="0">
                <a:solidFill>
                  <a:srgbClr val="0000FF"/>
                </a:solidFill>
                <a:latin typeface="標楷體" pitchFamily="65" charset="-120"/>
                <a:ea typeface="標楷體" pitchFamily="65" charset="-120"/>
              </a:rPr>
              <a:t>-&gt;</a:t>
            </a:r>
            <a:r>
              <a:rPr lang="zh-TW" altLang="en-US" b="1" smtClean="0">
                <a:solidFill>
                  <a:srgbClr val="0000FF"/>
                </a:solidFill>
                <a:latin typeface="標楷體" pitchFamily="65" charset="-120"/>
                <a:ea typeface="標楷體" pitchFamily="65" charset="-120"/>
              </a:rPr>
              <a:t>不可以</a:t>
            </a:r>
            <a:r>
              <a:rPr lang="en-US" altLang="zh-TW" b="1" smtClean="0">
                <a:solidFill>
                  <a:srgbClr val="0000FF"/>
                </a:solidFill>
                <a:latin typeface="標楷體" pitchFamily="65" charset="-120"/>
                <a:ea typeface="標楷體" pitchFamily="65" charset="-120"/>
              </a:rPr>
              <a:t>(</a:t>
            </a:r>
            <a:r>
              <a:rPr lang="zh-TW" altLang="en-US" b="1" smtClean="0">
                <a:solidFill>
                  <a:srgbClr val="0000FF"/>
                </a:solidFill>
                <a:latin typeface="標楷體" pitchFamily="65" charset="-120"/>
                <a:ea typeface="標楷體" pitchFamily="65" charset="-120"/>
              </a:rPr>
              <a:t>就是不可以</a:t>
            </a:r>
            <a:r>
              <a:rPr lang="en-US" altLang="zh-TW" b="1" smtClean="0">
                <a:solidFill>
                  <a:srgbClr val="0000FF"/>
                </a:solidFill>
                <a:latin typeface="標楷體" pitchFamily="65" charset="-120"/>
                <a:ea typeface="標楷體" pitchFamily="65" charset="-120"/>
              </a:rPr>
              <a:t>)</a:t>
            </a:r>
          </a:p>
          <a:p>
            <a:pPr>
              <a:buFontTx/>
              <a:buBlip>
                <a:blip r:embed="rId3"/>
              </a:buBlip>
            </a:pPr>
            <a:r>
              <a:rPr lang="zh-TW" altLang="en-US" b="1" smtClean="0">
                <a:solidFill>
                  <a:srgbClr val="0000FF"/>
                </a:solidFill>
                <a:latin typeface="標楷體" pitchFamily="65" charset="-120"/>
                <a:ea typeface="標楷體" pitchFamily="65" charset="-120"/>
              </a:rPr>
              <a:t>作得好</a:t>
            </a:r>
            <a:r>
              <a:rPr lang="en-US" altLang="zh-TW" b="1" smtClean="0">
                <a:solidFill>
                  <a:srgbClr val="0000FF"/>
                </a:solidFill>
                <a:latin typeface="標楷體" pitchFamily="65" charset="-120"/>
                <a:ea typeface="標楷體" pitchFamily="65" charset="-120"/>
              </a:rPr>
              <a:t>(</a:t>
            </a:r>
            <a:r>
              <a:rPr lang="zh-TW" altLang="en-US" b="1" smtClean="0">
                <a:solidFill>
                  <a:srgbClr val="0000FF"/>
                </a:solidFill>
                <a:latin typeface="標楷體" pitchFamily="65" charset="-120"/>
                <a:ea typeface="標楷體" pitchFamily="65" charset="-120"/>
              </a:rPr>
              <a:t>四處誇獎</a:t>
            </a:r>
            <a:r>
              <a:rPr lang="en-US" altLang="zh-TW" b="1" smtClean="0">
                <a:solidFill>
                  <a:srgbClr val="0000FF"/>
                </a:solidFill>
                <a:latin typeface="標楷體" pitchFamily="65" charset="-120"/>
                <a:ea typeface="標楷體" pitchFamily="65" charset="-120"/>
              </a:rPr>
              <a:t>)-&gt;</a:t>
            </a:r>
            <a:r>
              <a:rPr lang="zh-TW" altLang="en-US" b="1" smtClean="0">
                <a:solidFill>
                  <a:srgbClr val="0000FF"/>
                </a:solidFill>
                <a:latin typeface="標楷體" pitchFamily="65" charset="-120"/>
                <a:ea typeface="標楷體" pitchFamily="65" charset="-120"/>
              </a:rPr>
              <a:t>作得好</a:t>
            </a:r>
            <a:r>
              <a:rPr lang="en-US" altLang="zh-TW" b="1" smtClean="0">
                <a:solidFill>
                  <a:srgbClr val="0000FF"/>
                </a:solidFill>
                <a:latin typeface="標楷體" pitchFamily="65" charset="-120"/>
                <a:ea typeface="標楷體" pitchFamily="65" charset="-120"/>
              </a:rPr>
              <a:t>(</a:t>
            </a:r>
            <a:r>
              <a:rPr lang="zh-TW" altLang="en-US" b="1" smtClean="0">
                <a:solidFill>
                  <a:srgbClr val="0000FF"/>
                </a:solidFill>
                <a:latin typeface="標楷體" pitchFamily="65" charset="-120"/>
                <a:ea typeface="標楷體" pitchFamily="65" charset="-120"/>
              </a:rPr>
              <a:t>很好啊</a:t>
            </a:r>
            <a:r>
              <a:rPr lang="en-US" altLang="zh-TW" b="1" smtClean="0">
                <a:solidFill>
                  <a:srgbClr val="0000FF"/>
                </a:solidFill>
                <a:latin typeface="標楷體" pitchFamily="65" charset="-120"/>
                <a:ea typeface="標楷體" pitchFamily="65" charset="-120"/>
              </a:rPr>
              <a:t>)</a:t>
            </a:r>
          </a:p>
          <a:p>
            <a:pPr>
              <a:buFontTx/>
              <a:buNone/>
            </a:pPr>
            <a:r>
              <a:rPr lang="en-US" altLang="zh-TW" b="1" smtClean="0">
                <a:solidFill>
                  <a:srgbClr val="0000FF"/>
                </a:solidFill>
                <a:latin typeface="標楷體" pitchFamily="65" charset="-120"/>
                <a:ea typeface="標楷體" pitchFamily="65" charset="-120"/>
              </a:rPr>
              <a:t>-&gt;</a:t>
            </a:r>
            <a:r>
              <a:rPr lang="zh-TW" altLang="en-US" b="1" smtClean="0">
                <a:solidFill>
                  <a:srgbClr val="0000FF"/>
                </a:solidFill>
                <a:latin typeface="標楷體" pitchFamily="65" charset="-120"/>
                <a:ea typeface="標楷體" pitchFamily="65" charset="-120"/>
              </a:rPr>
              <a:t>作得好</a:t>
            </a:r>
            <a:r>
              <a:rPr lang="en-US" altLang="zh-TW" b="1" smtClean="0">
                <a:solidFill>
                  <a:srgbClr val="0000FF"/>
                </a:solidFill>
                <a:latin typeface="標楷體" pitchFamily="65" charset="-120"/>
                <a:ea typeface="標楷體" pitchFamily="65" charset="-120"/>
              </a:rPr>
              <a:t>(</a:t>
            </a:r>
            <a:r>
              <a:rPr lang="zh-TW" altLang="en-US" b="1" smtClean="0">
                <a:solidFill>
                  <a:srgbClr val="0000FF"/>
                </a:solidFill>
                <a:latin typeface="標楷體" pitchFamily="65" charset="-120"/>
                <a:ea typeface="標楷體" pitchFamily="65" charset="-120"/>
              </a:rPr>
              <a:t>理所當然</a:t>
            </a:r>
            <a:r>
              <a:rPr lang="en-US" altLang="zh-TW" b="1" smtClean="0">
                <a:solidFill>
                  <a:srgbClr val="0000FF"/>
                </a:solidFill>
                <a:latin typeface="標楷體" pitchFamily="65" charset="-120"/>
                <a:ea typeface="標楷體" pitchFamily="65" charset="-120"/>
              </a:rPr>
              <a:t>)</a:t>
            </a:r>
          </a:p>
          <a:p>
            <a:pPr>
              <a:buFontTx/>
              <a:buNone/>
            </a:pPr>
            <a:endParaRPr lang="en-US" altLang="zh-TW" b="1" smtClean="0">
              <a:solidFill>
                <a:srgbClr val="0000FF"/>
              </a:solidFill>
              <a:latin typeface="標楷體" pitchFamily="65" charset="-120"/>
              <a:ea typeface="標楷體" pitchFamily="65" charset="-120"/>
            </a:endParaRPr>
          </a:p>
          <a:p>
            <a:pPr>
              <a:buFontTx/>
              <a:buBlip>
                <a:blip r:embed="rId3"/>
              </a:buBlip>
            </a:pPr>
            <a:endParaRPr lang="en-US" altLang="zh-TW" b="1" smtClean="0">
              <a:solidFill>
                <a:srgbClr val="0000FF"/>
              </a:solidFill>
              <a:latin typeface="標楷體" pitchFamily="65" charset="-120"/>
              <a:ea typeface="標楷體" pitchFamily="65" charset="-120"/>
            </a:endParaRPr>
          </a:p>
        </p:txBody>
      </p:sp>
      <p:sp>
        <p:nvSpPr>
          <p:cNvPr id="4" name="內容版面配置區 2"/>
          <p:cNvSpPr txBox="1">
            <a:spLocks/>
          </p:cNvSpPr>
          <p:nvPr/>
        </p:nvSpPr>
        <p:spPr>
          <a:xfrm>
            <a:off x="251520" y="548680"/>
            <a:ext cx="8640960" cy="864096"/>
          </a:xfrm>
          <a:prstGeom prst="rect">
            <a:avLst/>
          </a:prstGeom>
        </p:spPr>
        <p:txBody>
          <a:bodyPr lIns="36000" tIns="36000" rIns="36000" bIns="36000"/>
          <a:lstStyle/>
          <a:p>
            <a:pPr marL="342900" indent="-342900" algn="ctr" fontAlgn="auto">
              <a:spcBef>
                <a:spcPct val="20000"/>
              </a:spcBef>
              <a:spcAft>
                <a:spcPts val="0"/>
              </a:spcAft>
              <a:defRPr/>
            </a:pPr>
            <a:r>
              <a:rPr lang="zh-TW" altLang="en-US" sz="4800" dirty="0">
                <a:solidFill>
                  <a:srgbClr val="C00000"/>
                </a:solidFill>
                <a:effectLst>
                  <a:glow rad="101600">
                    <a:srgbClr val="C00000">
                      <a:alpha val="40000"/>
                    </a:srgbClr>
                  </a:glow>
                </a:effectLst>
                <a:latin typeface="標楷體" pitchFamily="65" charset="-120"/>
                <a:ea typeface="標楷體" pitchFamily="65" charset="-120"/>
                <a:sym typeface="Wingdings"/>
              </a:rPr>
              <a:t>真的是孩子要的嗎？</a:t>
            </a:r>
          </a:p>
        </p:txBody>
      </p:sp>
      <p:sp>
        <p:nvSpPr>
          <p:cNvPr id="7" name="矩形 6"/>
          <p:cNvSpPr/>
          <p:nvPr/>
        </p:nvSpPr>
        <p:spPr>
          <a:xfrm>
            <a:off x="395288" y="4076700"/>
            <a:ext cx="8064500" cy="223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1950" fontAlgn="auto">
              <a:spcBef>
                <a:spcPts val="0"/>
              </a:spcBef>
              <a:spcAft>
                <a:spcPts val="0"/>
              </a:spcAft>
              <a:defRPr/>
            </a:pPr>
            <a:r>
              <a:rPr kumimoji="0" lang="zh-TW" altLang="en-US" sz="3200" dirty="0">
                <a:solidFill>
                  <a:srgbClr val="000000"/>
                </a:solidFill>
                <a:latin typeface="標楷體" pitchFamily="65" charset="-120"/>
                <a:ea typeface="標楷體" pitchFamily="65" charset="-120"/>
              </a:rPr>
              <a:t>想想看，</a:t>
            </a:r>
            <a:endParaRPr kumimoji="0" lang="en-US" altLang="zh-TW" sz="3200" dirty="0">
              <a:solidFill>
                <a:srgbClr val="000000"/>
              </a:solidFill>
              <a:latin typeface="標楷體" pitchFamily="65" charset="-120"/>
              <a:ea typeface="標楷體" pitchFamily="65" charset="-120"/>
            </a:endParaRPr>
          </a:p>
          <a:p>
            <a:pPr marL="361950" fontAlgn="auto">
              <a:spcBef>
                <a:spcPts val="0"/>
              </a:spcBef>
              <a:spcAft>
                <a:spcPts val="0"/>
              </a:spcAft>
              <a:defRPr/>
            </a:pPr>
            <a:r>
              <a:rPr kumimoji="0" lang="zh-TW" altLang="en-US" sz="3200" dirty="0">
                <a:solidFill>
                  <a:srgbClr val="000000"/>
                </a:solidFill>
                <a:latin typeface="標楷體" pitchFamily="65" charset="-120"/>
                <a:ea typeface="標楷體" pitchFamily="65" charset="-120"/>
              </a:rPr>
              <a:t>孩子從小到大改變了多少</a:t>
            </a:r>
            <a:endParaRPr kumimoji="0" lang="en-US" altLang="zh-TW" sz="3200" dirty="0">
              <a:solidFill>
                <a:srgbClr val="000000"/>
              </a:solidFill>
              <a:latin typeface="標楷體" pitchFamily="65" charset="-120"/>
              <a:ea typeface="標楷體" pitchFamily="65" charset="-120"/>
            </a:endParaRPr>
          </a:p>
          <a:p>
            <a:pPr marL="361950" fontAlgn="auto">
              <a:spcBef>
                <a:spcPts val="0"/>
              </a:spcBef>
              <a:spcAft>
                <a:spcPts val="0"/>
              </a:spcAft>
              <a:defRPr/>
            </a:pPr>
            <a:r>
              <a:rPr kumimoji="0" lang="zh-TW" altLang="en-US" sz="3200" dirty="0">
                <a:solidFill>
                  <a:srgbClr val="000000"/>
                </a:solidFill>
                <a:latin typeface="標楷體" pitchFamily="65" charset="-120"/>
                <a:ea typeface="標楷體" pitchFamily="65" charset="-120"/>
              </a:rPr>
              <a:t>有大部分的專長或興趣是會隨年齡而改變</a:t>
            </a:r>
            <a:endParaRPr kumimoji="0" lang="en-US" altLang="zh-TW" sz="3200" dirty="0">
              <a:solidFill>
                <a:srgbClr val="000000"/>
              </a:solidFill>
              <a:latin typeface="標楷體" pitchFamily="65" charset="-120"/>
              <a:ea typeface="標楷體" pitchFamily="65" charset="-120"/>
            </a:endParaRPr>
          </a:p>
          <a:p>
            <a:pPr marL="361950" fontAlgn="auto">
              <a:spcBef>
                <a:spcPts val="0"/>
              </a:spcBef>
              <a:spcAft>
                <a:spcPts val="0"/>
              </a:spcAft>
              <a:defRPr/>
            </a:pPr>
            <a:r>
              <a:rPr kumimoji="0" lang="zh-TW" altLang="en-US" sz="3200" dirty="0">
                <a:solidFill>
                  <a:srgbClr val="FF0000"/>
                </a:solidFill>
                <a:latin typeface="標楷體" pitchFamily="65" charset="-120"/>
                <a:ea typeface="標楷體" pitchFamily="65" charset="-120"/>
              </a:rPr>
              <a:t>但是，在孩子內心深沉之處</a:t>
            </a:r>
            <a:r>
              <a:rPr kumimoji="0" lang="en-US" altLang="zh-TW" sz="3200" dirty="0">
                <a:solidFill>
                  <a:srgbClr val="FF0000"/>
                </a:solidFill>
                <a:latin typeface="標楷體" pitchFamily="65" charset="-120"/>
                <a:ea typeface="標楷體" pitchFamily="65" charset="-120"/>
              </a:rPr>
              <a:t>……</a:t>
            </a:r>
            <a:endParaRPr kumimoji="0" lang="zh-TW" altLang="en-US" sz="3200" dirty="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標題 1"/>
          <p:cNvSpPr>
            <a:spLocks noGrp="1"/>
          </p:cNvSpPr>
          <p:nvPr>
            <p:ph type="title" idx="4294967295"/>
          </p:nvPr>
        </p:nvSpPr>
        <p:spPr>
          <a:extLst/>
        </p:spPr>
        <p:txBody>
          <a:bodyPr/>
          <a:lstStyle/>
          <a:p>
            <a:pPr>
              <a:defRPr/>
            </a:pPr>
            <a:r>
              <a:rPr lang="zh-TW" altLang="en-US" sz="4800" dirty="0" smtClean="0">
                <a:effectLst>
                  <a:glow rad="101600">
                    <a:srgbClr val="C00000">
                      <a:alpha val="40000"/>
                    </a:srgbClr>
                  </a:glow>
                </a:effectLst>
                <a:latin typeface="標楷體" pitchFamily="65" charset="-120"/>
                <a:ea typeface="標楷體" pitchFamily="65" charset="-120"/>
                <a:cs typeface="+mn-cs"/>
                <a:sym typeface="Wingdings"/>
              </a:rPr>
              <a:t>貼心提醒</a:t>
            </a:r>
            <a:r>
              <a:rPr lang="en-US" altLang="zh-TW" dirty="0" smtClean="0">
                <a:latin typeface="Times New Roman" pitchFamily="18" charset="0"/>
                <a:ea typeface="標楷體" pitchFamily="65" charset="-120"/>
                <a:cs typeface="Times New Roman" pitchFamily="18" charset="0"/>
              </a:rPr>
              <a:t>-1</a:t>
            </a:r>
            <a:endParaRPr lang="zh-TW" altLang="en-US" dirty="0" smtClean="0">
              <a:latin typeface="Times New Roman" pitchFamily="18" charset="0"/>
              <a:ea typeface="標楷體" pitchFamily="65" charset="-120"/>
              <a:cs typeface="Times New Roman" pitchFamily="18" charset="0"/>
            </a:endParaRPr>
          </a:p>
        </p:txBody>
      </p:sp>
      <p:sp>
        <p:nvSpPr>
          <p:cNvPr id="4" name="內容版面配置區 2"/>
          <p:cNvSpPr txBox="1">
            <a:spLocks/>
          </p:cNvSpPr>
          <p:nvPr/>
        </p:nvSpPr>
        <p:spPr>
          <a:xfrm>
            <a:off x="468313" y="1196975"/>
            <a:ext cx="8424862" cy="5040313"/>
          </a:xfrm>
          <a:prstGeom prst="rect">
            <a:avLst/>
          </a:prstGeom>
        </p:spPr>
        <p:txBody>
          <a:bodyPr lIns="36000" tIns="36000" rIns="36000" bIns="36000"/>
          <a:lstStyle/>
          <a:p>
            <a:pPr marL="342900" indent="-342900" fontAlgn="auto">
              <a:spcBef>
                <a:spcPct val="20000"/>
              </a:spcBef>
              <a:spcAft>
                <a:spcPts val="0"/>
              </a:spcAft>
              <a:defRPr/>
            </a:pPr>
            <a:r>
              <a:rPr kumimoji="0" lang="zh-TW" altLang="en-US"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◆親子、親師間多溝通，別先入為主</a:t>
            </a:r>
            <a:endParaRPr kumimoji="0" lang="en-US" altLang="zh-TW"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342900" indent="-342900" fontAlgn="auto">
              <a:spcBef>
                <a:spcPts val="600"/>
              </a:spcBef>
              <a:spcAft>
                <a:spcPts val="0"/>
              </a:spcAft>
              <a:defRPr/>
            </a:pPr>
            <a:r>
              <a:rPr kumimoji="0" lang="zh-TW" altLang="en-US"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a:t>
            </a:r>
            <a:r>
              <a:rPr kumimoji="0" lang="zh-TW" altLang="en-US" sz="3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多問、多看、多觀察</a:t>
            </a:r>
            <a:endParaRPr kumimoji="0" lang="en-US" altLang="zh-TW" sz="3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342900" indent="-342900" fontAlgn="auto">
              <a:spcBef>
                <a:spcPts val="600"/>
              </a:spcBef>
              <a:spcAft>
                <a:spcPts val="0"/>
              </a:spcAft>
              <a:defRPr/>
            </a:pPr>
            <a:r>
              <a:rPr kumimoji="0" lang="zh-TW" altLang="en-US"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◆適合自己的科 </a:t>
            </a:r>
            <a:r>
              <a:rPr kumimoji="0" lang="en-US" altLang="zh-TW" sz="3400" b="1" dirty="0" err="1">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vs</a:t>
            </a:r>
            <a:r>
              <a:rPr kumimoji="0" lang="zh-TW" altLang="en-US" sz="3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 </a:t>
            </a:r>
            <a:r>
              <a:rPr kumimoji="0" lang="zh-TW" altLang="en-US"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讀得來的科</a:t>
            </a:r>
            <a:endParaRPr kumimoji="0" lang="en-US" altLang="zh-TW"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342900" indent="550863" fontAlgn="auto">
              <a:spcBef>
                <a:spcPts val="0"/>
              </a:spcBef>
              <a:spcAft>
                <a:spcPts val="0"/>
              </a:spcAft>
              <a:defRPr/>
            </a:pPr>
            <a:r>
              <a:rPr kumimoji="0" lang="zh-TW" altLang="en-US" sz="3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開心學習最重要</a:t>
            </a:r>
            <a:endParaRPr kumimoji="0" lang="en-US" altLang="zh-TW" sz="3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342900" indent="-342900" fontAlgn="auto">
              <a:spcBef>
                <a:spcPts val="600"/>
              </a:spcBef>
              <a:spcAft>
                <a:spcPts val="0"/>
              </a:spcAft>
              <a:defRPr/>
            </a:pPr>
            <a:r>
              <a:rPr kumimoji="0" lang="zh-TW" altLang="en-US"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◆現在的選擇不代表未來就受侷限了</a:t>
            </a:r>
            <a:endParaRPr kumimoji="0" lang="en-US" altLang="zh-TW"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447675" indent="-447675" fontAlgn="auto">
              <a:spcBef>
                <a:spcPts val="600"/>
              </a:spcBef>
              <a:spcAft>
                <a:spcPts val="0"/>
              </a:spcAft>
              <a:defRPr/>
            </a:pPr>
            <a:r>
              <a:rPr kumimoji="0" lang="zh-TW" altLang="en-US"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a:t>
            </a:r>
            <a:r>
              <a:rPr kumimoji="0" lang="zh-TW" altLang="en-US" sz="3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我一定要唸什麼 </a:t>
            </a:r>
            <a:r>
              <a:rPr kumimoji="0" lang="zh-TW" altLang="en-US" sz="3400" b="1" dirty="0">
                <a:solidFill>
                  <a:srgbClr val="990033"/>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或</a:t>
            </a:r>
            <a:r>
              <a:rPr kumimoji="0" lang="zh-TW" altLang="en-US" sz="3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 </a:t>
            </a:r>
            <a:r>
              <a:rPr kumimoji="0" lang="zh-TW" altLang="en-US" sz="3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我可以唸什麼</a:t>
            </a:r>
            <a:endParaRPr kumimoji="0" lang="en-US" altLang="zh-TW" sz="3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342900" indent="3335338" fontAlgn="auto">
              <a:spcBef>
                <a:spcPts val="600"/>
              </a:spcBef>
              <a:spcAft>
                <a:spcPts val="0"/>
              </a:spcAft>
              <a:defRPr/>
            </a:pPr>
            <a:r>
              <a:rPr kumimoji="0" lang="zh-TW" altLang="en-US" sz="3400" b="1" dirty="0">
                <a:solidFill>
                  <a:srgbClr val="990033"/>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或</a:t>
            </a:r>
            <a:r>
              <a:rPr kumimoji="0" lang="zh-TW" altLang="en-US" sz="3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 </a:t>
            </a:r>
            <a:r>
              <a:rPr kumimoji="0" lang="zh-TW" altLang="en-US"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只要不是什麼就好</a:t>
            </a:r>
            <a:endParaRPr kumimoji="0" lang="en-US" altLang="zh-TW"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標題 1"/>
          <p:cNvSpPr>
            <a:spLocks noGrp="1"/>
          </p:cNvSpPr>
          <p:nvPr>
            <p:ph type="title" idx="4294967295"/>
          </p:nvPr>
        </p:nvSpPr>
        <p:spPr>
          <a:extLst/>
        </p:spPr>
        <p:txBody>
          <a:bodyPr/>
          <a:lstStyle/>
          <a:p>
            <a:pPr>
              <a:defRPr/>
            </a:pPr>
            <a:r>
              <a:rPr lang="zh-TW" altLang="en-US" sz="4800" dirty="0" smtClean="0">
                <a:effectLst>
                  <a:glow rad="101600">
                    <a:srgbClr val="C00000">
                      <a:alpha val="40000"/>
                    </a:srgbClr>
                  </a:glow>
                </a:effectLst>
                <a:latin typeface="標楷體" pitchFamily="65" charset="-120"/>
                <a:ea typeface="標楷體" pitchFamily="65" charset="-120"/>
                <a:cs typeface="+mn-cs"/>
                <a:sym typeface="Wingdings"/>
              </a:rPr>
              <a:t>貼心提醒</a:t>
            </a:r>
            <a:r>
              <a:rPr lang="en-US" altLang="zh-TW" dirty="0" smtClean="0">
                <a:latin typeface="Times New Roman" pitchFamily="18" charset="0"/>
                <a:ea typeface="標楷體" pitchFamily="65" charset="-120"/>
                <a:cs typeface="Times New Roman" pitchFamily="18" charset="0"/>
              </a:rPr>
              <a:t>-2</a:t>
            </a:r>
            <a:endParaRPr lang="zh-TW" altLang="en-US" dirty="0" smtClean="0">
              <a:latin typeface="Times New Roman" pitchFamily="18" charset="0"/>
              <a:ea typeface="標楷體" pitchFamily="65" charset="-120"/>
              <a:cs typeface="Times New Roman" pitchFamily="18" charset="0"/>
            </a:endParaRPr>
          </a:p>
        </p:txBody>
      </p:sp>
      <p:sp>
        <p:nvSpPr>
          <p:cNvPr id="4" name="內容版面配置區 2"/>
          <p:cNvSpPr txBox="1">
            <a:spLocks/>
          </p:cNvSpPr>
          <p:nvPr/>
        </p:nvSpPr>
        <p:spPr>
          <a:xfrm>
            <a:off x="468313" y="1196975"/>
            <a:ext cx="8424862" cy="5040313"/>
          </a:xfrm>
          <a:prstGeom prst="rect">
            <a:avLst/>
          </a:prstGeom>
        </p:spPr>
        <p:txBody>
          <a:bodyPr lIns="36000" tIns="36000" rIns="36000" bIns="36000"/>
          <a:lstStyle/>
          <a:p>
            <a:pPr marL="342900" indent="-342900" fontAlgn="auto">
              <a:spcBef>
                <a:spcPct val="20000"/>
              </a:spcBef>
              <a:spcAft>
                <a:spcPts val="0"/>
              </a:spcAft>
              <a:defRPr/>
            </a:pPr>
            <a:r>
              <a:rPr kumimoji="0" lang="zh-TW" altLang="en-US"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◆孩子表現最好的是？什麼事情最投入？</a:t>
            </a:r>
            <a:endParaRPr kumimoji="0" lang="en-US" altLang="zh-TW"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342900" indent="-342900" fontAlgn="auto">
              <a:spcBef>
                <a:spcPct val="20000"/>
              </a:spcBef>
              <a:spcAft>
                <a:spcPts val="0"/>
              </a:spcAft>
              <a:defRPr/>
            </a:pPr>
            <a:endParaRPr kumimoji="0" lang="en-US" altLang="zh-TW"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342900" indent="-342900" fontAlgn="auto">
              <a:spcBef>
                <a:spcPts val="1200"/>
              </a:spcBef>
              <a:spcAft>
                <a:spcPts val="0"/>
              </a:spcAft>
              <a:defRPr/>
            </a:pPr>
            <a:r>
              <a:rPr kumimoji="0" lang="zh-TW" altLang="en-US"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◆平時或假日最常做什麼？</a:t>
            </a:r>
            <a:endParaRPr kumimoji="0" lang="en-US" altLang="zh-TW"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342900" indent="-342900" fontAlgn="auto">
              <a:spcBef>
                <a:spcPts val="1200"/>
              </a:spcBef>
              <a:spcAft>
                <a:spcPts val="0"/>
              </a:spcAft>
              <a:defRPr/>
            </a:pPr>
            <a:endParaRPr kumimoji="0" lang="en-US" altLang="zh-TW"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342900" indent="-342900" fontAlgn="auto">
              <a:spcBef>
                <a:spcPts val="1200"/>
              </a:spcBef>
              <a:spcAft>
                <a:spcPts val="0"/>
              </a:spcAft>
              <a:defRPr/>
            </a:pPr>
            <a:r>
              <a:rPr kumimoji="0" lang="zh-TW" altLang="en-US"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◆高中階段之後的未來想做什麼？</a:t>
            </a:r>
            <a:endParaRPr kumimoji="0" lang="en-US" altLang="zh-TW"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342900" indent="-342900" fontAlgn="auto">
              <a:spcBef>
                <a:spcPts val="1200"/>
              </a:spcBef>
              <a:spcAft>
                <a:spcPts val="0"/>
              </a:spcAft>
              <a:defRPr/>
            </a:pPr>
            <a:endParaRPr kumimoji="0" lang="en-US" altLang="zh-TW"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p:txBody>
      </p:sp>
      <p:sp>
        <p:nvSpPr>
          <p:cNvPr id="8" name="標題 1"/>
          <p:cNvSpPr txBox="1">
            <a:spLocks/>
          </p:cNvSpPr>
          <p:nvPr/>
        </p:nvSpPr>
        <p:spPr>
          <a:xfrm>
            <a:off x="432000" y="5445224"/>
            <a:ext cx="8136904" cy="864096"/>
          </a:xfrm>
          <a:prstGeom prst="rect">
            <a:avLst/>
          </a:prstGeom>
          <a:solidFill>
            <a:srgbClr val="E1FFFF"/>
          </a:solidFill>
          <a:ln w="19525" cap="flat" cmpd="sng" algn="ctr">
            <a:solidFill>
              <a:schemeClr val="bg1"/>
            </a:solidFill>
            <a:prstDash val="solid"/>
          </a:ln>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tIns="0" bIns="0" anchor="ctr">
            <a:scene3d>
              <a:camera prst="orthographicFront"/>
              <a:lightRig rig="threePt" dir="t"/>
            </a:scene3d>
            <a:sp3d>
              <a:bevelB w="0" h="0"/>
              <a:contourClr>
                <a:srgbClr val="1C5C90"/>
              </a:contourClr>
            </a:sp3d>
          </a:bodyPr>
          <a:lstStyle/>
          <a:p>
            <a:pPr marL="342900" indent="-342900" algn="ctr" fontAlgn="auto">
              <a:spcBef>
                <a:spcPts val="0"/>
              </a:spcBef>
              <a:spcAft>
                <a:spcPts val="0"/>
              </a:spcAft>
              <a:defRPr/>
            </a:pPr>
            <a:r>
              <a:rPr kumimoji="0" lang="zh-TW" altLang="en-US" sz="3600" b="1" spc="50" dirty="0">
                <a:ln w="11430"/>
                <a:solidFill>
                  <a:srgbClr val="FF0000"/>
                </a:solidFill>
                <a:effectLst>
                  <a:outerShdw blurRad="76200" dist="50800" dir="5400000" algn="tl" rotWithShape="0">
                    <a:srgbClr val="000000">
                      <a:alpha val="65000"/>
                    </a:srgbClr>
                  </a:outerShdw>
                </a:effectLst>
                <a:latin typeface="標楷體" pitchFamily="65" charset="-120"/>
                <a:ea typeface="標楷體" pitchFamily="65" charset="-120"/>
                <a:cs typeface="Segoe UI" pitchFamily="34" charset="0"/>
              </a:rPr>
              <a:t>性向、興趣與能力之間</a:t>
            </a:r>
          </a:p>
        </p:txBody>
      </p:sp>
      <p:grpSp>
        <p:nvGrpSpPr>
          <p:cNvPr id="2" name="群組 6"/>
          <p:cNvGrpSpPr/>
          <p:nvPr/>
        </p:nvGrpSpPr>
        <p:grpSpPr>
          <a:xfrm>
            <a:off x="971600" y="1808887"/>
            <a:ext cx="3600400" cy="612000"/>
            <a:chOff x="986313" y="1093731"/>
            <a:chExt cx="4292068" cy="698181"/>
          </a:xfrm>
          <a:scene3d>
            <a:camera prst="orthographicFront">
              <a:rot lat="0" lon="0" rev="0"/>
            </a:camera>
            <a:lightRig rig="contrasting" dir="t">
              <a:rot lat="0" lon="0" rev="1200000"/>
            </a:lightRig>
          </a:scene3d>
        </p:grpSpPr>
        <p:sp>
          <p:nvSpPr>
            <p:cNvPr id="13" name="圓角矩形 12"/>
            <p:cNvSpPr/>
            <p:nvPr/>
          </p:nvSpPr>
          <p:spPr>
            <a:xfrm>
              <a:off x="986313" y="1093731"/>
              <a:ext cx="4292068" cy="698181"/>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圓角矩形 4"/>
            <p:cNvSpPr/>
            <p:nvPr/>
          </p:nvSpPr>
          <p:spPr>
            <a:xfrm>
              <a:off x="1020395" y="1127813"/>
              <a:ext cx="4223904" cy="630017"/>
            </a:xfrm>
            <a:prstGeom prst="rect">
              <a:avLst/>
            </a:prstGeom>
            <a:sp3d/>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defTabSz="1200150" fontAlgn="auto">
                <a:lnSpc>
                  <a:spcPct val="90000"/>
                </a:lnSpc>
                <a:spcAft>
                  <a:spcPct val="35000"/>
                </a:spcAft>
                <a:defRPr/>
              </a:pPr>
              <a:r>
                <a:rPr kumimoji="0" lang="zh-TW" altLang="en-US" sz="2700" dirty="0">
                  <a:latin typeface="標楷體" pitchFamily="65" charset="-120"/>
                  <a:ea typeface="標楷體" pitchFamily="65" charset="-120"/>
                </a:rPr>
                <a:t>學習的哪一領域（科）</a:t>
              </a:r>
            </a:p>
          </p:txBody>
        </p:sp>
      </p:grpSp>
      <p:grpSp>
        <p:nvGrpSpPr>
          <p:cNvPr id="3" name="群組 9"/>
          <p:cNvGrpSpPr/>
          <p:nvPr/>
        </p:nvGrpSpPr>
        <p:grpSpPr>
          <a:xfrm>
            <a:off x="4788024" y="1808888"/>
            <a:ext cx="3600000" cy="612000"/>
            <a:chOff x="986313" y="1809256"/>
            <a:chExt cx="4292068" cy="746460"/>
          </a:xfrm>
          <a:scene3d>
            <a:camera prst="orthographicFront">
              <a:rot lat="0" lon="0" rev="0"/>
            </a:camera>
            <a:lightRig rig="contrasting" dir="t">
              <a:rot lat="0" lon="0" rev="1200000"/>
            </a:lightRig>
          </a:scene3d>
        </p:grpSpPr>
        <p:sp>
          <p:nvSpPr>
            <p:cNvPr id="11" name="圓角矩形 10"/>
            <p:cNvSpPr/>
            <p:nvPr/>
          </p:nvSpPr>
          <p:spPr>
            <a:xfrm>
              <a:off x="986313" y="1809256"/>
              <a:ext cx="4292068" cy="74646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圓角矩形 6"/>
            <p:cNvSpPr/>
            <p:nvPr/>
          </p:nvSpPr>
          <p:spPr>
            <a:xfrm>
              <a:off x="1022752" y="1845695"/>
              <a:ext cx="4219190" cy="673582"/>
            </a:xfrm>
            <a:prstGeom prst="rect">
              <a:avLst/>
            </a:prstGeom>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600" fontAlgn="auto">
                <a:lnSpc>
                  <a:spcPct val="90000"/>
                </a:lnSpc>
                <a:spcAft>
                  <a:spcPct val="35000"/>
                </a:spcAft>
                <a:defRPr/>
              </a:pPr>
              <a:r>
                <a:rPr kumimoji="0" lang="zh-TW" altLang="en-US" sz="2800" dirty="0">
                  <a:latin typeface="標楷體" pitchFamily="65" charset="-120"/>
                  <a:ea typeface="標楷體" pitchFamily="65" charset="-120"/>
                </a:rPr>
                <a:t>平時的哪一方面</a:t>
              </a:r>
            </a:p>
          </p:txBody>
        </p:sp>
      </p:grpSp>
      <p:grpSp>
        <p:nvGrpSpPr>
          <p:cNvPr id="5" name="群組 14"/>
          <p:cNvGrpSpPr/>
          <p:nvPr/>
        </p:nvGrpSpPr>
        <p:grpSpPr>
          <a:xfrm>
            <a:off x="971600" y="3068960"/>
            <a:ext cx="3600400" cy="612000"/>
            <a:chOff x="986313" y="1093731"/>
            <a:chExt cx="4292068" cy="698181"/>
          </a:xfrm>
          <a:scene3d>
            <a:camera prst="orthographicFront">
              <a:rot lat="0" lon="0" rev="0"/>
            </a:camera>
            <a:lightRig rig="contrasting" dir="t">
              <a:rot lat="0" lon="0" rev="1200000"/>
            </a:lightRig>
          </a:scene3d>
        </p:grpSpPr>
        <p:sp>
          <p:nvSpPr>
            <p:cNvPr id="16" name="圓角矩形 15"/>
            <p:cNvSpPr/>
            <p:nvPr/>
          </p:nvSpPr>
          <p:spPr>
            <a:xfrm>
              <a:off x="986313" y="1093731"/>
              <a:ext cx="4292068" cy="698181"/>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圓角矩形 4"/>
            <p:cNvSpPr/>
            <p:nvPr/>
          </p:nvSpPr>
          <p:spPr>
            <a:xfrm>
              <a:off x="1020395" y="1127813"/>
              <a:ext cx="4223904" cy="630017"/>
            </a:xfrm>
            <a:prstGeom prst="rect">
              <a:avLst/>
            </a:prstGeom>
            <a:sp3d/>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defTabSz="1200150" fontAlgn="auto">
                <a:lnSpc>
                  <a:spcPct val="90000"/>
                </a:lnSpc>
                <a:spcAft>
                  <a:spcPct val="35000"/>
                </a:spcAft>
                <a:defRPr/>
              </a:pPr>
              <a:r>
                <a:rPr kumimoji="0" lang="zh-TW" altLang="en-US" sz="2700" dirty="0">
                  <a:latin typeface="標楷體" pitchFamily="65" charset="-120"/>
                  <a:ea typeface="標楷體" pitchFamily="65" charset="-120"/>
                </a:rPr>
                <a:t>通常獨自一人</a:t>
              </a:r>
            </a:p>
          </p:txBody>
        </p:sp>
      </p:grpSp>
      <p:grpSp>
        <p:nvGrpSpPr>
          <p:cNvPr id="6" name="群組 17"/>
          <p:cNvGrpSpPr/>
          <p:nvPr/>
        </p:nvGrpSpPr>
        <p:grpSpPr>
          <a:xfrm>
            <a:off x="4788024" y="3068961"/>
            <a:ext cx="3600000" cy="612000"/>
            <a:chOff x="986313" y="1809256"/>
            <a:chExt cx="4292068" cy="746460"/>
          </a:xfrm>
          <a:scene3d>
            <a:camera prst="orthographicFront">
              <a:rot lat="0" lon="0" rev="0"/>
            </a:camera>
            <a:lightRig rig="contrasting" dir="t">
              <a:rot lat="0" lon="0" rev="1200000"/>
            </a:lightRig>
          </a:scene3d>
        </p:grpSpPr>
        <p:sp>
          <p:nvSpPr>
            <p:cNvPr id="19" name="圓角矩形 18"/>
            <p:cNvSpPr/>
            <p:nvPr/>
          </p:nvSpPr>
          <p:spPr>
            <a:xfrm>
              <a:off x="986313" y="1809256"/>
              <a:ext cx="4292068" cy="74646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圓角矩形 6"/>
            <p:cNvSpPr/>
            <p:nvPr/>
          </p:nvSpPr>
          <p:spPr>
            <a:xfrm>
              <a:off x="1022752" y="1845695"/>
              <a:ext cx="4219190" cy="673582"/>
            </a:xfrm>
            <a:prstGeom prst="rect">
              <a:avLst/>
            </a:prstGeom>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600" fontAlgn="auto">
                <a:lnSpc>
                  <a:spcPct val="90000"/>
                </a:lnSpc>
                <a:spcAft>
                  <a:spcPct val="35000"/>
                </a:spcAft>
                <a:defRPr/>
              </a:pPr>
              <a:r>
                <a:rPr kumimoji="0" lang="zh-TW" altLang="en-US" sz="2800" dirty="0">
                  <a:latin typeface="標楷體" pitchFamily="65" charset="-120"/>
                  <a:ea typeface="標楷體" pitchFamily="65" charset="-120"/>
                </a:rPr>
                <a:t>家人或同儕陪伴</a:t>
              </a:r>
            </a:p>
          </p:txBody>
        </p:sp>
      </p:grpSp>
      <p:grpSp>
        <p:nvGrpSpPr>
          <p:cNvPr id="7" name="群組 20"/>
          <p:cNvGrpSpPr/>
          <p:nvPr/>
        </p:nvGrpSpPr>
        <p:grpSpPr>
          <a:xfrm>
            <a:off x="971600" y="4437112"/>
            <a:ext cx="3600400" cy="612000"/>
            <a:chOff x="986313" y="1093731"/>
            <a:chExt cx="4292068" cy="698181"/>
          </a:xfrm>
          <a:scene3d>
            <a:camera prst="orthographicFront">
              <a:rot lat="0" lon="0" rev="0"/>
            </a:camera>
            <a:lightRig rig="contrasting" dir="t">
              <a:rot lat="0" lon="0" rev="1200000"/>
            </a:lightRig>
          </a:scene3d>
        </p:grpSpPr>
        <p:sp>
          <p:nvSpPr>
            <p:cNvPr id="22" name="圓角矩形 21"/>
            <p:cNvSpPr/>
            <p:nvPr/>
          </p:nvSpPr>
          <p:spPr>
            <a:xfrm>
              <a:off x="986313" y="1093731"/>
              <a:ext cx="4292068" cy="698181"/>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圓角矩形 4"/>
            <p:cNvSpPr/>
            <p:nvPr/>
          </p:nvSpPr>
          <p:spPr>
            <a:xfrm>
              <a:off x="1020395" y="1127813"/>
              <a:ext cx="4223904" cy="630017"/>
            </a:xfrm>
            <a:prstGeom prst="rect">
              <a:avLst/>
            </a:prstGeom>
            <a:sp3d/>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defTabSz="1200150" fontAlgn="auto">
                <a:lnSpc>
                  <a:spcPct val="90000"/>
                </a:lnSpc>
                <a:spcAft>
                  <a:spcPct val="35000"/>
                </a:spcAft>
                <a:defRPr/>
              </a:pPr>
              <a:r>
                <a:rPr kumimoji="0" lang="zh-TW" altLang="en-US" sz="2700" dirty="0">
                  <a:latin typeface="標楷體" pitchFamily="65" charset="-120"/>
                  <a:ea typeface="標楷體" pitchFamily="65" charset="-120"/>
                </a:rPr>
                <a:t>自我照顧需求</a:t>
              </a:r>
            </a:p>
          </p:txBody>
        </p:sp>
      </p:grpSp>
      <p:grpSp>
        <p:nvGrpSpPr>
          <p:cNvPr id="9" name="群組 23"/>
          <p:cNvGrpSpPr/>
          <p:nvPr/>
        </p:nvGrpSpPr>
        <p:grpSpPr>
          <a:xfrm>
            <a:off x="4788024" y="4437113"/>
            <a:ext cx="3600000" cy="612000"/>
            <a:chOff x="986313" y="1809256"/>
            <a:chExt cx="4292068" cy="746460"/>
          </a:xfrm>
          <a:scene3d>
            <a:camera prst="orthographicFront">
              <a:rot lat="0" lon="0" rev="0"/>
            </a:camera>
            <a:lightRig rig="contrasting" dir="t">
              <a:rot lat="0" lon="0" rev="1200000"/>
            </a:lightRig>
          </a:scene3d>
        </p:grpSpPr>
        <p:sp>
          <p:nvSpPr>
            <p:cNvPr id="25" name="圓角矩形 24"/>
            <p:cNvSpPr/>
            <p:nvPr/>
          </p:nvSpPr>
          <p:spPr>
            <a:xfrm>
              <a:off x="986313" y="1809256"/>
              <a:ext cx="4292068" cy="74646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圓角矩形 6"/>
            <p:cNvSpPr/>
            <p:nvPr/>
          </p:nvSpPr>
          <p:spPr>
            <a:xfrm>
              <a:off x="1022752" y="1845695"/>
              <a:ext cx="4219190" cy="673582"/>
            </a:xfrm>
            <a:prstGeom prst="rect">
              <a:avLst/>
            </a:prstGeom>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600" fontAlgn="auto">
                <a:lnSpc>
                  <a:spcPct val="90000"/>
                </a:lnSpc>
                <a:spcAft>
                  <a:spcPct val="35000"/>
                </a:spcAft>
                <a:defRPr/>
              </a:pPr>
              <a:r>
                <a:rPr kumimoji="0" lang="zh-TW" altLang="en-US" sz="2800" dirty="0">
                  <a:latin typeface="標楷體" pitchFamily="65" charset="-120"/>
                  <a:ea typeface="標楷體" pitchFamily="65" charset="-120"/>
                </a:rPr>
                <a:t>升學或就業需求</a:t>
              </a: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標題 1"/>
          <p:cNvSpPr>
            <a:spLocks noGrp="1"/>
          </p:cNvSpPr>
          <p:nvPr>
            <p:ph type="title" idx="4294967295"/>
          </p:nvPr>
        </p:nvSpPr>
        <p:spPr>
          <a:extLst/>
        </p:spPr>
        <p:txBody>
          <a:bodyPr/>
          <a:lstStyle/>
          <a:p>
            <a:pPr>
              <a:defRPr/>
            </a:pPr>
            <a:r>
              <a:rPr lang="zh-TW" altLang="en-US" sz="4800" dirty="0" smtClean="0">
                <a:effectLst>
                  <a:glow rad="101600">
                    <a:srgbClr val="C00000">
                      <a:alpha val="40000"/>
                    </a:srgbClr>
                  </a:glow>
                </a:effectLst>
                <a:latin typeface="標楷體" pitchFamily="65" charset="-120"/>
                <a:ea typeface="標楷體" pitchFamily="65" charset="-120"/>
                <a:cs typeface="+mn-cs"/>
                <a:sym typeface="Wingdings"/>
              </a:rPr>
              <a:t>貼心提醒</a:t>
            </a:r>
            <a:r>
              <a:rPr lang="en-US" altLang="zh-TW" dirty="0" smtClean="0">
                <a:latin typeface="Times New Roman" pitchFamily="18" charset="0"/>
                <a:ea typeface="標楷體" pitchFamily="65" charset="-120"/>
                <a:cs typeface="Times New Roman" pitchFamily="18" charset="0"/>
              </a:rPr>
              <a:t>-3</a:t>
            </a:r>
            <a:endParaRPr lang="zh-TW" altLang="en-US" dirty="0" smtClean="0">
              <a:latin typeface="Times New Roman" pitchFamily="18" charset="0"/>
              <a:ea typeface="標楷體" pitchFamily="65" charset="-120"/>
              <a:cs typeface="Times New Roman" pitchFamily="18" charset="0"/>
            </a:endParaRPr>
          </a:p>
        </p:txBody>
      </p:sp>
      <p:sp>
        <p:nvSpPr>
          <p:cNvPr id="4" name="內容版面配置區 2"/>
          <p:cNvSpPr txBox="1">
            <a:spLocks/>
          </p:cNvSpPr>
          <p:nvPr/>
        </p:nvSpPr>
        <p:spPr>
          <a:xfrm>
            <a:off x="468313" y="1196975"/>
            <a:ext cx="8424862" cy="5040313"/>
          </a:xfrm>
          <a:prstGeom prst="rect">
            <a:avLst/>
          </a:prstGeom>
        </p:spPr>
        <p:txBody>
          <a:bodyPr lIns="36000" tIns="36000" rIns="36000" bIns="36000"/>
          <a:lstStyle/>
          <a:p>
            <a:pPr marL="342900" indent="-342900" fontAlgn="auto">
              <a:spcBef>
                <a:spcPct val="20000"/>
              </a:spcBef>
              <a:spcAft>
                <a:spcPts val="0"/>
              </a:spcAft>
              <a:defRPr/>
            </a:pPr>
            <a:r>
              <a:rPr kumimoji="0" lang="zh-TW" altLang="en-US" sz="3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rPr>
              <a:t>◆同中有異？異中求同？</a:t>
            </a:r>
            <a:endParaRPr kumimoji="0" lang="en-US" altLang="zh-TW" sz="3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342900" indent="-342900" fontAlgn="auto">
              <a:spcBef>
                <a:spcPct val="20000"/>
              </a:spcBef>
              <a:spcAft>
                <a:spcPts val="0"/>
              </a:spcAft>
              <a:defRPr/>
            </a:pPr>
            <a:endParaRPr kumimoji="0" lang="en-US" altLang="zh-TW" sz="34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a:p>
            <a:pPr marL="342900" indent="-342900" fontAlgn="auto">
              <a:spcBef>
                <a:spcPts val="1200"/>
              </a:spcBef>
              <a:spcAft>
                <a:spcPts val="0"/>
              </a:spcAft>
              <a:defRPr/>
            </a:pPr>
            <a:endParaRPr kumimoji="0" lang="en-US" altLang="zh-TW" sz="3400" b="1"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Segoe UI" pitchFamily="34" charset="0"/>
            </a:endParaRPr>
          </a:p>
        </p:txBody>
      </p:sp>
      <p:sp>
        <p:nvSpPr>
          <p:cNvPr id="8" name="標題 1"/>
          <p:cNvSpPr txBox="1">
            <a:spLocks/>
          </p:cNvSpPr>
          <p:nvPr/>
        </p:nvSpPr>
        <p:spPr>
          <a:xfrm>
            <a:off x="285720" y="6143644"/>
            <a:ext cx="8572560" cy="714356"/>
          </a:xfrm>
          <a:prstGeom prst="rect">
            <a:avLst/>
          </a:prstGeom>
          <a:solidFill>
            <a:srgbClr val="E1FFFF"/>
          </a:solidFill>
          <a:ln w="19525" cap="flat" cmpd="sng" algn="ctr">
            <a:solidFill>
              <a:schemeClr val="bg1"/>
            </a:solidFill>
            <a:prstDash val="solid"/>
          </a:ln>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lIns="0" tIns="0" rIns="0" bIns="0" anchor="ctr">
            <a:scene3d>
              <a:camera prst="orthographicFront"/>
              <a:lightRig rig="threePt" dir="t"/>
            </a:scene3d>
            <a:sp3d>
              <a:bevelB w="0" h="0"/>
              <a:contourClr>
                <a:srgbClr val="1C5C90"/>
              </a:contourClr>
            </a:sp3d>
          </a:bodyPr>
          <a:lstStyle/>
          <a:p>
            <a:pPr marL="342900" indent="-342900" algn="ctr" fontAlgn="auto">
              <a:spcBef>
                <a:spcPts val="0"/>
              </a:spcBef>
              <a:spcAft>
                <a:spcPts val="0"/>
              </a:spcAft>
              <a:defRPr/>
            </a:pPr>
            <a:r>
              <a:rPr kumimoji="0" lang="zh-TW" altLang="en-US" sz="2600" b="1" spc="50" dirty="0">
                <a:ln w="11430"/>
                <a:solidFill>
                  <a:schemeClr val="tx1"/>
                </a:solidFill>
                <a:effectLst>
                  <a:outerShdw blurRad="76200" dist="50800" dir="5400000" algn="tl" rotWithShape="0">
                    <a:srgbClr val="000000">
                      <a:alpha val="65000"/>
                    </a:srgbClr>
                  </a:outerShdw>
                </a:effectLst>
                <a:latin typeface="標楷體" pitchFamily="65" charset="-120"/>
                <a:ea typeface="標楷體" pitchFamily="65" charset="-120"/>
                <a:cs typeface="Segoe UI" pitchFamily="34" charset="0"/>
              </a:rPr>
              <a:t>其他如</a:t>
            </a:r>
            <a:r>
              <a:rPr kumimoji="0" lang="zh-TW" altLang="en-US" sz="2600" b="1" spc="50" dirty="0">
                <a:ln w="11430"/>
                <a:solidFill>
                  <a:srgbClr val="FF0000"/>
                </a:solidFill>
                <a:effectLst>
                  <a:outerShdw blurRad="76200" dist="50800" dir="5400000" algn="tl" rotWithShape="0">
                    <a:srgbClr val="000000">
                      <a:alpha val="65000"/>
                    </a:srgbClr>
                  </a:outerShdw>
                </a:effectLst>
                <a:latin typeface="標楷體" pitchFamily="65" charset="-120"/>
                <a:ea typeface="標楷體" pitchFamily="65" charset="-120"/>
                <a:cs typeface="Segoe UI" pitchFamily="34" charset="0"/>
              </a:rPr>
              <a:t>室內設計科</a:t>
            </a:r>
            <a:r>
              <a:rPr kumimoji="0" lang="zh-TW" altLang="en-US" sz="2600" b="1" spc="50" dirty="0">
                <a:ln w="11430"/>
                <a:solidFill>
                  <a:schemeClr val="tx1"/>
                </a:solidFill>
                <a:effectLst>
                  <a:outerShdw blurRad="76200" dist="50800" dir="5400000" algn="tl" rotWithShape="0">
                    <a:srgbClr val="000000">
                      <a:alpha val="65000"/>
                    </a:srgbClr>
                  </a:outerShdw>
                </a:effectLst>
                <a:latin typeface="標楷體" pitchFamily="65" charset="-120"/>
                <a:ea typeface="標楷體" pitchFamily="65" charset="-120"/>
                <a:cs typeface="Segoe UI" pitchFamily="34" charset="0"/>
              </a:rPr>
              <a:t>與</a:t>
            </a:r>
            <a:r>
              <a:rPr kumimoji="0" lang="zh-TW" altLang="en-US" sz="2600" b="1" spc="50" dirty="0">
                <a:ln w="11430"/>
                <a:solidFill>
                  <a:srgbClr val="FF0000"/>
                </a:solidFill>
                <a:effectLst>
                  <a:outerShdw blurRad="76200" dist="50800" dir="5400000" algn="tl" rotWithShape="0">
                    <a:srgbClr val="000000">
                      <a:alpha val="65000"/>
                    </a:srgbClr>
                  </a:outerShdw>
                </a:effectLst>
                <a:latin typeface="標楷體" pitchFamily="65" charset="-120"/>
                <a:ea typeface="標楷體" pitchFamily="65" charset="-120"/>
                <a:cs typeface="Segoe UI" pitchFamily="34" charset="0"/>
              </a:rPr>
              <a:t>建築科</a:t>
            </a:r>
            <a:r>
              <a:rPr kumimoji="0" lang="zh-TW" altLang="en-US" sz="2600" b="1" spc="50" dirty="0">
                <a:ln w="11430"/>
                <a:solidFill>
                  <a:srgbClr val="006600"/>
                </a:solidFill>
                <a:effectLst>
                  <a:outerShdw blurRad="76200" dist="50800" dir="5400000" algn="tl" rotWithShape="0">
                    <a:srgbClr val="000000">
                      <a:alpha val="65000"/>
                    </a:srgbClr>
                  </a:outerShdw>
                </a:effectLst>
                <a:latin typeface="標楷體" pitchFamily="65" charset="-120"/>
                <a:ea typeface="標楷體" pitchFamily="65" charset="-120"/>
                <a:cs typeface="Segoe UI" pitchFamily="34" charset="0"/>
              </a:rPr>
              <a:t>，</a:t>
            </a:r>
            <a:r>
              <a:rPr kumimoji="0" lang="zh-TW" altLang="en-US" sz="2600" b="1" spc="50" dirty="0">
                <a:ln w="11430"/>
                <a:solidFill>
                  <a:srgbClr val="FF0000"/>
                </a:solidFill>
                <a:effectLst>
                  <a:outerShdw blurRad="76200" dist="50800" dir="5400000" algn="tl" rotWithShape="0">
                    <a:srgbClr val="000000">
                      <a:alpha val="65000"/>
                    </a:srgbClr>
                  </a:outerShdw>
                </a:effectLst>
                <a:latin typeface="標楷體" pitchFamily="65" charset="-120"/>
                <a:ea typeface="標楷體" pitchFamily="65" charset="-120"/>
                <a:cs typeface="Segoe UI" pitchFamily="34" charset="0"/>
              </a:rPr>
              <a:t>食品加工科</a:t>
            </a:r>
            <a:r>
              <a:rPr kumimoji="0" lang="zh-TW" altLang="en-US" sz="2600" b="1" spc="50" dirty="0">
                <a:ln w="11430"/>
                <a:solidFill>
                  <a:schemeClr val="tx1"/>
                </a:solidFill>
                <a:effectLst>
                  <a:outerShdw blurRad="76200" dist="50800" dir="5400000" algn="tl" rotWithShape="0">
                    <a:srgbClr val="000000">
                      <a:alpha val="65000"/>
                    </a:srgbClr>
                  </a:outerShdw>
                </a:effectLst>
                <a:latin typeface="標楷體" pitchFamily="65" charset="-120"/>
                <a:ea typeface="標楷體" pitchFamily="65" charset="-120"/>
                <a:cs typeface="Segoe UI" pitchFamily="34" charset="0"/>
              </a:rPr>
              <a:t>與</a:t>
            </a:r>
            <a:r>
              <a:rPr kumimoji="0" lang="zh-TW" altLang="en-US" sz="2600" b="1" spc="50" dirty="0">
                <a:ln w="11430"/>
                <a:solidFill>
                  <a:srgbClr val="9900FF"/>
                </a:solidFill>
                <a:effectLst>
                  <a:outerShdw blurRad="76200" dist="50800" dir="5400000" algn="tl" rotWithShape="0">
                    <a:srgbClr val="000000">
                      <a:alpha val="65000"/>
                    </a:srgbClr>
                  </a:outerShdw>
                </a:effectLst>
                <a:latin typeface="標楷體" pitchFamily="65" charset="-120"/>
                <a:ea typeface="標楷體" pitchFamily="65" charset="-120"/>
                <a:cs typeface="Segoe UI" pitchFamily="34" charset="0"/>
              </a:rPr>
              <a:t>餐飲管理科</a:t>
            </a:r>
          </a:p>
        </p:txBody>
      </p:sp>
      <p:grpSp>
        <p:nvGrpSpPr>
          <p:cNvPr id="2" name="群組 6"/>
          <p:cNvGrpSpPr/>
          <p:nvPr/>
        </p:nvGrpSpPr>
        <p:grpSpPr>
          <a:xfrm>
            <a:off x="971600" y="1808887"/>
            <a:ext cx="2952328" cy="612000"/>
            <a:chOff x="986313" y="1093731"/>
            <a:chExt cx="4292068" cy="698181"/>
          </a:xfrm>
          <a:scene3d>
            <a:camera prst="orthographicFront">
              <a:rot lat="0" lon="0" rev="0"/>
            </a:camera>
            <a:lightRig rig="contrasting" dir="t">
              <a:rot lat="0" lon="0" rev="1200000"/>
            </a:lightRig>
          </a:scene3d>
        </p:grpSpPr>
        <p:sp>
          <p:nvSpPr>
            <p:cNvPr id="13" name="圓角矩形 12"/>
            <p:cNvSpPr/>
            <p:nvPr/>
          </p:nvSpPr>
          <p:spPr>
            <a:xfrm>
              <a:off x="986313" y="1093731"/>
              <a:ext cx="4292068" cy="698181"/>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圓角矩形 4"/>
            <p:cNvSpPr/>
            <p:nvPr/>
          </p:nvSpPr>
          <p:spPr>
            <a:xfrm>
              <a:off x="1020395" y="1127813"/>
              <a:ext cx="4223904" cy="630017"/>
            </a:xfrm>
            <a:prstGeom prst="rect">
              <a:avLst/>
            </a:prstGeom>
            <a:sp3d/>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defTabSz="1200150" fontAlgn="auto">
                <a:lnSpc>
                  <a:spcPct val="90000"/>
                </a:lnSpc>
                <a:spcAft>
                  <a:spcPct val="35000"/>
                </a:spcAft>
                <a:defRPr/>
              </a:pPr>
              <a:r>
                <a:rPr kumimoji="0" lang="zh-TW" altLang="en-US" sz="2800" dirty="0">
                  <a:latin typeface="標楷體" pitchFamily="65" charset="-120"/>
                  <a:ea typeface="標楷體" pitchFamily="65" charset="-120"/>
                </a:rPr>
                <a:t>確實了解各科</a:t>
              </a:r>
            </a:p>
          </p:txBody>
        </p:sp>
      </p:grpSp>
      <p:grpSp>
        <p:nvGrpSpPr>
          <p:cNvPr id="3" name="群組 9"/>
          <p:cNvGrpSpPr/>
          <p:nvPr/>
        </p:nvGrpSpPr>
        <p:grpSpPr>
          <a:xfrm>
            <a:off x="4139952" y="1808888"/>
            <a:ext cx="4248072" cy="612000"/>
            <a:chOff x="986313" y="1809256"/>
            <a:chExt cx="4292068" cy="746460"/>
          </a:xfrm>
          <a:scene3d>
            <a:camera prst="orthographicFront">
              <a:rot lat="0" lon="0" rev="0"/>
            </a:camera>
            <a:lightRig rig="contrasting" dir="t">
              <a:rot lat="0" lon="0" rev="1200000"/>
            </a:lightRig>
          </a:scene3d>
        </p:grpSpPr>
        <p:sp>
          <p:nvSpPr>
            <p:cNvPr id="11" name="圓角矩形 10"/>
            <p:cNvSpPr/>
            <p:nvPr/>
          </p:nvSpPr>
          <p:spPr>
            <a:xfrm>
              <a:off x="986313" y="1809256"/>
              <a:ext cx="4292068" cy="74646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圓角矩形 6"/>
            <p:cNvSpPr/>
            <p:nvPr/>
          </p:nvSpPr>
          <p:spPr>
            <a:xfrm>
              <a:off x="1022752" y="1845695"/>
              <a:ext cx="4219190" cy="673583"/>
            </a:xfrm>
            <a:prstGeom prst="rect">
              <a:avLst/>
            </a:prstGeom>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600" fontAlgn="auto">
                <a:lnSpc>
                  <a:spcPct val="90000"/>
                </a:lnSpc>
                <a:spcAft>
                  <a:spcPct val="35000"/>
                </a:spcAft>
                <a:defRPr/>
              </a:pPr>
              <a:r>
                <a:rPr kumimoji="0" lang="zh-TW" altLang="en-US" sz="2800" dirty="0">
                  <a:latin typeface="標楷體" pitchFamily="65" charset="-120"/>
                  <a:ea typeface="標楷體" pitchFamily="65" charset="-120"/>
                </a:rPr>
                <a:t>不同群科的相同特質</a:t>
              </a:r>
            </a:p>
          </p:txBody>
        </p:sp>
      </p:grpSp>
      <p:graphicFrame>
        <p:nvGraphicFramePr>
          <p:cNvPr id="24" name="表格 23"/>
          <p:cNvGraphicFramePr>
            <a:graphicFrameLocks noGrp="1"/>
          </p:cNvGraphicFramePr>
          <p:nvPr/>
        </p:nvGraphicFramePr>
        <p:xfrm>
          <a:off x="971550" y="2492375"/>
          <a:ext cx="7416800" cy="3365500"/>
        </p:xfrm>
        <a:graphic>
          <a:graphicData uri="http://schemas.openxmlformats.org/drawingml/2006/table">
            <a:tbl>
              <a:tblPr/>
              <a:tblGrid>
                <a:gridCol w="936625"/>
                <a:gridCol w="3240088"/>
                <a:gridCol w="3240087"/>
              </a:tblGrid>
              <a:tr h="5700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FF"/>
                          </a:solidFill>
                          <a:effectLst/>
                          <a:latin typeface="標楷體" pitchFamily="65" charset="-120"/>
                          <a:ea typeface="標楷體" pitchFamily="65" charset="-120"/>
                        </a:rPr>
                        <a:t>科別</a:t>
                      </a:r>
                    </a:p>
                  </a:txBody>
                  <a:tcPr marT="45729" marB="4572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標楷體" pitchFamily="65" charset="-120"/>
                          <a:ea typeface="標楷體" pitchFamily="65" charset="-120"/>
                        </a:rPr>
                        <a:t>資料處理科 </a:t>
                      </a:r>
                      <a:endParaRPr kumimoji="0" lang="zh-TW" altLang="en-US" sz="2800" b="1" i="0" u="none" strike="noStrike" cap="none" normalizeH="0" baseline="0" smtClean="0">
                        <a:ln>
                          <a:noFill/>
                        </a:ln>
                        <a:solidFill>
                          <a:srgbClr val="FFFFFF"/>
                        </a:solidFill>
                        <a:effectLst/>
                        <a:latin typeface="標楷體" pitchFamily="65" charset="-120"/>
                        <a:ea typeface="標楷體" pitchFamily="65" charset="-120"/>
                      </a:endParaRPr>
                    </a:p>
                  </a:txBody>
                  <a:tcPr marT="45729" marB="4572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標楷體" pitchFamily="65" charset="-120"/>
                          <a:ea typeface="標楷體" pitchFamily="65" charset="-120"/>
                        </a:rPr>
                        <a:t>資  訊  科</a:t>
                      </a:r>
                      <a:endParaRPr kumimoji="0" lang="zh-TW" altLang="en-US" sz="2800" b="1" i="0" u="none" strike="noStrike" cap="none" normalizeH="0" baseline="0" smtClean="0">
                        <a:ln>
                          <a:noFill/>
                        </a:ln>
                        <a:solidFill>
                          <a:srgbClr val="FFFFFF"/>
                        </a:solidFill>
                        <a:effectLst/>
                        <a:latin typeface="標楷體" pitchFamily="65" charset="-120"/>
                        <a:ea typeface="標楷體" pitchFamily="65" charset="-120"/>
                      </a:endParaRPr>
                    </a:p>
                  </a:txBody>
                  <a:tcPr marT="45729" marB="4572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99"/>
                    </a:solidFill>
                  </a:tcPr>
                </a:tc>
              </a:tr>
              <a:tr h="22254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標楷體" pitchFamily="65" charset="-120"/>
                          <a:ea typeface="標楷體" pitchFamily="65" charset="-120"/>
                        </a:rPr>
                        <a:t>相異</a:t>
                      </a:r>
                    </a:p>
                  </a:txBody>
                  <a:tcPr marT="45729" marB="4572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標楷體" pitchFamily="65" charset="-120"/>
                          <a:ea typeface="標楷體" pitchFamily="65" charset="-120"/>
                        </a:rPr>
                        <a:t>偏向商用資料之處理，套裝軟體運用。需學習</a:t>
                      </a:r>
                      <a:r>
                        <a:rPr kumimoji="0" lang="zh-TW" altLang="en-US" sz="2800" b="1" i="0" u="none" strike="noStrike" cap="none" normalizeH="0" baseline="0" smtClean="0">
                          <a:ln>
                            <a:noFill/>
                          </a:ln>
                          <a:solidFill>
                            <a:srgbClr val="FF0000"/>
                          </a:solidFill>
                          <a:effectLst/>
                          <a:latin typeface="標楷體" pitchFamily="65" charset="-120"/>
                          <a:ea typeface="標楷體" pitchFamily="65" charset="-120"/>
                        </a:rPr>
                        <a:t>商管群</a:t>
                      </a:r>
                      <a:r>
                        <a:rPr kumimoji="0" lang="zh-TW" altLang="en-US" sz="2800" b="1" i="0" u="none" strike="noStrike" cap="none" normalizeH="0" baseline="0" smtClean="0">
                          <a:ln>
                            <a:noFill/>
                          </a:ln>
                          <a:solidFill>
                            <a:srgbClr val="0000FF"/>
                          </a:solidFill>
                          <a:effectLst/>
                          <a:latin typeface="標楷體" pitchFamily="65" charset="-120"/>
                          <a:ea typeface="標楷體" pitchFamily="65" charset="-120"/>
                        </a:rPr>
                        <a:t>專業及電子商務資料庫</a:t>
                      </a:r>
                      <a:endParaRPr kumimoji="0" lang="zh-TW" altLang="en-US" sz="2800" b="0" i="0" u="none" strike="noStrike" cap="none" normalizeH="0" baseline="0" smtClean="0">
                        <a:ln>
                          <a:noFill/>
                        </a:ln>
                        <a:solidFill>
                          <a:srgbClr val="000000"/>
                        </a:solidFill>
                        <a:effectLst/>
                        <a:latin typeface="Calibri" pitchFamily="34" charset="0"/>
                        <a:ea typeface="新細明體" pitchFamily="18" charset="-120"/>
                      </a:endParaRPr>
                    </a:p>
                  </a:txBody>
                  <a:tcPr marT="45729" marB="4572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B7DE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標楷體" pitchFamily="65" charset="-120"/>
                          <a:ea typeface="標楷體" pitchFamily="65" charset="-120"/>
                        </a:rPr>
                        <a:t>偏向電腦軟體設計，需學習</a:t>
                      </a:r>
                      <a:r>
                        <a:rPr kumimoji="0" lang="zh-TW" altLang="en-US" sz="2800" b="1" i="0" u="none" strike="noStrike" cap="none" normalizeH="0" baseline="0" smtClean="0">
                          <a:ln>
                            <a:noFill/>
                          </a:ln>
                          <a:solidFill>
                            <a:srgbClr val="FF0000"/>
                          </a:solidFill>
                          <a:effectLst/>
                          <a:latin typeface="標楷體" pitchFamily="65" charset="-120"/>
                          <a:ea typeface="標楷體" pitchFamily="65" charset="-120"/>
                        </a:rPr>
                        <a:t>電機電子群</a:t>
                      </a:r>
                      <a:r>
                        <a:rPr kumimoji="0" lang="zh-TW" altLang="en-US" sz="2800" b="1" i="0" u="none" strike="noStrike" cap="none" normalizeH="0" baseline="0" smtClean="0">
                          <a:ln>
                            <a:noFill/>
                          </a:ln>
                          <a:solidFill>
                            <a:srgbClr val="0000FF"/>
                          </a:solidFill>
                          <a:effectLst/>
                          <a:latin typeface="標楷體" pitchFamily="65" charset="-120"/>
                          <a:ea typeface="標楷體" pitchFamily="65" charset="-120"/>
                        </a:rPr>
                        <a:t>專業、電腦程式語言及硬體</a:t>
                      </a:r>
                    </a:p>
                  </a:txBody>
                  <a:tcPr marT="45729" marB="4572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99"/>
                    </a:solidFill>
                  </a:tcPr>
                </a:tc>
              </a:tr>
              <a:tr h="5700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0000FF"/>
                          </a:solidFill>
                          <a:effectLst/>
                          <a:latin typeface="標楷體" pitchFamily="65" charset="-120"/>
                          <a:ea typeface="標楷體" pitchFamily="65" charset="-120"/>
                        </a:rPr>
                        <a:t>相似</a:t>
                      </a:r>
                    </a:p>
                  </a:txBody>
                  <a:tcPr marT="45729" marB="4572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標楷體" pitchFamily="65" charset="-120"/>
                          <a:ea typeface="標楷體" pitchFamily="65" charset="-120"/>
                        </a:rPr>
                        <a:t>都與電腦程式、資料庫、網路相關。</a:t>
                      </a:r>
                    </a:p>
                  </a:txBody>
                  <a:tcPr marT="45729" marB="4572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9EDF4"/>
                    </a:solidFill>
                  </a:tcPr>
                </a:tc>
                <a:tc h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hape 628"/>
          <p:cNvSpPr>
            <a:spLocks noChangeArrowheads="1"/>
          </p:cNvSpPr>
          <p:nvPr/>
        </p:nvSpPr>
        <p:spPr bwMode="auto">
          <a:xfrm>
            <a:off x="1079500" y="1844675"/>
            <a:ext cx="7216775" cy="868363"/>
          </a:xfrm>
          <a:prstGeom prst="rect">
            <a:avLst/>
          </a:prstGeom>
          <a:solidFill>
            <a:srgbClr val="FFFFCC"/>
          </a:solidFill>
          <a:ln w="25400">
            <a:solidFill>
              <a:schemeClr val="tx1"/>
            </a:solidFill>
            <a:round/>
            <a:headEnd/>
            <a:tailEnd/>
          </a:ln>
        </p:spPr>
        <p:txBody>
          <a:bodyPr lIns="91425" tIns="45700" rIns="91425" bIns="45700" anchor="ctr"/>
          <a:lstStyle/>
          <a:p>
            <a:pPr marL="633413" indent="-633413" algn="ctr">
              <a:buSzPct val="25000"/>
            </a:pPr>
            <a:r>
              <a:rPr lang="zh-TW" altLang="zh-TW" sz="3000">
                <a:solidFill>
                  <a:srgbClr val="000000"/>
                </a:solidFill>
                <a:cs typeface="Arial" charset="0"/>
                <a:sym typeface="Arial" charset="0"/>
              </a:rPr>
              <a:t>親師生共同完成「</a:t>
            </a:r>
            <a:r>
              <a:rPr lang="zh-TW" altLang="zh-TW" sz="3000" b="1">
                <a:solidFill>
                  <a:srgbClr val="FF0000"/>
                </a:solidFill>
                <a:cs typeface="Arial" charset="0"/>
                <a:sym typeface="Arial" charset="0"/>
              </a:rPr>
              <a:t>國中學生生涯輔導紀錄手冊</a:t>
            </a:r>
            <a:r>
              <a:rPr lang="zh-TW" altLang="zh-TW" sz="3000">
                <a:solidFill>
                  <a:srgbClr val="000000"/>
                </a:solidFill>
                <a:cs typeface="Arial" charset="0"/>
                <a:sym typeface="Arial" charset="0"/>
              </a:rPr>
              <a:t>」生涯發展規劃書</a:t>
            </a:r>
          </a:p>
        </p:txBody>
      </p:sp>
      <p:sp>
        <p:nvSpPr>
          <p:cNvPr id="194562" name="Shape 629"/>
          <p:cNvSpPr>
            <a:spLocks noChangeArrowheads="1"/>
          </p:cNvSpPr>
          <p:nvPr/>
        </p:nvSpPr>
        <p:spPr bwMode="auto">
          <a:xfrm>
            <a:off x="1066800" y="3141663"/>
            <a:ext cx="7216775" cy="939800"/>
          </a:xfrm>
          <a:prstGeom prst="rect">
            <a:avLst/>
          </a:prstGeom>
          <a:solidFill>
            <a:srgbClr val="E0B2B1"/>
          </a:solidFill>
          <a:ln w="25400">
            <a:solidFill>
              <a:schemeClr val="tx1"/>
            </a:solidFill>
            <a:round/>
            <a:headEnd/>
            <a:tailEnd/>
          </a:ln>
        </p:spPr>
        <p:txBody>
          <a:bodyPr lIns="91425" tIns="45700" rIns="91425" bIns="45700" anchor="ctr"/>
          <a:lstStyle/>
          <a:p>
            <a:pPr algn="ctr">
              <a:buSzPct val="25000"/>
            </a:pPr>
            <a:r>
              <a:rPr lang="zh-TW" altLang="zh-TW" sz="3000">
                <a:solidFill>
                  <a:srgbClr val="000000"/>
                </a:solidFill>
                <a:cs typeface="Arial" charset="0"/>
                <a:sym typeface="Arial" charset="0"/>
              </a:rPr>
              <a:t>認識各縣市免試入學（含超額比序）</a:t>
            </a:r>
          </a:p>
          <a:p>
            <a:pPr algn="ctr">
              <a:buSzPct val="25000"/>
            </a:pPr>
            <a:r>
              <a:rPr lang="zh-TW" altLang="zh-TW" sz="3000">
                <a:solidFill>
                  <a:srgbClr val="000000"/>
                </a:solidFill>
                <a:cs typeface="Arial" charset="0"/>
                <a:sym typeface="Arial" charset="0"/>
              </a:rPr>
              <a:t>及特色招生</a:t>
            </a:r>
          </a:p>
        </p:txBody>
      </p:sp>
      <p:sp>
        <p:nvSpPr>
          <p:cNvPr id="194563" name="Shape 630"/>
          <p:cNvSpPr>
            <a:spLocks noChangeArrowheads="1"/>
          </p:cNvSpPr>
          <p:nvPr/>
        </p:nvSpPr>
        <p:spPr bwMode="auto">
          <a:xfrm>
            <a:off x="1062038" y="4508500"/>
            <a:ext cx="7216775" cy="936625"/>
          </a:xfrm>
          <a:prstGeom prst="rect">
            <a:avLst/>
          </a:prstGeom>
          <a:solidFill>
            <a:srgbClr val="D18D8B"/>
          </a:solidFill>
          <a:ln w="25400">
            <a:solidFill>
              <a:schemeClr val="tx1"/>
            </a:solidFill>
            <a:round/>
            <a:headEnd/>
            <a:tailEnd/>
          </a:ln>
        </p:spPr>
        <p:txBody>
          <a:bodyPr lIns="91425" tIns="45700" rIns="91425" bIns="45700" anchor="ctr"/>
          <a:lstStyle/>
          <a:p>
            <a:pPr algn="ctr">
              <a:buSzPct val="25000"/>
            </a:pPr>
            <a:r>
              <a:rPr lang="zh-TW" altLang="zh-TW" sz="3000">
                <a:solidFill>
                  <a:srgbClr val="000000"/>
                </a:solidFill>
                <a:cs typeface="Arial" charset="0"/>
                <a:sym typeface="Arial" charset="0"/>
              </a:rPr>
              <a:t>認識全國五專、</a:t>
            </a:r>
          </a:p>
          <a:p>
            <a:pPr algn="ctr">
              <a:buSzPct val="25000"/>
            </a:pPr>
            <a:r>
              <a:rPr lang="zh-TW" altLang="zh-TW" sz="3000">
                <a:solidFill>
                  <a:srgbClr val="000000"/>
                </a:solidFill>
                <a:cs typeface="Arial" charset="0"/>
                <a:sym typeface="Arial" charset="0"/>
              </a:rPr>
              <a:t>各免試就學區高</a:t>
            </a:r>
            <a:r>
              <a:rPr lang="zh-TW" altLang="en-US" sz="3000">
                <a:solidFill>
                  <a:srgbClr val="000000"/>
                </a:solidFill>
                <a:cs typeface="Arial" charset="0"/>
                <a:sym typeface="Arial" charset="0"/>
              </a:rPr>
              <a:t>級中等學校</a:t>
            </a:r>
            <a:endParaRPr lang="zh-TW" altLang="zh-TW" sz="3000">
              <a:solidFill>
                <a:srgbClr val="000000"/>
              </a:solidFill>
              <a:cs typeface="Arial" charset="0"/>
              <a:sym typeface="Arial" charset="0"/>
            </a:endParaRPr>
          </a:p>
        </p:txBody>
      </p:sp>
      <p:sp>
        <p:nvSpPr>
          <p:cNvPr id="194564" name="Shape 631"/>
          <p:cNvSpPr>
            <a:spLocks noChangeArrowheads="1"/>
          </p:cNvSpPr>
          <p:nvPr/>
        </p:nvSpPr>
        <p:spPr bwMode="auto">
          <a:xfrm>
            <a:off x="1042988" y="5876925"/>
            <a:ext cx="7218362" cy="576263"/>
          </a:xfrm>
          <a:prstGeom prst="rect">
            <a:avLst/>
          </a:prstGeom>
          <a:solidFill>
            <a:srgbClr val="FFC000"/>
          </a:solidFill>
          <a:ln w="25400">
            <a:solidFill>
              <a:schemeClr val="tx1"/>
            </a:solidFill>
            <a:round/>
            <a:headEnd/>
            <a:tailEnd/>
          </a:ln>
        </p:spPr>
        <p:txBody>
          <a:bodyPr lIns="91425" tIns="45700" rIns="91425" bIns="45700"/>
          <a:lstStyle/>
          <a:p>
            <a:pPr algn="ctr">
              <a:buSzPct val="25000"/>
            </a:pPr>
            <a:r>
              <a:rPr lang="zh-TW" altLang="zh-TW" sz="3000">
                <a:solidFill>
                  <a:srgbClr val="000000"/>
                </a:solidFill>
                <a:cs typeface="Arial" charset="0"/>
                <a:sym typeface="Arial" charset="0"/>
              </a:rPr>
              <a:t>教育部或各縣市志願選填試探系統</a:t>
            </a:r>
          </a:p>
        </p:txBody>
      </p:sp>
      <p:sp>
        <p:nvSpPr>
          <p:cNvPr id="194565" name="Shape 632"/>
          <p:cNvSpPr>
            <a:spLocks noChangeArrowheads="1"/>
          </p:cNvSpPr>
          <p:nvPr/>
        </p:nvSpPr>
        <p:spPr bwMode="auto">
          <a:xfrm flipH="1">
            <a:off x="2268538" y="188913"/>
            <a:ext cx="6875462" cy="576262"/>
          </a:xfrm>
          <a:prstGeom prst="homePlate">
            <a:avLst>
              <a:gd name="adj" fmla="val 49989"/>
            </a:avLst>
          </a:prstGeom>
          <a:solidFill>
            <a:srgbClr val="92D050"/>
          </a:solidFill>
          <a:ln w="25400">
            <a:solidFill>
              <a:srgbClr val="006600"/>
            </a:solidFill>
            <a:round/>
            <a:headEnd/>
            <a:tailEnd/>
          </a:ln>
        </p:spPr>
        <p:txBody>
          <a:bodyPr lIns="91425" tIns="45700" rIns="91425" bIns="45700"/>
          <a:lstStyle/>
          <a:p>
            <a:pPr algn="ctr">
              <a:buSzPct val="25000"/>
            </a:pPr>
            <a:r>
              <a:rPr lang="zh-TW" altLang="zh-TW" sz="3000" b="1">
                <a:solidFill>
                  <a:srgbClr val="000000"/>
                </a:solidFill>
                <a:cs typeface="Arial" charset="0"/>
                <a:sym typeface="Arial" charset="0"/>
              </a:rPr>
              <a:t>協助孩子適性入學</a:t>
            </a:r>
          </a:p>
          <a:p>
            <a:endParaRPr lang="zh-TW" altLang="zh-TW"/>
          </a:p>
        </p:txBody>
      </p:sp>
      <p:sp>
        <p:nvSpPr>
          <p:cNvPr id="194566" name="Shape 633"/>
          <p:cNvSpPr>
            <a:spLocks noChangeArrowheads="1"/>
          </p:cNvSpPr>
          <p:nvPr/>
        </p:nvSpPr>
        <p:spPr bwMode="auto">
          <a:xfrm rot="5400000">
            <a:off x="4494213" y="2752725"/>
            <a:ext cx="361950" cy="419100"/>
          </a:xfrm>
          <a:prstGeom prst="rightArrow">
            <a:avLst>
              <a:gd name="adj1" fmla="val 50000"/>
              <a:gd name="adj2" fmla="val 50000"/>
            </a:avLst>
          </a:prstGeom>
          <a:solidFill>
            <a:srgbClr val="FF0000"/>
          </a:solidFill>
          <a:ln w="9525">
            <a:solidFill>
              <a:srgbClr val="C00000"/>
            </a:solidFill>
            <a:round/>
            <a:headEnd/>
            <a:tailEnd/>
          </a:ln>
        </p:spPr>
        <p:txBody>
          <a:bodyPr lIns="91425" tIns="45700" rIns="91425" bIns="45700" anchor="ctr"/>
          <a:lstStyle/>
          <a:p>
            <a:endParaRPr lang="zh-TW" altLang="zh-TW"/>
          </a:p>
        </p:txBody>
      </p:sp>
      <p:sp>
        <p:nvSpPr>
          <p:cNvPr id="194567" name="Shape 634"/>
          <p:cNvSpPr>
            <a:spLocks noChangeArrowheads="1"/>
          </p:cNvSpPr>
          <p:nvPr/>
        </p:nvSpPr>
        <p:spPr bwMode="auto">
          <a:xfrm rot="5400000">
            <a:off x="4490243" y="4120357"/>
            <a:ext cx="360363" cy="419100"/>
          </a:xfrm>
          <a:prstGeom prst="rightArrow">
            <a:avLst>
              <a:gd name="adj1" fmla="val 50000"/>
              <a:gd name="adj2" fmla="val 50000"/>
            </a:avLst>
          </a:prstGeom>
          <a:solidFill>
            <a:srgbClr val="FF0000"/>
          </a:solidFill>
          <a:ln w="9525">
            <a:solidFill>
              <a:srgbClr val="C00000"/>
            </a:solidFill>
            <a:round/>
            <a:headEnd/>
            <a:tailEnd/>
          </a:ln>
        </p:spPr>
        <p:txBody>
          <a:bodyPr lIns="91425" tIns="45700" rIns="91425" bIns="45700" anchor="ctr"/>
          <a:lstStyle/>
          <a:p>
            <a:endParaRPr lang="zh-TW" altLang="zh-TW"/>
          </a:p>
        </p:txBody>
      </p:sp>
      <p:sp>
        <p:nvSpPr>
          <p:cNvPr id="194568" name="Shape 635"/>
          <p:cNvSpPr>
            <a:spLocks noChangeArrowheads="1"/>
          </p:cNvSpPr>
          <p:nvPr/>
        </p:nvSpPr>
        <p:spPr bwMode="auto">
          <a:xfrm rot="5400000">
            <a:off x="4489450" y="5487988"/>
            <a:ext cx="361950" cy="419100"/>
          </a:xfrm>
          <a:prstGeom prst="rightArrow">
            <a:avLst>
              <a:gd name="adj1" fmla="val 50000"/>
              <a:gd name="adj2" fmla="val 50000"/>
            </a:avLst>
          </a:prstGeom>
          <a:solidFill>
            <a:srgbClr val="FF0000"/>
          </a:solidFill>
          <a:ln w="9525">
            <a:solidFill>
              <a:srgbClr val="C00000"/>
            </a:solidFill>
            <a:round/>
            <a:headEnd/>
            <a:tailEnd/>
          </a:ln>
        </p:spPr>
        <p:txBody>
          <a:bodyPr lIns="91425" tIns="45700" rIns="91425" bIns="45700" anchor="ctr"/>
          <a:lstStyle/>
          <a:p>
            <a:endParaRPr lang="zh-TW" altLang="zh-TW"/>
          </a:p>
        </p:txBody>
      </p:sp>
      <p:sp>
        <p:nvSpPr>
          <p:cNvPr id="194569" name="Shape 636"/>
          <p:cNvSpPr>
            <a:spLocks noChangeArrowheads="1"/>
          </p:cNvSpPr>
          <p:nvPr/>
        </p:nvSpPr>
        <p:spPr bwMode="auto">
          <a:xfrm>
            <a:off x="0" y="908050"/>
            <a:ext cx="9144000" cy="504825"/>
          </a:xfrm>
          <a:prstGeom prst="rect">
            <a:avLst/>
          </a:prstGeom>
          <a:solidFill>
            <a:srgbClr val="FFCCFF"/>
          </a:solidFill>
          <a:ln w="25400">
            <a:solidFill>
              <a:srgbClr val="FF33CC"/>
            </a:solidFill>
            <a:round/>
            <a:headEnd/>
            <a:tailEnd/>
          </a:ln>
        </p:spPr>
        <p:txBody>
          <a:bodyPr lIns="91425" tIns="45700" rIns="91425" bIns="45700" anchor="ctr"/>
          <a:lstStyle/>
          <a:p>
            <a:pPr marL="165100" indent="-165100" algn="just">
              <a:buSzPct val="25000"/>
            </a:pPr>
            <a:r>
              <a:rPr lang="zh-TW" altLang="zh-TW" sz="2800" b="1">
                <a:solidFill>
                  <a:srgbClr val="C00000"/>
                </a:solidFill>
                <a:cs typeface="Arial" charset="0"/>
                <a:sym typeface="Arial" charset="0"/>
              </a:rPr>
              <a:t>❖</a:t>
            </a:r>
            <a:r>
              <a:rPr lang="zh-TW" altLang="zh-TW" sz="2800" b="1">
                <a:solidFill>
                  <a:srgbClr val="000000"/>
                </a:solidFill>
                <a:cs typeface="Arial" charset="0"/>
                <a:sym typeface="Arial" charset="0"/>
              </a:rPr>
              <a:t>孩子國中畢業前，如何協助孩子適性入學</a:t>
            </a:r>
          </a:p>
        </p:txBody>
      </p:sp>
      <p:sp>
        <p:nvSpPr>
          <p:cNvPr id="194570" name="Shape 637"/>
          <p:cNvSpPr>
            <a:spLocks noChangeArrowheads="1"/>
          </p:cNvSpPr>
          <p:nvPr/>
        </p:nvSpPr>
        <p:spPr bwMode="auto">
          <a:xfrm>
            <a:off x="179388" y="1689100"/>
            <a:ext cx="1079500" cy="1092200"/>
          </a:xfrm>
          <a:prstGeom prst="rect">
            <a:avLst/>
          </a:prstGeom>
          <a:blipFill dpi="0" rotWithShape="1">
            <a:blip r:embed="rId3" cstate="print"/>
            <a:srcRect/>
            <a:stretch>
              <a:fillRect/>
            </a:stretch>
          </a:blipFill>
          <a:ln w="9525">
            <a:noFill/>
            <a:miter lim="800000"/>
            <a:headEnd/>
            <a:tailEnd/>
          </a:ln>
        </p:spPr>
        <p:txBody>
          <a:bodyPr/>
          <a:lstStyle/>
          <a:p>
            <a:endParaRPr lang="zh-TW" altLang="en-US"/>
          </a:p>
        </p:txBody>
      </p:sp>
    </p:spTree>
  </p:cSld>
  <p:clrMapOvr>
    <a:masterClrMapping/>
  </p:clrMapOvr>
  <p:transition spd="slow">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pPr eaLnBrk="1" fontAlgn="auto" hangingPunct="1">
              <a:spcAft>
                <a:spcPts val="0"/>
              </a:spcAft>
              <a:defRPr/>
            </a:pPr>
            <a:r>
              <a:rPr kumimoji="0" lang="zh-TW" altLang="en-US" sz="4800" b="1" dirty="0" smtClean="0">
                <a:solidFill>
                  <a:srgbClr val="0000FF"/>
                </a:solidFill>
                <a:effectLst>
                  <a:outerShdw blurRad="38100" dist="38100" dir="2700000" algn="tl">
                    <a:srgbClr val="000000">
                      <a:alpha val="43137"/>
                    </a:srgbClr>
                  </a:outerShdw>
                </a:effectLst>
              </a:rPr>
              <a:t>花蓮區志願</a:t>
            </a:r>
            <a:r>
              <a:rPr kumimoji="0" lang="zh-TW" altLang="en-US" sz="4800" b="1" dirty="0">
                <a:solidFill>
                  <a:srgbClr val="0000FF"/>
                </a:solidFill>
                <a:effectLst>
                  <a:outerShdw blurRad="38100" dist="38100" dir="2700000" algn="tl">
                    <a:srgbClr val="000000">
                      <a:alpha val="43137"/>
                    </a:srgbClr>
                  </a:outerShdw>
                </a:effectLst>
              </a:rPr>
              <a:t>選填與</a:t>
            </a:r>
            <a:r>
              <a:rPr kumimoji="0" lang="zh-TW" altLang="en-US" sz="4800" b="1" dirty="0" smtClean="0">
                <a:solidFill>
                  <a:srgbClr val="0000FF"/>
                </a:solidFill>
                <a:effectLst>
                  <a:outerShdw blurRad="38100" dist="38100" dir="2700000" algn="tl">
                    <a:srgbClr val="000000">
                      <a:alpha val="43137"/>
                    </a:srgbClr>
                  </a:outerShdw>
                </a:effectLst>
              </a:rPr>
              <a:t>輔導</a:t>
            </a:r>
            <a:endParaRPr kumimoji="0" lang="zh-TW" altLang="en-US" sz="4800" b="1" dirty="0">
              <a:solidFill>
                <a:srgbClr val="0000FF"/>
              </a:solidFill>
              <a:effectLst>
                <a:outerShdw blurRad="38100" dist="38100" dir="2700000" algn="tl">
                  <a:srgbClr val="000000">
                    <a:alpha val="43137"/>
                  </a:srgbClr>
                </a:outerShdw>
              </a:effectLst>
            </a:endParaRPr>
          </a:p>
        </p:txBody>
      </p:sp>
      <p:sp>
        <p:nvSpPr>
          <p:cNvPr id="177154" name="內容版面配置區 2"/>
          <p:cNvSpPr>
            <a:spLocks noGrp="1"/>
          </p:cNvSpPr>
          <p:nvPr>
            <p:ph idx="1"/>
          </p:nvPr>
        </p:nvSpPr>
        <p:spPr>
          <a:xfrm>
            <a:off x="683568" y="1484784"/>
            <a:ext cx="8686800" cy="5184775"/>
          </a:xfrm>
        </p:spPr>
        <p:txBody>
          <a:bodyPr/>
          <a:lstStyle/>
          <a:p>
            <a:pPr eaLnBrk="1" hangingPunct="1">
              <a:buNone/>
            </a:pPr>
            <a:r>
              <a:rPr kumimoji="0" lang="en-US" altLang="zh-TW" b="1" dirty="0" smtClean="0"/>
              <a:t>(</a:t>
            </a:r>
            <a:r>
              <a:rPr kumimoji="0" lang="zh-TW" altLang="en-US" b="1" dirty="0"/>
              <a:t>一</a:t>
            </a:r>
            <a:r>
              <a:rPr kumimoji="0" lang="en-US" altLang="zh-TW" b="1" dirty="0"/>
              <a:t>)</a:t>
            </a:r>
            <a:r>
              <a:rPr kumimoji="0" lang="zh-TW" altLang="en-US" b="1" dirty="0" smtClean="0">
                <a:solidFill>
                  <a:srgbClr val="FF0000"/>
                </a:solidFill>
              </a:rPr>
              <a:t>第一次</a:t>
            </a:r>
            <a:r>
              <a:rPr kumimoji="0" lang="zh-TW" altLang="en-US" b="1" dirty="0"/>
              <a:t>志願試選填時間</a:t>
            </a:r>
            <a:r>
              <a:rPr kumimoji="0" lang="zh-TW" altLang="en-US" b="1" dirty="0" smtClean="0"/>
              <a:t>：</a:t>
            </a:r>
            <a:endParaRPr kumimoji="0" lang="en-US" altLang="zh-TW" b="1" dirty="0" smtClean="0"/>
          </a:p>
          <a:p>
            <a:pPr indent="909638" eaLnBrk="1" hangingPunct="1">
              <a:buNone/>
            </a:pPr>
            <a:r>
              <a:rPr kumimoji="0" lang="en-US" altLang="zh-TW" b="1" dirty="0" smtClean="0">
                <a:solidFill>
                  <a:srgbClr val="FF0000"/>
                </a:solidFill>
              </a:rPr>
              <a:t>106</a:t>
            </a:r>
            <a:r>
              <a:rPr kumimoji="0" lang="zh-TW" altLang="en-US" b="1" dirty="0">
                <a:solidFill>
                  <a:srgbClr val="FF0000"/>
                </a:solidFill>
              </a:rPr>
              <a:t>年</a:t>
            </a:r>
            <a:r>
              <a:rPr kumimoji="0" lang="en-US" altLang="zh-TW" b="1" dirty="0">
                <a:solidFill>
                  <a:srgbClr val="FF0000"/>
                </a:solidFill>
              </a:rPr>
              <a:t>1</a:t>
            </a:r>
            <a:r>
              <a:rPr kumimoji="0" lang="zh-TW" altLang="en-US" b="1" dirty="0">
                <a:solidFill>
                  <a:srgbClr val="FF0000"/>
                </a:solidFill>
              </a:rPr>
              <a:t>月</a:t>
            </a:r>
            <a:r>
              <a:rPr kumimoji="0" lang="en-US" altLang="zh-TW" b="1" dirty="0">
                <a:solidFill>
                  <a:srgbClr val="FF0000"/>
                </a:solidFill>
              </a:rPr>
              <a:t>10</a:t>
            </a:r>
            <a:r>
              <a:rPr kumimoji="0" lang="zh-TW" altLang="en-US" b="1" dirty="0">
                <a:solidFill>
                  <a:srgbClr val="FF0000"/>
                </a:solidFill>
              </a:rPr>
              <a:t>日至</a:t>
            </a:r>
            <a:r>
              <a:rPr kumimoji="0" lang="en-US" altLang="zh-TW" b="1" dirty="0">
                <a:solidFill>
                  <a:srgbClr val="FF0000"/>
                </a:solidFill>
              </a:rPr>
              <a:t>1</a:t>
            </a:r>
            <a:r>
              <a:rPr kumimoji="0" lang="zh-TW" altLang="en-US" b="1" dirty="0">
                <a:solidFill>
                  <a:srgbClr val="FF0000"/>
                </a:solidFill>
              </a:rPr>
              <a:t>月</a:t>
            </a:r>
            <a:r>
              <a:rPr kumimoji="0" lang="en-US" altLang="zh-TW" b="1" dirty="0">
                <a:solidFill>
                  <a:srgbClr val="FF0000"/>
                </a:solidFill>
              </a:rPr>
              <a:t>13</a:t>
            </a:r>
            <a:r>
              <a:rPr kumimoji="0" lang="zh-TW" altLang="en-US" b="1" dirty="0" smtClean="0">
                <a:solidFill>
                  <a:srgbClr val="FF0000"/>
                </a:solidFill>
              </a:rPr>
              <a:t>日</a:t>
            </a:r>
            <a:endParaRPr kumimoji="0" lang="en-US" altLang="zh-TW" b="1" dirty="0" smtClean="0">
              <a:solidFill>
                <a:srgbClr val="FF0000"/>
              </a:solidFill>
            </a:endParaRPr>
          </a:p>
          <a:p>
            <a:pPr indent="379413" eaLnBrk="1" hangingPunct="1">
              <a:buFontTx/>
              <a:buNone/>
            </a:pPr>
            <a:r>
              <a:rPr kumimoji="0" lang="zh-TW" altLang="en-US" sz="2800" b="1" dirty="0" smtClean="0">
                <a:solidFill>
                  <a:srgbClr val="0000FF"/>
                </a:solidFill>
              </a:rPr>
              <a:t>輔導時程：</a:t>
            </a:r>
            <a:r>
              <a:rPr kumimoji="0" lang="en-US" altLang="zh-TW" sz="2800" b="1" dirty="0" smtClean="0">
                <a:solidFill>
                  <a:srgbClr val="0000FF"/>
                </a:solidFill>
              </a:rPr>
              <a:t>106</a:t>
            </a:r>
            <a:r>
              <a:rPr kumimoji="0" lang="zh-TW" altLang="en-US" sz="2800" b="1" dirty="0" smtClean="0">
                <a:solidFill>
                  <a:srgbClr val="0000FF"/>
                </a:solidFill>
              </a:rPr>
              <a:t>年</a:t>
            </a:r>
            <a:r>
              <a:rPr kumimoji="0" lang="en-US" altLang="zh-TW" sz="2800" b="1" dirty="0" smtClean="0">
                <a:solidFill>
                  <a:srgbClr val="0000FF"/>
                </a:solidFill>
              </a:rPr>
              <a:t>2</a:t>
            </a:r>
            <a:r>
              <a:rPr kumimoji="0" lang="zh-TW" altLang="en-US" sz="2800" b="1" dirty="0" smtClean="0">
                <a:solidFill>
                  <a:srgbClr val="0000FF"/>
                </a:solidFill>
              </a:rPr>
              <a:t>月開始適性輔導</a:t>
            </a:r>
            <a:endParaRPr kumimoji="0" lang="en-US" altLang="zh-TW" sz="2800" b="1" dirty="0" smtClean="0">
              <a:solidFill>
                <a:srgbClr val="0000FF"/>
              </a:solidFill>
            </a:endParaRPr>
          </a:p>
          <a:p>
            <a:pPr eaLnBrk="1" hangingPunct="1">
              <a:spcBef>
                <a:spcPts val="3000"/>
              </a:spcBef>
              <a:buNone/>
            </a:pPr>
            <a:r>
              <a:rPr kumimoji="0" lang="en-US" altLang="zh-TW" b="1" dirty="0" smtClean="0"/>
              <a:t>(</a:t>
            </a:r>
            <a:r>
              <a:rPr kumimoji="0" lang="zh-TW" altLang="en-US" b="1" dirty="0"/>
              <a:t>二</a:t>
            </a:r>
            <a:r>
              <a:rPr kumimoji="0" lang="en-US" altLang="zh-TW" b="1" dirty="0" smtClean="0"/>
              <a:t>)</a:t>
            </a:r>
            <a:r>
              <a:rPr kumimoji="0" lang="zh-TW" altLang="en-US" b="1" dirty="0" smtClean="0">
                <a:solidFill>
                  <a:srgbClr val="FF0000"/>
                </a:solidFill>
              </a:rPr>
              <a:t>第二</a:t>
            </a:r>
            <a:r>
              <a:rPr kumimoji="0" lang="zh-TW" altLang="en-US" b="1" dirty="0">
                <a:solidFill>
                  <a:srgbClr val="FF0000"/>
                </a:solidFill>
              </a:rPr>
              <a:t>次</a:t>
            </a:r>
            <a:r>
              <a:rPr kumimoji="0" lang="zh-TW" altLang="en-US" b="1" dirty="0"/>
              <a:t>志願試選填時間</a:t>
            </a:r>
            <a:r>
              <a:rPr kumimoji="0" lang="zh-TW" altLang="en-US" b="1" dirty="0" smtClean="0"/>
              <a:t>：</a:t>
            </a:r>
            <a:endParaRPr kumimoji="0" lang="en-US" altLang="zh-TW" b="1" dirty="0" smtClean="0"/>
          </a:p>
          <a:p>
            <a:pPr indent="909638" eaLnBrk="1" hangingPunct="1">
              <a:buNone/>
            </a:pPr>
            <a:r>
              <a:rPr kumimoji="0" lang="en-US" altLang="zh-TW" b="1" dirty="0" smtClean="0">
                <a:solidFill>
                  <a:srgbClr val="FF0000"/>
                </a:solidFill>
              </a:rPr>
              <a:t>106</a:t>
            </a:r>
            <a:r>
              <a:rPr kumimoji="0" lang="zh-TW" altLang="en-US" b="1" dirty="0">
                <a:solidFill>
                  <a:srgbClr val="FF0000"/>
                </a:solidFill>
              </a:rPr>
              <a:t>年</a:t>
            </a:r>
            <a:r>
              <a:rPr kumimoji="0" lang="en-US" altLang="zh-TW" b="1" dirty="0">
                <a:solidFill>
                  <a:srgbClr val="FF0000"/>
                </a:solidFill>
              </a:rPr>
              <a:t>4</a:t>
            </a:r>
            <a:r>
              <a:rPr kumimoji="0" lang="zh-TW" altLang="en-US" b="1" dirty="0">
                <a:solidFill>
                  <a:srgbClr val="FF0000"/>
                </a:solidFill>
              </a:rPr>
              <a:t>月</a:t>
            </a:r>
            <a:r>
              <a:rPr kumimoji="0" lang="en-US" altLang="zh-TW" b="1" dirty="0">
                <a:solidFill>
                  <a:srgbClr val="FF0000"/>
                </a:solidFill>
              </a:rPr>
              <a:t>10</a:t>
            </a:r>
            <a:r>
              <a:rPr kumimoji="0" lang="zh-TW" altLang="en-US" b="1" dirty="0">
                <a:solidFill>
                  <a:srgbClr val="FF0000"/>
                </a:solidFill>
              </a:rPr>
              <a:t>日至</a:t>
            </a:r>
            <a:r>
              <a:rPr kumimoji="0" lang="en-US" altLang="zh-TW" b="1" dirty="0">
                <a:solidFill>
                  <a:srgbClr val="FF0000"/>
                </a:solidFill>
              </a:rPr>
              <a:t>4</a:t>
            </a:r>
            <a:r>
              <a:rPr kumimoji="0" lang="zh-TW" altLang="en-US" b="1" dirty="0">
                <a:solidFill>
                  <a:srgbClr val="FF0000"/>
                </a:solidFill>
              </a:rPr>
              <a:t>月</a:t>
            </a:r>
            <a:r>
              <a:rPr kumimoji="0" lang="en-US" altLang="zh-TW" b="1" dirty="0">
                <a:solidFill>
                  <a:srgbClr val="FF0000"/>
                </a:solidFill>
              </a:rPr>
              <a:t>13</a:t>
            </a:r>
            <a:r>
              <a:rPr kumimoji="0" lang="zh-TW" altLang="en-US" b="1" dirty="0" smtClean="0">
                <a:solidFill>
                  <a:srgbClr val="FF0000"/>
                </a:solidFill>
              </a:rPr>
              <a:t>日</a:t>
            </a:r>
            <a:endParaRPr kumimoji="0" lang="en-US" altLang="zh-TW" b="1" dirty="0" smtClean="0">
              <a:solidFill>
                <a:srgbClr val="FF0000"/>
              </a:solidFill>
            </a:endParaRPr>
          </a:p>
          <a:p>
            <a:pPr indent="379413" eaLnBrk="1" hangingPunct="1">
              <a:buNone/>
            </a:pPr>
            <a:r>
              <a:rPr kumimoji="0" lang="zh-TW" altLang="en-US" sz="2800" b="1" dirty="0" smtClean="0">
                <a:solidFill>
                  <a:srgbClr val="0000FF"/>
                </a:solidFill>
              </a:rPr>
              <a:t>輔導時程：</a:t>
            </a:r>
            <a:r>
              <a:rPr kumimoji="0" lang="en-US" altLang="zh-TW" sz="2800" b="1" dirty="0" smtClean="0">
                <a:solidFill>
                  <a:srgbClr val="0000FF"/>
                </a:solidFill>
              </a:rPr>
              <a:t>106</a:t>
            </a:r>
            <a:r>
              <a:rPr kumimoji="0" lang="zh-TW" altLang="en-US" sz="2800" b="1" dirty="0" smtClean="0">
                <a:solidFill>
                  <a:srgbClr val="0000FF"/>
                </a:solidFill>
              </a:rPr>
              <a:t>年</a:t>
            </a:r>
            <a:r>
              <a:rPr kumimoji="0" lang="en-US" altLang="zh-TW" sz="2800" b="1" dirty="0" smtClean="0">
                <a:solidFill>
                  <a:srgbClr val="0000FF"/>
                </a:solidFill>
              </a:rPr>
              <a:t>5</a:t>
            </a:r>
            <a:r>
              <a:rPr kumimoji="0" lang="zh-TW" altLang="en-US" sz="2800" b="1" dirty="0" smtClean="0">
                <a:solidFill>
                  <a:srgbClr val="0000FF"/>
                </a:solidFill>
              </a:rPr>
              <a:t>月開始適性輔導</a:t>
            </a:r>
            <a:endParaRPr kumimoji="0" lang="en-US" altLang="zh-TW" sz="2800" b="1" dirty="0" smtClean="0">
              <a:solidFill>
                <a:srgbClr val="0000FF"/>
              </a:solidFill>
            </a:endParaRPr>
          </a:p>
          <a:p>
            <a:pPr eaLnBrk="1" hangingPunct="1">
              <a:spcBef>
                <a:spcPts val="3000"/>
              </a:spcBef>
              <a:buNone/>
            </a:pPr>
            <a:r>
              <a:rPr kumimoji="0" lang="en-US" altLang="zh-TW" sz="3600" b="1" dirty="0" smtClean="0">
                <a:solidFill>
                  <a:srgbClr val="FF0000"/>
                </a:solidFill>
              </a:rPr>
              <a:t>(</a:t>
            </a:r>
            <a:r>
              <a:rPr kumimoji="0" lang="zh-TW" altLang="en-US" sz="3600" b="1" dirty="0">
                <a:solidFill>
                  <a:srgbClr val="FF0000"/>
                </a:solidFill>
              </a:rPr>
              <a:t>三</a:t>
            </a:r>
            <a:r>
              <a:rPr kumimoji="0" lang="en-US" altLang="zh-TW" sz="3600" b="1" dirty="0" smtClean="0">
                <a:solidFill>
                  <a:srgbClr val="FF0000"/>
                </a:solidFill>
              </a:rPr>
              <a:t>)</a:t>
            </a:r>
            <a:r>
              <a:rPr kumimoji="0" lang="zh-TW" altLang="en-US" sz="3600" b="1" dirty="0" smtClean="0">
                <a:solidFill>
                  <a:srgbClr val="FF0000"/>
                </a:solidFill>
              </a:rPr>
              <a:t>志願</a:t>
            </a:r>
            <a:r>
              <a:rPr kumimoji="0" lang="zh-TW" altLang="en-US" sz="3600" b="1" dirty="0">
                <a:solidFill>
                  <a:srgbClr val="FF0000"/>
                </a:solidFill>
              </a:rPr>
              <a:t>正式選填時間</a:t>
            </a:r>
            <a:r>
              <a:rPr kumimoji="0" lang="zh-TW" altLang="en-US" sz="3600" b="1" dirty="0" smtClean="0">
                <a:solidFill>
                  <a:srgbClr val="FF0000"/>
                </a:solidFill>
              </a:rPr>
              <a:t>：</a:t>
            </a:r>
            <a:endParaRPr kumimoji="0" lang="en-US" altLang="zh-TW" sz="3600" b="1" dirty="0" smtClean="0">
              <a:solidFill>
                <a:srgbClr val="FF0000"/>
              </a:solidFill>
            </a:endParaRPr>
          </a:p>
          <a:p>
            <a:pPr indent="909638" eaLnBrk="1" hangingPunct="1">
              <a:buNone/>
            </a:pPr>
            <a:r>
              <a:rPr kumimoji="0" lang="en-US" altLang="zh-TW" sz="3600" b="1" dirty="0" smtClean="0">
                <a:solidFill>
                  <a:srgbClr val="FF0000"/>
                </a:solidFill>
              </a:rPr>
              <a:t>106</a:t>
            </a:r>
            <a:r>
              <a:rPr kumimoji="0" lang="zh-TW" altLang="en-US" sz="3600" b="1" dirty="0">
                <a:solidFill>
                  <a:srgbClr val="FF0000"/>
                </a:solidFill>
              </a:rPr>
              <a:t>年</a:t>
            </a:r>
            <a:r>
              <a:rPr kumimoji="0" lang="en-US" altLang="zh-TW" sz="3600" b="1" dirty="0">
                <a:solidFill>
                  <a:srgbClr val="FF0000"/>
                </a:solidFill>
              </a:rPr>
              <a:t>6</a:t>
            </a:r>
            <a:r>
              <a:rPr kumimoji="0" lang="zh-TW" altLang="en-US" sz="3600" b="1" dirty="0">
                <a:solidFill>
                  <a:srgbClr val="FF0000"/>
                </a:solidFill>
              </a:rPr>
              <a:t>月</a:t>
            </a:r>
            <a:r>
              <a:rPr kumimoji="0" lang="en-US" altLang="zh-TW" sz="3600" b="1" dirty="0">
                <a:solidFill>
                  <a:srgbClr val="FF0000"/>
                </a:solidFill>
              </a:rPr>
              <a:t>20</a:t>
            </a:r>
            <a:r>
              <a:rPr kumimoji="0" lang="zh-TW" altLang="en-US" sz="3600" b="1" dirty="0">
                <a:solidFill>
                  <a:srgbClr val="FF0000"/>
                </a:solidFill>
              </a:rPr>
              <a:t>日至</a:t>
            </a:r>
            <a:r>
              <a:rPr kumimoji="0" lang="en-US" altLang="zh-TW" sz="3600" b="1" dirty="0">
                <a:solidFill>
                  <a:srgbClr val="FF0000"/>
                </a:solidFill>
              </a:rPr>
              <a:t>6</a:t>
            </a:r>
            <a:r>
              <a:rPr kumimoji="0" lang="zh-TW" altLang="en-US" sz="3600" b="1" dirty="0">
                <a:solidFill>
                  <a:srgbClr val="FF0000"/>
                </a:solidFill>
              </a:rPr>
              <a:t>月</a:t>
            </a:r>
            <a:r>
              <a:rPr kumimoji="0" lang="en-US" altLang="zh-TW" sz="3600" b="1" dirty="0">
                <a:solidFill>
                  <a:srgbClr val="FF0000"/>
                </a:solidFill>
              </a:rPr>
              <a:t>26</a:t>
            </a:r>
            <a:r>
              <a:rPr kumimoji="0" lang="zh-TW" altLang="en-US" sz="3600" b="1" dirty="0">
                <a:solidFill>
                  <a:srgbClr val="FF0000"/>
                </a:solidFill>
              </a:rPr>
              <a:t>日</a:t>
            </a:r>
            <a:endParaRPr kumimoji="0" lang="en-US" altLang="zh-TW" sz="3600" b="1" dirty="0" smtClean="0">
              <a:solidFill>
                <a:srgbClr val="FF0000"/>
              </a:solidFill>
            </a:endParaRPr>
          </a:p>
        </p:txBody>
      </p:sp>
    </p:spTree>
    <p:extLst>
      <p:ext uri="{BB962C8B-B14F-4D97-AF65-F5344CB8AC3E}">
        <p14:creationId xmlns="" xmlns:p14="http://schemas.microsoft.com/office/powerpoint/2010/main" val="1533371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32656"/>
            <a:ext cx="8784976" cy="192606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algn="ctr" eaLnBrk="1" hangingPunct="1">
              <a:spcBef>
                <a:spcPct val="20000"/>
              </a:spcBef>
              <a:defRPr/>
            </a:pPr>
            <a:r>
              <a:rPr kumimoji="0" lang="zh-TW" altLang="en-US" sz="48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八、諮詢專線、其他網路資源</a:t>
            </a:r>
            <a:endParaRPr kumimoji="0" lang="zh-TW" altLang="en-US" sz="44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投影片編號版面配置區 5"/>
          <p:cNvSpPr>
            <a:spLocks noGrp="1"/>
          </p:cNvSpPr>
          <p:nvPr>
            <p:ph type="sldNum" sz="quarter" idx="12"/>
          </p:nvPr>
        </p:nvSpPr>
        <p:spPr bwMode="auto">
          <a:xfrm>
            <a:off x="6840861" y="4293394"/>
            <a:ext cx="2133600" cy="365125"/>
          </a:xfrm>
          <a:noFill/>
          <a:ln>
            <a:miter lim="800000"/>
            <a:headEnd/>
            <a:tailEnd/>
          </a:ln>
        </p:spPr>
        <p:txBody>
          <a:bodyPr/>
          <a:lstStyle/>
          <a:p>
            <a:fld id="{48071E81-B52A-4F62-B88A-92EA34D9636E}" type="slidenum">
              <a:rPr lang="zh-TW" altLang="en-US" smtClean="0">
                <a:ea typeface="新細明體" charset="-120"/>
              </a:rPr>
              <a:pPr/>
              <a:t>87</a:t>
            </a:fld>
            <a:endParaRPr lang="en-US" altLang="zh-TW" smtClean="0">
              <a:ea typeface="新細明體" charset="-120"/>
            </a:endParaRPr>
          </a:p>
        </p:txBody>
      </p:sp>
      <p:pic>
        <p:nvPicPr>
          <p:cNvPr id="7" name="圖片 3"/>
          <p:cNvPicPr>
            <a:picLocks noChangeAspect="1"/>
          </p:cNvPicPr>
          <p:nvPr/>
        </p:nvPicPr>
        <p:blipFill>
          <a:blip r:embed="rId2" cstate="print"/>
          <a:srcRect/>
          <a:stretch>
            <a:fillRect/>
          </a:stretch>
        </p:blipFill>
        <p:spPr bwMode="auto">
          <a:xfrm flipH="1">
            <a:off x="307975" y="1916832"/>
            <a:ext cx="2701926" cy="3262312"/>
          </a:xfrm>
          <a:prstGeom prst="rect">
            <a:avLst/>
          </a:prstGeom>
          <a:noFill/>
          <a:ln w="9525">
            <a:noFill/>
            <a:miter lim="800000"/>
            <a:headEnd/>
            <a:tailEnd/>
          </a:ln>
        </p:spPr>
      </p:pic>
      <p:pic>
        <p:nvPicPr>
          <p:cNvPr id="8" name="圖片 5"/>
          <p:cNvPicPr>
            <a:picLocks noChangeAspect="1"/>
          </p:cNvPicPr>
          <p:nvPr/>
        </p:nvPicPr>
        <p:blipFill>
          <a:blip r:embed="rId3" cstate="print"/>
          <a:srcRect/>
          <a:stretch>
            <a:fillRect/>
          </a:stretch>
        </p:blipFill>
        <p:spPr bwMode="auto">
          <a:xfrm>
            <a:off x="7380312" y="3034044"/>
            <a:ext cx="1512887" cy="3756025"/>
          </a:xfrm>
          <a:prstGeom prst="rect">
            <a:avLst/>
          </a:prstGeom>
          <a:noFill/>
          <a:ln w="9525">
            <a:noFill/>
            <a:miter lim="800000"/>
            <a:headEnd/>
            <a:tailEnd/>
          </a:ln>
        </p:spPr>
      </p:pic>
      <p:sp>
        <p:nvSpPr>
          <p:cNvPr id="9" name="圓角矩形圖說文字 8"/>
          <p:cNvSpPr/>
          <p:nvPr/>
        </p:nvSpPr>
        <p:spPr>
          <a:xfrm>
            <a:off x="3295221" y="2517852"/>
            <a:ext cx="3436688" cy="1455639"/>
          </a:xfrm>
          <a:prstGeom prst="wedgeRoundRectCallout">
            <a:avLst>
              <a:gd name="adj1" fmla="val -57842"/>
              <a:gd name="adj2" fmla="val 8713"/>
              <a:gd name="adj3" fmla="val 16667"/>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800" b="1" dirty="0">
                <a:solidFill>
                  <a:srgbClr val="660066"/>
                </a:solidFill>
                <a:latin typeface="微軟正黑體" pitchFamily="34" charset="-120"/>
                <a:ea typeface="微軟正黑體" pitchFamily="34" charset="-120"/>
              </a:rPr>
              <a:t>對花蓮區</a:t>
            </a:r>
            <a:r>
              <a:rPr lang="en-US" altLang="zh-TW" sz="2800" b="1" dirty="0">
                <a:solidFill>
                  <a:srgbClr val="660066"/>
                </a:solidFill>
                <a:latin typeface="微軟正黑體" pitchFamily="34" charset="-120"/>
                <a:ea typeface="微軟正黑體" pitchFamily="34" charset="-120"/>
              </a:rPr>
              <a:t>12</a:t>
            </a:r>
            <a:r>
              <a:rPr lang="zh-TW" altLang="en-US" sz="2800" b="1" dirty="0">
                <a:solidFill>
                  <a:srgbClr val="660066"/>
                </a:solidFill>
                <a:latin typeface="微軟正黑體" pitchFamily="34" charset="-120"/>
                <a:ea typeface="微軟正黑體" pitchFamily="34" charset="-120"/>
              </a:rPr>
              <a:t>年國教免試入學若有疑問怎麼辦？？</a:t>
            </a:r>
            <a:endParaRPr lang="en-US" altLang="zh-TW" sz="2800" b="1" dirty="0">
              <a:solidFill>
                <a:srgbClr val="660066"/>
              </a:solidFill>
              <a:latin typeface="微軟正黑體" pitchFamily="34" charset="-120"/>
              <a:ea typeface="微軟正黑體" pitchFamily="34" charset="-120"/>
            </a:endParaRPr>
          </a:p>
        </p:txBody>
      </p:sp>
      <p:sp>
        <p:nvSpPr>
          <p:cNvPr id="10" name="圓角矩形圖說文字 9"/>
          <p:cNvSpPr/>
          <p:nvPr/>
        </p:nvSpPr>
        <p:spPr>
          <a:xfrm>
            <a:off x="3350183" y="4605411"/>
            <a:ext cx="3790875" cy="1501726"/>
          </a:xfrm>
          <a:prstGeom prst="wedgeRoundRectCallout">
            <a:avLst>
              <a:gd name="adj1" fmla="val 57549"/>
              <a:gd name="adj2" fmla="val -79827"/>
              <a:gd name="adj3" fmla="val 16667"/>
            </a:avLst>
          </a:prstGeom>
          <a:solidFill>
            <a:srgbClr val="CCFFCC"/>
          </a:solidFill>
          <a:ln>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800" b="1" dirty="0">
                <a:solidFill>
                  <a:srgbClr val="660066"/>
                </a:solidFill>
                <a:latin typeface="微軟正黑體" pitchFamily="34" charset="-120"/>
                <a:ea typeface="微軟正黑體" pitchFamily="34" charset="-120"/>
              </a:rPr>
              <a:t>可以到表</a:t>
            </a:r>
            <a:r>
              <a:rPr lang="zh-TW" altLang="en-US" sz="2800" b="1" dirty="0" smtClean="0">
                <a:solidFill>
                  <a:srgbClr val="660066"/>
                </a:solidFill>
                <a:latin typeface="微軟正黑體" pitchFamily="34" charset="-120"/>
                <a:ea typeface="微軟正黑體" pitchFamily="34" charset="-120"/>
              </a:rPr>
              <a:t>列網站</a:t>
            </a:r>
            <a:r>
              <a:rPr lang="zh-TW" altLang="en-US" sz="2800" b="1" dirty="0">
                <a:solidFill>
                  <a:srgbClr val="660066"/>
                </a:solidFill>
                <a:latin typeface="微軟正黑體" pitchFamily="34" charset="-120"/>
                <a:ea typeface="微軟正黑體" pitchFamily="34" charset="-120"/>
              </a:rPr>
              <a:t>查詢或透過諮詢專線電話洽詢相關承辦人員。</a:t>
            </a:r>
            <a:endParaRPr lang="en-US" altLang="zh-TW" sz="2800" b="1" dirty="0">
              <a:solidFill>
                <a:srgbClr val="660066"/>
              </a:solidFill>
              <a:latin typeface="微軟正黑體" pitchFamily="34" charset="-120"/>
              <a:ea typeface="微軟正黑體" pitchFamily="34" charset="-120"/>
            </a:endParaRPr>
          </a:p>
        </p:txBody>
      </p:sp>
    </p:spTree>
    <p:extLst>
      <p:ext uri="{BB962C8B-B14F-4D97-AF65-F5344CB8AC3E}">
        <p14:creationId xmlns="" xmlns:p14="http://schemas.microsoft.com/office/powerpoint/2010/main" val="15507988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107504" y="1844824"/>
            <a:ext cx="9144000" cy="4824536"/>
          </a:xfrm>
        </p:spPr>
        <p:txBody>
          <a:bodyPr>
            <a:normAutofit/>
          </a:bodyPr>
          <a:lstStyle/>
          <a:p>
            <a:pPr marL="722313" lvl="1" indent="-265113" eaLnBrk="1" hangingPunct="1">
              <a:spcBef>
                <a:spcPts val="1800"/>
              </a:spcBef>
              <a:buBlip>
                <a:blip r:embed="rId3"/>
              </a:buBlip>
              <a:defRPr/>
            </a:pPr>
            <a:r>
              <a:rPr lang="zh-TW" altLang="en-US" b="1" dirty="0" smtClean="0">
                <a:latin typeface="Times New Roman" pitchFamily="18" charset="0"/>
                <a:cs typeface="Times New Roman" pitchFamily="18" charset="0"/>
              </a:rPr>
              <a:t>花蓮區教育會考承辦</a:t>
            </a:r>
            <a:r>
              <a:rPr lang="zh-TW" altLang="en-US" b="1" dirty="0">
                <a:latin typeface="Times New Roman" pitchFamily="18" charset="0"/>
                <a:cs typeface="Times New Roman" pitchFamily="18" charset="0"/>
              </a:rPr>
              <a:t>學校</a:t>
            </a:r>
            <a:r>
              <a:rPr lang="zh-TW" altLang="en-US" b="1" dirty="0" smtClean="0">
                <a:latin typeface="Times New Roman" pitchFamily="18" charset="0"/>
                <a:cs typeface="Times New Roman" pitchFamily="18" charset="0"/>
              </a:rPr>
              <a:t>：花蓮女中 </a:t>
            </a:r>
            <a:endParaRPr lang="en-US" altLang="zh-TW" b="1" dirty="0" smtClean="0">
              <a:latin typeface="Times New Roman" pitchFamily="18" charset="0"/>
              <a:cs typeface="Times New Roman" pitchFamily="18" charset="0"/>
            </a:endParaRPr>
          </a:p>
          <a:p>
            <a:pPr marL="457200" lvl="1" indent="704850" eaLnBrk="1" hangingPunct="1">
              <a:buNone/>
              <a:defRPr/>
            </a:pPr>
            <a:r>
              <a:rPr lang="zh-TW" altLang="en-US" b="1" dirty="0" smtClean="0">
                <a:solidFill>
                  <a:srgbClr val="000099"/>
                </a:solidFill>
                <a:latin typeface="Times New Roman" pitchFamily="18" charset="0"/>
                <a:cs typeface="Times New Roman" pitchFamily="18" charset="0"/>
              </a:rPr>
              <a:t>總幹事張家誠主任</a:t>
            </a:r>
            <a:r>
              <a:rPr lang="en-US" altLang="zh-TW" b="1" dirty="0" smtClean="0">
                <a:solidFill>
                  <a:srgbClr val="000099"/>
                </a:solidFill>
                <a:latin typeface="Times New Roman" pitchFamily="18" charset="0"/>
                <a:cs typeface="Times New Roman" pitchFamily="18" charset="0"/>
              </a:rPr>
              <a:t>03-8321202</a:t>
            </a:r>
            <a:r>
              <a:rPr lang="zh-TW" altLang="en-US" b="1" dirty="0" smtClean="0">
                <a:solidFill>
                  <a:srgbClr val="000099"/>
                </a:solidFill>
                <a:latin typeface="Times New Roman" pitchFamily="18" charset="0"/>
                <a:cs typeface="Times New Roman" pitchFamily="18" charset="0"/>
              </a:rPr>
              <a:t>轉</a:t>
            </a:r>
            <a:r>
              <a:rPr lang="en-US" altLang="zh-TW" b="1" dirty="0" smtClean="0">
                <a:solidFill>
                  <a:srgbClr val="000099"/>
                </a:solidFill>
                <a:latin typeface="Times New Roman" pitchFamily="18" charset="0"/>
                <a:cs typeface="Times New Roman" pitchFamily="18" charset="0"/>
              </a:rPr>
              <a:t>120</a:t>
            </a:r>
          </a:p>
          <a:p>
            <a:pPr marL="914400" lvl="1" indent="165100" eaLnBrk="1" hangingPunct="1">
              <a:buNone/>
              <a:defRPr/>
            </a:pPr>
            <a:r>
              <a:rPr lang="en-US" altLang="zh-TW" b="1" dirty="0" smtClean="0">
                <a:latin typeface="Times New Roman" pitchFamily="18" charset="0"/>
                <a:cs typeface="Times New Roman" pitchFamily="18" charset="0"/>
              </a:rPr>
              <a:t> </a:t>
            </a:r>
            <a:r>
              <a:rPr lang="en-US" altLang="zh-TW" b="1" dirty="0">
                <a:latin typeface="Times New Roman" pitchFamily="18" charset="0"/>
                <a:cs typeface="Times New Roman" pitchFamily="18" charset="0"/>
                <a:hlinkClick r:id="rId4"/>
              </a:rPr>
              <a:t>http://mail.hlgs.hlc.edu.tw/~group02/106cap/</a:t>
            </a:r>
            <a:endParaRPr lang="en-US" altLang="zh-TW" b="1" dirty="0" smtClean="0">
              <a:latin typeface="Times New Roman" pitchFamily="18" charset="0"/>
              <a:cs typeface="Times New Roman" pitchFamily="18" charset="0"/>
            </a:endParaRPr>
          </a:p>
          <a:p>
            <a:pPr marL="722313" lvl="1" indent="-265113" eaLnBrk="1" hangingPunct="1">
              <a:spcBef>
                <a:spcPts val="3000"/>
              </a:spcBef>
              <a:buBlip>
                <a:blip r:embed="rId3"/>
              </a:buBlip>
              <a:defRPr/>
            </a:pPr>
            <a:r>
              <a:rPr lang="zh-TW" altLang="en-US" b="1" dirty="0" smtClean="0">
                <a:latin typeface="Times New Roman" pitchFamily="18" charset="0"/>
                <a:cs typeface="Times New Roman" pitchFamily="18" charset="0"/>
              </a:rPr>
              <a:t>花蓮區免試入學主委學校：花蓮高工</a:t>
            </a:r>
            <a:endParaRPr lang="en-US" altLang="zh-TW" b="1" dirty="0" smtClean="0">
              <a:latin typeface="Times New Roman" pitchFamily="18" charset="0"/>
              <a:cs typeface="Times New Roman" pitchFamily="18" charset="0"/>
            </a:endParaRPr>
          </a:p>
          <a:p>
            <a:pPr marL="457200" lvl="1" indent="704850" eaLnBrk="1" hangingPunct="1">
              <a:buNone/>
              <a:defRPr/>
            </a:pPr>
            <a:r>
              <a:rPr lang="zh-TW" altLang="en-US" b="1" dirty="0" smtClean="0">
                <a:solidFill>
                  <a:srgbClr val="000099"/>
                </a:solidFill>
                <a:latin typeface="Times New Roman" pitchFamily="18" charset="0"/>
                <a:cs typeface="Times New Roman" pitchFamily="18" charset="0"/>
              </a:rPr>
              <a:t>總幹事郭德潤主任</a:t>
            </a:r>
            <a:r>
              <a:rPr lang="en-US" altLang="zh-TW" b="1" dirty="0" smtClean="0">
                <a:solidFill>
                  <a:srgbClr val="000099"/>
                </a:solidFill>
                <a:latin typeface="Times New Roman" pitchFamily="18" charset="0"/>
                <a:cs typeface="Times New Roman" pitchFamily="18" charset="0"/>
              </a:rPr>
              <a:t>03-8226108#201</a:t>
            </a:r>
            <a:r>
              <a:rPr lang="zh-TW" altLang="en-US" b="1" dirty="0" smtClean="0">
                <a:solidFill>
                  <a:srgbClr val="000099"/>
                </a:solidFill>
                <a:latin typeface="Times New Roman" pitchFamily="18" charset="0"/>
                <a:cs typeface="Times New Roman" pitchFamily="18" charset="0"/>
              </a:rPr>
              <a:t>、</a:t>
            </a:r>
            <a:r>
              <a:rPr lang="en-US" altLang="zh-TW" b="1" dirty="0" smtClean="0">
                <a:solidFill>
                  <a:srgbClr val="000099"/>
                </a:solidFill>
                <a:latin typeface="Times New Roman" pitchFamily="18" charset="0"/>
                <a:cs typeface="Times New Roman" pitchFamily="18" charset="0"/>
              </a:rPr>
              <a:t>205</a:t>
            </a:r>
          </a:p>
          <a:p>
            <a:pPr marL="914400" lvl="1" indent="165100" eaLnBrk="1" hangingPunct="1">
              <a:buNone/>
              <a:defRPr/>
            </a:pPr>
            <a:r>
              <a:rPr lang="zh-TW" altLang="en-US" b="1" dirty="0" smtClean="0">
                <a:latin typeface="Times New Roman" pitchFamily="18" charset="0"/>
                <a:cs typeface="Times New Roman" pitchFamily="18" charset="0"/>
              </a:rPr>
              <a:t> </a:t>
            </a:r>
            <a:r>
              <a:rPr lang="en-US" altLang="zh-TW" b="1" dirty="0">
                <a:latin typeface="Times New Roman" pitchFamily="18" charset="0"/>
                <a:cs typeface="Times New Roman" pitchFamily="18" charset="0"/>
                <a:hlinkClick r:id="rId5"/>
              </a:rPr>
              <a:t>https://hlc.entry.edu.tw/ </a:t>
            </a:r>
            <a:r>
              <a:rPr lang="en-US" altLang="zh-TW" b="1" dirty="0">
                <a:latin typeface="Times New Roman" pitchFamily="18" charset="0"/>
                <a:cs typeface="Times New Roman" pitchFamily="18" charset="0"/>
              </a:rPr>
              <a:t> </a:t>
            </a:r>
            <a:endParaRPr lang="en-US" altLang="zh-TW" b="1" dirty="0" smtClean="0">
              <a:latin typeface="Times New Roman" pitchFamily="18" charset="0"/>
              <a:cs typeface="Times New Roman" pitchFamily="18" charset="0"/>
            </a:endParaRPr>
          </a:p>
          <a:p>
            <a:pPr marL="722313" lvl="1" indent="-265113" eaLnBrk="1" hangingPunct="1">
              <a:spcBef>
                <a:spcPts val="3000"/>
              </a:spcBef>
              <a:buFontTx/>
              <a:buBlip>
                <a:blip r:embed="rId3"/>
              </a:buBlip>
              <a:defRPr/>
            </a:pPr>
            <a:r>
              <a:rPr lang="zh-TW" altLang="en-US" b="1" dirty="0" smtClean="0">
                <a:latin typeface="Times New Roman" pitchFamily="18" charset="0"/>
                <a:cs typeface="Times New Roman" pitchFamily="18" charset="0"/>
              </a:rPr>
              <a:t>花蓮縣</a:t>
            </a:r>
            <a:r>
              <a:rPr lang="en-US" altLang="zh-TW" b="1" dirty="0" smtClean="0">
                <a:latin typeface="Times New Roman" pitchFamily="18" charset="0"/>
                <a:cs typeface="Times New Roman" pitchFamily="18" charset="0"/>
              </a:rPr>
              <a:t>12</a:t>
            </a:r>
            <a:r>
              <a:rPr lang="zh-TW" altLang="en-US" b="1" dirty="0" smtClean="0">
                <a:latin typeface="Times New Roman" pitchFamily="18" charset="0"/>
                <a:cs typeface="Times New Roman" pitchFamily="18" charset="0"/>
              </a:rPr>
              <a:t>年國教諮詢專線</a:t>
            </a:r>
            <a:r>
              <a:rPr lang="zh-TW" altLang="en-US" b="1" dirty="0" smtClean="0">
                <a:solidFill>
                  <a:srgbClr val="000099"/>
                </a:solidFill>
                <a:latin typeface="Times New Roman" pitchFamily="18" charset="0"/>
                <a:cs typeface="Times New Roman" pitchFamily="18" charset="0"/>
              </a:rPr>
              <a:t>： </a:t>
            </a:r>
            <a:r>
              <a:rPr lang="en-US" altLang="zh-TW" b="1" dirty="0" smtClean="0">
                <a:solidFill>
                  <a:srgbClr val="000099"/>
                </a:solidFill>
                <a:latin typeface="Times New Roman" pitchFamily="18" charset="0"/>
                <a:cs typeface="Times New Roman" pitchFamily="18" charset="0"/>
              </a:rPr>
              <a:t>03-8462860#238</a:t>
            </a:r>
            <a:r>
              <a:rPr lang="zh-TW" altLang="en-US" b="1" dirty="0" smtClean="0">
                <a:solidFill>
                  <a:srgbClr val="000099"/>
                </a:solidFill>
                <a:latin typeface="Times New Roman" pitchFamily="18" charset="0"/>
                <a:cs typeface="Times New Roman" pitchFamily="18" charset="0"/>
              </a:rPr>
              <a:t>  </a:t>
            </a:r>
            <a:endParaRPr lang="en-US" altLang="zh-TW" b="1" dirty="0" smtClean="0">
              <a:solidFill>
                <a:srgbClr val="000099"/>
              </a:solidFill>
              <a:latin typeface="Times New Roman" pitchFamily="18" charset="0"/>
              <a:cs typeface="Times New Roman" pitchFamily="18" charset="0"/>
            </a:endParaRPr>
          </a:p>
        </p:txBody>
      </p:sp>
      <p:sp>
        <p:nvSpPr>
          <p:cNvPr id="3" name="矩形 2"/>
          <p:cNvSpPr/>
          <p:nvPr/>
        </p:nvSpPr>
        <p:spPr>
          <a:xfrm>
            <a:off x="395536" y="836711"/>
            <a:ext cx="8552341" cy="646331"/>
          </a:xfrm>
          <a:prstGeom prst="rect">
            <a:avLst/>
          </a:prstGeom>
        </p:spPr>
        <p:txBody>
          <a:bodyPr wrap="none">
            <a:spAutoFit/>
          </a:bodyPr>
          <a:lstStyle/>
          <a:p>
            <a:pPr marL="57150" eaLnBrk="1" hangingPunct="1">
              <a:defRPr/>
            </a:pPr>
            <a:r>
              <a:rPr lang="zh-TW" altLang="en-US" sz="36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Times New Roman" pitchFamily="18" charset="0"/>
              </a:rPr>
              <a:t>十二年國教免試入學諮詢專線及</a:t>
            </a:r>
            <a:r>
              <a:rPr lang="zh-TW" altLang="en-US" sz="3600" b="1"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Times New Roman" pitchFamily="18" charset="0"/>
              </a:rPr>
              <a:t>網路資源</a:t>
            </a:r>
            <a:endParaRPr lang="en-US" altLang="zh-TW" sz="36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207718" y="1916832"/>
            <a:ext cx="8927976" cy="4104456"/>
          </a:xfrm>
        </p:spPr>
        <p:txBody>
          <a:bodyPr>
            <a:noAutofit/>
          </a:bodyPr>
          <a:lstStyle/>
          <a:p>
            <a:pPr marL="722313" lvl="1" indent="-265113" eaLnBrk="1" hangingPunct="1">
              <a:spcBef>
                <a:spcPts val="1800"/>
              </a:spcBef>
              <a:buBlip>
                <a:blip r:embed="rId3"/>
              </a:buBlip>
              <a:defRPr/>
            </a:pPr>
            <a:r>
              <a:rPr lang="zh-TW" altLang="en-US" sz="3200" b="1" dirty="0" smtClean="0">
                <a:latin typeface="Times New Roman" pitchFamily="18" charset="0"/>
                <a:cs typeface="Times New Roman" pitchFamily="18" charset="0"/>
              </a:rPr>
              <a:t>國中教育會考：</a:t>
            </a:r>
            <a:endParaRPr lang="en-US" altLang="zh-TW" sz="3200" b="1" dirty="0" smtClean="0">
              <a:latin typeface="Times New Roman" pitchFamily="18" charset="0"/>
              <a:cs typeface="Times New Roman" pitchFamily="18" charset="0"/>
            </a:endParaRPr>
          </a:p>
          <a:p>
            <a:pPr marL="457200" lvl="1" indent="265113" eaLnBrk="1" hangingPunct="1">
              <a:spcBef>
                <a:spcPts val="0"/>
              </a:spcBef>
              <a:buNone/>
              <a:defRPr/>
            </a:pPr>
            <a:r>
              <a:rPr lang="en-US" altLang="zh-TW" sz="3200" b="1" dirty="0" smtClean="0">
                <a:latin typeface="Times New Roman" pitchFamily="18" charset="0"/>
                <a:cs typeface="Times New Roman" pitchFamily="18" charset="0"/>
                <a:hlinkClick r:id="rId4"/>
              </a:rPr>
              <a:t>http</a:t>
            </a:r>
            <a:r>
              <a:rPr lang="en-US" altLang="zh-TW" sz="3200" b="1" dirty="0">
                <a:latin typeface="Times New Roman" pitchFamily="18" charset="0"/>
                <a:cs typeface="Times New Roman" pitchFamily="18" charset="0"/>
                <a:hlinkClick r:id="rId4"/>
              </a:rPr>
              <a:t>://cap.ntnu.edu.tw/</a:t>
            </a:r>
            <a:endParaRPr lang="en-US" altLang="zh-TW" sz="3200" b="1" dirty="0">
              <a:latin typeface="Times New Roman" pitchFamily="18" charset="0"/>
              <a:cs typeface="Times New Roman" pitchFamily="18" charset="0"/>
            </a:endParaRPr>
          </a:p>
          <a:p>
            <a:pPr marL="722313" lvl="1" indent="-265113" eaLnBrk="1" hangingPunct="1">
              <a:spcBef>
                <a:spcPts val="3000"/>
              </a:spcBef>
              <a:buFontTx/>
              <a:buBlip>
                <a:blip r:embed="rId3"/>
              </a:buBlip>
              <a:defRPr/>
            </a:pPr>
            <a:r>
              <a:rPr lang="zh-TW" altLang="en-US" sz="3200" b="1" dirty="0" smtClean="0">
                <a:latin typeface="Times New Roman" pitchFamily="18" charset="0"/>
                <a:cs typeface="Times New Roman" pitchFamily="18" charset="0"/>
              </a:rPr>
              <a:t>花蓮縣</a:t>
            </a:r>
            <a:r>
              <a:rPr lang="en-US" altLang="zh-TW" sz="3200" b="1" dirty="0" smtClean="0">
                <a:latin typeface="Times New Roman" pitchFamily="18" charset="0"/>
                <a:cs typeface="Times New Roman" pitchFamily="18" charset="0"/>
              </a:rPr>
              <a:t>12</a:t>
            </a:r>
            <a:r>
              <a:rPr lang="zh-TW" altLang="en-US" sz="3200" b="1" dirty="0" smtClean="0">
                <a:latin typeface="Times New Roman" pitchFamily="18" charset="0"/>
                <a:cs typeface="Times New Roman" pitchFamily="18" charset="0"/>
              </a:rPr>
              <a:t>年國教資訊網：</a:t>
            </a:r>
            <a:endParaRPr lang="en-US" altLang="zh-TW" sz="3200" b="1" dirty="0" smtClean="0">
              <a:latin typeface="Times New Roman" pitchFamily="18" charset="0"/>
              <a:cs typeface="Times New Roman" pitchFamily="18" charset="0"/>
            </a:endParaRPr>
          </a:p>
          <a:p>
            <a:pPr marL="457200" lvl="1" indent="265113" eaLnBrk="1" hangingPunct="1">
              <a:spcBef>
                <a:spcPts val="0"/>
              </a:spcBef>
              <a:buNone/>
              <a:defRPr/>
            </a:pPr>
            <a:r>
              <a:rPr lang="en-US" altLang="zh-TW" sz="3200" b="1" dirty="0" smtClean="0">
                <a:latin typeface="Times New Roman" pitchFamily="18" charset="0"/>
                <a:cs typeface="Times New Roman" pitchFamily="18" charset="0"/>
                <a:hlinkClick r:id="rId5"/>
              </a:rPr>
              <a:t>http://12basic.hlc.edu.tw/</a:t>
            </a:r>
            <a:endParaRPr lang="en-US" altLang="zh-TW" sz="3200" b="1" dirty="0" smtClean="0">
              <a:latin typeface="Times New Roman" pitchFamily="18" charset="0"/>
              <a:cs typeface="Times New Roman" pitchFamily="18" charset="0"/>
            </a:endParaRPr>
          </a:p>
          <a:p>
            <a:pPr marL="722313" lvl="1" indent="-265113" eaLnBrk="1" hangingPunct="1">
              <a:spcBef>
                <a:spcPts val="3000"/>
              </a:spcBef>
              <a:buBlip>
                <a:blip r:embed="rId3"/>
              </a:buBlip>
              <a:defRPr/>
            </a:pPr>
            <a:r>
              <a:rPr lang="zh-TW" altLang="en-US" sz="3200" b="1" dirty="0" smtClean="0">
                <a:latin typeface="Times New Roman" pitchFamily="18" charset="0"/>
                <a:cs typeface="Times New Roman" pitchFamily="18" charset="0"/>
              </a:rPr>
              <a:t>教育部</a:t>
            </a:r>
            <a:r>
              <a:rPr lang="en-US" altLang="zh-TW" sz="3200" b="1" dirty="0" smtClean="0">
                <a:latin typeface="Times New Roman" pitchFamily="18" charset="0"/>
                <a:cs typeface="Times New Roman" pitchFamily="18" charset="0"/>
              </a:rPr>
              <a:t>12</a:t>
            </a:r>
            <a:r>
              <a:rPr lang="zh-TW" altLang="en-US" sz="3200" b="1" dirty="0">
                <a:latin typeface="Times New Roman" pitchFamily="18" charset="0"/>
                <a:cs typeface="Times New Roman" pitchFamily="18" charset="0"/>
              </a:rPr>
              <a:t>年國教資訊網： </a:t>
            </a:r>
            <a:r>
              <a:rPr lang="en-US" altLang="zh-TW" sz="3200" b="1" dirty="0">
                <a:latin typeface="Times New Roman" pitchFamily="18" charset="0"/>
                <a:cs typeface="Times New Roman" pitchFamily="18" charset="0"/>
                <a:hlinkClick r:id="rId6"/>
              </a:rPr>
              <a:t>http://12basic.edu.tw/Detail.php?LevelNo=1</a:t>
            </a:r>
            <a:endParaRPr lang="en-US" altLang="zh-TW" sz="3200" b="1" dirty="0">
              <a:latin typeface="Times New Roman" pitchFamily="18" charset="0"/>
              <a:cs typeface="Times New Roman" pitchFamily="18" charset="0"/>
            </a:endParaRPr>
          </a:p>
        </p:txBody>
      </p:sp>
      <p:sp>
        <p:nvSpPr>
          <p:cNvPr id="3" name="矩形 2"/>
          <p:cNvSpPr/>
          <p:nvPr/>
        </p:nvSpPr>
        <p:spPr>
          <a:xfrm>
            <a:off x="395536" y="836711"/>
            <a:ext cx="8552341" cy="646331"/>
          </a:xfrm>
          <a:prstGeom prst="rect">
            <a:avLst/>
          </a:prstGeom>
        </p:spPr>
        <p:txBody>
          <a:bodyPr wrap="none">
            <a:spAutoFit/>
          </a:bodyPr>
          <a:lstStyle/>
          <a:p>
            <a:pPr marL="57150" eaLnBrk="1" hangingPunct="1">
              <a:defRPr/>
            </a:pPr>
            <a:r>
              <a:rPr lang="zh-TW" altLang="en-US" sz="36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Times New Roman" pitchFamily="18" charset="0"/>
              </a:rPr>
              <a:t>十二年國教免試入學諮詢專線及</a:t>
            </a:r>
            <a:r>
              <a:rPr lang="zh-TW" altLang="en-US" sz="3600" b="1"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Times New Roman" pitchFamily="18" charset="0"/>
              </a:rPr>
              <a:t>網路資源</a:t>
            </a:r>
            <a:endParaRPr lang="en-US" altLang="zh-TW" sz="36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Times New Roman" pitchFamily="18" charset="0"/>
            </a:endParaRPr>
          </a:p>
        </p:txBody>
      </p:sp>
    </p:spTree>
    <p:extLst>
      <p:ext uri="{BB962C8B-B14F-4D97-AF65-F5344CB8AC3E}">
        <p14:creationId xmlns="" xmlns:p14="http://schemas.microsoft.com/office/powerpoint/2010/main" val="1272925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332656"/>
            <a:ext cx="8784976" cy="192606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algn="ctr" eaLnBrk="1" hangingPunct="1">
              <a:spcBef>
                <a:spcPct val="20000"/>
              </a:spcBef>
              <a:defRPr/>
            </a:pPr>
            <a:r>
              <a:rPr kumimoji="0" lang="zh-TW" altLang="en-US" sz="4800" b="1" u="sng"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二、免學費方案</a:t>
            </a:r>
            <a:endParaRPr kumimoji="0" lang="zh-TW" altLang="en-US" sz="4400" b="1" u="sng"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7"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52" y="2132856"/>
            <a:ext cx="9141748" cy="47124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481260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332656"/>
            <a:ext cx="8229600" cy="1143000"/>
          </a:xfrm>
        </p:spPr>
        <p:txBody>
          <a:bodyPr>
            <a:noAutofit/>
          </a:bodyPr>
          <a:lstStyle/>
          <a:p>
            <a:pPr eaLnBrk="1" hangingPunct="1">
              <a:defRPr/>
            </a:pPr>
            <a:r>
              <a:rPr kumimoji="0" lang="zh-TW" altLang="en-US" sz="3600" b="1" dirty="0" smtClean="0">
                <a:solidFill>
                  <a:srgbClr val="0000FF"/>
                </a:solidFill>
                <a:effectLst>
                  <a:outerShdw blurRad="38100" dist="38100" dir="2700000" algn="tl">
                    <a:srgbClr val="C0C0C0"/>
                  </a:outerShdw>
                </a:effectLst>
                <a:latin typeface="Times New Roman" pitchFamily="18" charset="0"/>
              </a:rPr>
              <a:t>技術型高級中等學校及五專群科介紹</a:t>
            </a:r>
          </a:p>
        </p:txBody>
      </p:sp>
      <p:sp>
        <p:nvSpPr>
          <p:cNvPr id="3" name="內容版面配置區 2"/>
          <p:cNvSpPr>
            <a:spLocks noGrp="1"/>
          </p:cNvSpPr>
          <p:nvPr>
            <p:ph idx="1"/>
          </p:nvPr>
        </p:nvSpPr>
        <p:spPr>
          <a:xfrm>
            <a:off x="1043608" y="1313384"/>
            <a:ext cx="7416824" cy="5544616"/>
          </a:xfrm>
        </p:spPr>
        <p:txBody>
          <a:bodyPr>
            <a:normAutofit lnSpcReduction="10000"/>
          </a:bodyPr>
          <a:lstStyle/>
          <a:p>
            <a:pPr eaLnBrk="1" hangingPunct="1">
              <a:lnSpc>
                <a:spcPct val="120000"/>
              </a:lnSpc>
              <a:spcBef>
                <a:spcPts val="0"/>
              </a:spcBef>
              <a:buFontTx/>
              <a:buNone/>
              <a:defRPr/>
            </a:pPr>
            <a:r>
              <a:rPr kumimoji="0" lang="en-US" altLang="zh-TW" b="1" dirty="0" smtClean="0">
                <a:solidFill>
                  <a:srgbClr val="FF0000"/>
                </a:solidFill>
                <a:effectLst>
                  <a:outerShdw blurRad="38100" dist="38100" dir="2700000" algn="tl">
                    <a:srgbClr val="C0C0C0"/>
                  </a:outerShdw>
                </a:effectLst>
                <a:latin typeface="Times New Roman" pitchFamily="18" charset="0"/>
                <a:cs typeface="Times New Roman" pitchFamily="18" charset="0"/>
              </a:rPr>
              <a:t>1.</a:t>
            </a:r>
            <a:r>
              <a:rPr kumimoji="0" lang="zh-TW" altLang="en-US" b="1" dirty="0" smtClean="0">
                <a:solidFill>
                  <a:srgbClr val="FF0000"/>
                </a:solidFill>
                <a:effectLst>
                  <a:outerShdw blurRad="38100" dist="38100" dir="2700000" algn="tl">
                    <a:srgbClr val="C0C0C0"/>
                  </a:outerShdw>
                </a:effectLst>
                <a:latin typeface="Times New Roman" pitchFamily="18" charset="0"/>
              </a:rPr>
              <a:t>適性入學宣導網</a:t>
            </a:r>
            <a:endParaRPr kumimoji="0" lang="en-US" altLang="zh-TW" b="1" dirty="0" smtClean="0">
              <a:solidFill>
                <a:srgbClr val="FF0000"/>
              </a:solidFill>
              <a:effectLst>
                <a:outerShdw blurRad="38100" dist="38100" dir="2700000" algn="tl">
                  <a:srgbClr val="C0C0C0"/>
                </a:outerShdw>
              </a:effectLst>
              <a:latin typeface="Times New Roman" pitchFamily="18" charset="0"/>
            </a:endParaRPr>
          </a:p>
          <a:p>
            <a:pPr eaLnBrk="1" hangingPunct="1">
              <a:lnSpc>
                <a:spcPct val="120000"/>
              </a:lnSpc>
              <a:spcBef>
                <a:spcPts val="0"/>
              </a:spcBef>
              <a:buFontTx/>
              <a:buNone/>
              <a:defRPr/>
            </a:pPr>
            <a:r>
              <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hlinkClick r:id="rId2"/>
              </a:rPr>
              <a:t>http://adapt.k12ea.gov.tw/</a:t>
            </a:r>
            <a:r>
              <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a:t>
            </a:r>
            <a:endParaRPr kumimoji="0" lang="en-US" altLang="zh-TW" sz="2800" b="1" dirty="0">
              <a:solidFill>
                <a:srgbClr val="0000FF"/>
              </a:solidFill>
              <a:effectLst>
                <a:outerShdw blurRad="38100" dist="38100" dir="2700000" algn="tl">
                  <a:srgbClr val="C0C0C0"/>
                </a:outerShdw>
              </a:effectLst>
              <a:latin typeface="Times New Roman" pitchFamily="18" charset="0"/>
              <a:cs typeface="Times New Roman" pitchFamily="18" charset="0"/>
            </a:endParaRPr>
          </a:p>
          <a:p>
            <a:pPr eaLnBrk="1" hangingPunct="1">
              <a:lnSpc>
                <a:spcPct val="120000"/>
              </a:lnSpc>
              <a:spcBef>
                <a:spcPts val="600"/>
              </a:spcBef>
              <a:buFontTx/>
              <a:buNone/>
              <a:defRPr/>
            </a:pPr>
            <a:r>
              <a:rPr kumimoji="0" lang="en-US" altLang="zh-TW" b="1" dirty="0" smtClean="0">
                <a:solidFill>
                  <a:srgbClr val="0000FF"/>
                </a:solidFill>
                <a:effectLst>
                  <a:outerShdw blurRad="38100" dist="38100" dir="2700000" algn="tl">
                    <a:srgbClr val="C0C0C0"/>
                  </a:outerShdw>
                </a:effectLst>
                <a:latin typeface="Times New Roman" pitchFamily="18" charset="0"/>
                <a:cs typeface="Times New Roman" pitchFamily="18" charset="0"/>
              </a:rPr>
              <a:t>2.</a:t>
            </a:r>
            <a:r>
              <a:rPr kumimoji="0" lang="zh-TW" altLang="en-US" b="1" dirty="0" smtClean="0">
                <a:solidFill>
                  <a:srgbClr val="0000FF"/>
                </a:solidFill>
                <a:effectLst>
                  <a:outerShdw blurRad="38100" dist="38100" dir="2700000" algn="tl">
                    <a:srgbClr val="C0C0C0"/>
                  </a:outerShdw>
                </a:effectLst>
                <a:latin typeface="Times New Roman" pitchFamily="18" charset="0"/>
              </a:rPr>
              <a:t>十二年國民基本教育技職教育宣導網</a:t>
            </a:r>
            <a:endParaRPr kumimoji="0" lang="en-US" altLang="zh-TW" b="1" dirty="0" smtClean="0">
              <a:solidFill>
                <a:srgbClr val="0000FF"/>
              </a:solidFill>
              <a:effectLst>
                <a:outerShdw blurRad="38100" dist="38100" dir="2700000" algn="tl">
                  <a:srgbClr val="C0C0C0"/>
                </a:outerShdw>
              </a:effectLst>
              <a:latin typeface="Times New Roman" pitchFamily="18" charset="0"/>
              <a:cs typeface="Times New Roman" pitchFamily="18" charset="0"/>
            </a:endParaRPr>
          </a:p>
          <a:p>
            <a:pPr eaLnBrk="1" hangingPunct="1">
              <a:lnSpc>
                <a:spcPct val="120000"/>
              </a:lnSpc>
              <a:spcBef>
                <a:spcPts val="0"/>
              </a:spcBef>
              <a:buNone/>
              <a:defRPr/>
            </a:pPr>
            <a:r>
              <a:rPr kumimoji="0" lang="zh-TW" altLang="en-US" sz="2000" b="1" dirty="0" smtClean="0">
                <a:solidFill>
                  <a:srgbClr val="0000FF"/>
                </a:solidFill>
                <a:effectLst>
                  <a:outerShdw blurRad="38100" dist="38100" dir="2700000" algn="tl">
                    <a:srgbClr val="C0C0C0"/>
                  </a:outerShdw>
                </a:effectLst>
                <a:latin typeface="Times New Roman" pitchFamily="18" charset="0"/>
              </a:rPr>
              <a:t>       </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rPr>
              <a:t>(</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hlinkClick r:id="rId3"/>
              </a:rPr>
              <a:t>http://www.tech-12.ntut.edu.tw/</a:t>
            </a:r>
            <a:r>
              <a:rPr kumimoji="0" lang="en-US" altLang="zh-TW" sz="2000" b="1" dirty="0">
                <a:solidFill>
                  <a:srgbClr val="0000FF"/>
                </a:solidFill>
                <a:effectLst>
                  <a:outerShdw blurRad="38100" dist="38100" dir="2700000" algn="tl">
                    <a:srgbClr val="C0C0C0"/>
                  </a:outerShdw>
                </a:effectLst>
                <a:latin typeface="Times New Roman" pitchFamily="18" charset="0"/>
                <a:cs typeface="Times New Roman" pitchFamily="18" charset="0"/>
              </a:rPr>
              <a:t>)</a:t>
            </a:r>
            <a:endPar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hlinkClick r:id="rId2"/>
            </a:endParaRPr>
          </a:p>
          <a:p>
            <a:pPr eaLnBrk="1" hangingPunct="1">
              <a:lnSpc>
                <a:spcPct val="120000"/>
              </a:lnSpc>
              <a:spcBef>
                <a:spcPts val="600"/>
              </a:spcBef>
              <a:buFontTx/>
              <a:buNone/>
              <a:defRPr/>
            </a:pPr>
            <a:r>
              <a:rPr kumimoji="0" lang="en-US" altLang="zh-TW" b="1" dirty="0" smtClean="0">
                <a:solidFill>
                  <a:srgbClr val="FF0000"/>
                </a:solidFill>
                <a:effectLst>
                  <a:outerShdw blurRad="38100" dist="38100" dir="2700000" algn="tl">
                    <a:srgbClr val="C0C0C0"/>
                  </a:outerShdw>
                </a:effectLst>
                <a:latin typeface="Times New Roman" pitchFamily="18" charset="0"/>
                <a:cs typeface="Times New Roman" pitchFamily="18" charset="0"/>
              </a:rPr>
              <a:t>3.</a:t>
            </a:r>
            <a:r>
              <a:rPr kumimoji="0" lang="zh-TW" altLang="en-US" b="1" dirty="0" smtClean="0">
                <a:solidFill>
                  <a:srgbClr val="FF0000"/>
                </a:solidFill>
                <a:effectLst>
                  <a:outerShdw blurRad="38100" dist="38100" dir="2700000" algn="tl">
                    <a:srgbClr val="C0C0C0"/>
                  </a:outerShdw>
                </a:effectLst>
                <a:latin typeface="Times New Roman" pitchFamily="18" charset="0"/>
              </a:rPr>
              <a:t>全</a:t>
            </a:r>
            <a:r>
              <a:rPr kumimoji="0" lang="zh-TW" altLang="zh-TW" b="1" dirty="0" smtClean="0">
                <a:solidFill>
                  <a:srgbClr val="FF0000"/>
                </a:solidFill>
                <a:effectLst>
                  <a:outerShdw blurRad="38100" dist="38100" dir="2700000" algn="tl">
                    <a:srgbClr val="C0C0C0"/>
                  </a:outerShdw>
                </a:effectLst>
                <a:latin typeface="Times New Roman" pitchFamily="18" charset="0"/>
              </a:rPr>
              <a:t>國</a:t>
            </a:r>
            <a:r>
              <a:rPr kumimoji="0" lang="zh-TW" altLang="en-US" b="1" dirty="0" smtClean="0">
                <a:solidFill>
                  <a:srgbClr val="FF0000"/>
                </a:solidFill>
                <a:effectLst>
                  <a:outerShdw blurRad="38100" dist="38100" dir="2700000" algn="tl">
                    <a:srgbClr val="C0C0C0"/>
                  </a:outerShdw>
                </a:effectLst>
                <a:latin typeface="Times New Roman" pitchFamily="18" charset="0"/>
              </a:rPr>
              <a:t>五專學校資訊</a:t>
            </a:r>
            <a:r>
              <a:rPr kumimoji="0" lang="zh-TW" altLang="zh-TW" b="1" dirty="0" smtClean="0">
                <a:solidFill>
                  <a:srgbClr val="FF0000"/>
                </a:solidFill>
                <a:effectLst>
                  <a:outerShdw blurRad="38100" dist="38100" dir="2700000" algn="tl">
                    <a:srgbClr val="C0C0C0"/>
                  </a:outerShdw>
                </a:effectLst>
                <a:latin typeface="Times New Roman" pitchFamily="18" charset="0"/>
              </a:rPr>
              <a:t>網</a:t>
            </a:r>
            <a:r>
              <a:rPr kumimoji="0" lang="zh-TW" altLang="en-US" b="1" dirty="0" smtClean="0">
                <a:solidFill>
                  <a:srgbClr val="FF0000"/>
                </a:solidFill>
                <a:effectLst>
                  <a:outerShdw blurRad="38100" dist="38100" dir="2700000" algn="tl">
                    <a:srgbClr val="C0C0C0"/>
                  </a:outerShdw>
                </a:effectLst>
                <a:latin typeface="Times New Roman" pitchFamily="18" charset="0"/>
              </a:rPr>
              <a:t>    </a:t>
            </a:r>
            <a:endParaRPr kumimoji="0" lang="en-US" altLang="zh-TW" b="1"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a:p>
            <a:pPr eaLnBrk="1" hangingPunct="1">
              <a:lnSpc>
                <a:spcPct val="120000"/>
              </a:lnSpc>
              <a:spcBef>
                <a:spcPts val="0"/>
              </a:spcBef>
              <a:buFontTx/>
              <a:buNone/>
              <a:defRPr/>
            </a:pPr>
            <a:r>
              <a:rPr kumimoji="0" lang="zh-TW" altLang="en-US" sz="1900" b="1" dirty="0" smtClean="0">
                <a:solidFill>
                  <a:srgbClr val="FF0000"/>
                </a:solidFill>
                <a:effectLst>
                  <a:outerShdw blurRad="38100" dist="38100" dir="2700000" algn="tl">
                    <a:srgbClr val="C0C0C0"/>
                  </a:outerShdw>
                </a:effectLst>
                <a:latin typeface="Times New Roman" pitchFamily="18" charset="0"/>
              </a:rPr>
              <a:t>       </a:t>
            </a:r>
            <a:r>
              <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a:t>
            </a:r>
            <a:r>
              <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hlinkClick r:id="rId4"/>
              </a:rPr>
              <a:t>http://me.moe.edu.tw/junior/search</a:t>
            </a:r>
            <a:r>
              <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a:t>
            </a:r>
            <a:endPar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hlinkClick r:id="rId2"/>
            </a:endParaRPr>
          </a:p>
          <a:p>
            <a:pPr eaLnBrk="1" hangingPunct="1">
              <a:lnSpc>
                <a:spcPct val="120000"/>
              </a:lnSpc>
              <a:spcBef>
                <a:spcPts val="600"/>
              </a:spcBef>
              <a:buFontTx/>
              <a:buNone/>
              <a:defRPr/>
            </a:pPr>
            <a:r>
              <a:rPr kumimoji="0" lang="en-US" altLang="zh-TW" b="1" dirty="0" smtClean="0">
                <a:solidFill>
                  <a:srgbClr val="0000FF"/>
                </a:solidFill>
                <a:effectLst>
                  <a:outerShdw blurRad="38100" dist="38100" dir="2700000" algn="tl">
                    <a:srgbClr val="C0C0C0"/>
                  </a:outerShdw>
                </a:effectLst>
                <a:latin typeface="Times New Roman" pitchFamily="18" charset="0"/>
                <a:cs typeface="Times New Roman" pitchFamily="18" charset="0"/>
              </a:rPr>
              <a:t>4. </a:t>
            </a:r>
            <a:r>
              <a:rPr kumimoji="0" lang="zh-TW" altLang="en-US" b="1" dirty="0" smtClean="0">
                <a:solidFill>
                  <a:srgbClr val="0000FF"/>
                </a:solidFill>
                <a:effectLst>
                  <a:outerShdw blurRad="38100" dist="38100" dir="2700000" algn="tl">
                    <a:srgbClr val="C0C0C0"/>
                  </a:outerShdw>
                </a:effectLst>
                <a:latin typeface="Times New Roman" pitchFamily="18" charset="0"/>
              </a:rPr>
              <a:t>技職博覽會</a:t>
            </a:r>
            <a:r>
              <a:rPr kumimoji="0" lang="zh-TW" altLang="zh-TW" b="1" dirty="0" smtClean="0">
                <a:solidFill>
                  <a:srgbClr val="0000FF"/>
                </a:solidFill>
                <a:effectLst>
                  <a:outerShdw blurRad="38100" dist="38100" dir="2700000" algn="tl">
                    <a:srgbClr val="C0C0C0"/>
                  </a:outerShdw>
                </a:effectLst>
                <a:latin typeface="Times New Roman" pitchFamily="18" charset="0"/>
              </a:rPr>
              <a:t>網</a:t>
            </a:r>
            <a:r>
              <a:rPr kumimoji="0" lang="zh-TW" altLang="en-US" b="1" dirty="0" smtClean="0">
                <a:solidFill>
                  <a:srgbClr val="0000FF"/>
                </a:solidFill>
                <a:effectLst>
                  <a:outerShdw blurRad="38100" dist="38100" dir="2700000" algn="tl">
                    <a:srgbClr val="C0C0C0"/>
                  </a:outerShdw>
                </a:effectLst>
                <a:latin typeface="Times New Roman" pitchFamily="18" charset="0"/>
              </a:rPr>
              <a:t>站</a:t>
            </a:r>
            <a:endParaRPr kumimoji="0" lang="en-US" altLang="zh-TW" b="1" dirty="0" smtClean="0">
              <a:solidFill>
                <a:srgbClr val="0000FF"/>
              </a:solidFill>
              <a:effectLst>
                <a:outerShdw blurRad="38100" dist="38100" dir="2700000" algn="tl">
                  <a:srgbClr val="C0C0C0"/>
                </a:outerShdw>
              </a:effectLst>
              <a:latin typeface="Times New Roman" pitchFamily="18" charset="0"/>
            </a:endParaRPr>
          </a:p>
          <a:p>
            <a:pPr eaLnBrk="1" hangingPunct="1">
              <a:lnSpc>
                <a:spcPct val="120000"/>
              </a:lnSpc>
              <a:spcBef>
                <a:spcPts val="0"/>
              </a:spcBef>
              <a:buFontTx/>
              <a:buNone/>
              <a:defRPr/>
            </a:pPr>
            <a:r>
              <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hlinkClick r:id="rId5"/>
              </a:rPr>
              <a:t>http://techexpo.moe.edu.tw</a:t>
            </a:r>
            <a:r>
              <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a:t>
            </a:r>
            <a:endPar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hlinkClick r:id="rId2"/>
            </a:endParaRPr>
          </a:p>
          <a:p>
            <a:pPr eaLnBrk="1" hangingPunct="1">
              <a:lnSpc>
                <a:spcPct val="110000"/>
              </a:lnSpc>
              <a:spcBef>
                <a:spcPts val="600"/>
              </a:spcBef>
              <a:buFontTx/>
              <a:buNone/>
              <a:defRPr/>
            </a:pPr>
            <a:r>
              <a:rPr kumimoji="0" lang="en-US" altLang="zh-TW" b="1" dirty="0" smtClean="0">
                <a:solidFill>
                  <a:srgbClr val="FF0000"/>
                </a:solidFill>
                <a:effectLst>
                  <a:outerShdw blurRad="38100" dist="38100" dir="2700000" algn="tl">
                    <a:srgbClr val="C0C0C0"/>
                  </a:outerShdw>
                </a:effectLst>
                <a:latin typeface="Times New Roman" pitchFamily="18" charset="0"/>
                <a:cs typeface="Times New Roman" pitchFamily="18" charset="0"/>
              </a:rPr>
              <a:t>5.</a:t>
            </a:r>
            <a:r>
              <a:rPr kumimoji="0" lang="zh-TW" altLang="en-US" b="1" dirty="0" smtClean="0">
                <a:solidFill>
                  <a:srgbClr val="FF0000"/>
                </a:solidFill>
                <a:effectLst>
                  <a:outerShdw blurRad="38100" dist="38100" dir="2700000" algn="tl">
                    <a:srgbClr val="C0C0C0"/>
                  </a:outerShdw>
                </a:effectLst>
                <a:latin typeface="Times New Roman" pitchFamily="18" charset="0"/>
              </a:rPr>
              <a:t>技專校院招生策進總會</a:t>
            </a:r>
            <a:r>
              <a:rPr kumimoji="0" lang="zh-TW" altLang="zh-TW" b="1" dirty="0" smtClean="0">
                <a:solidFill>
                  <a:srgbClr val="FF0000"/>
                </a:solidFill>
                <a:effectLst>
                  <a:outerShdw blurRad="38100" dist="38100" dir="2700000" algn="tl">
                    <a:srgbClr val="C0C0C0"/>
                  </a:outerShdw>
                </a:effectLst>
                <a:latin typeface="Times New Roman" pitchFamily="18" charset="0"/>
              </a:rPr>
              <a:t>網</a:t>
            </a:r>
            <a:r>
              <a:rPr kumimoji="0" lang="zh-TW" altLang="en-US" b="1" dirty="0" smtClean="0">
                <a:solidFill>
                  <a:srgbClr val="FF0000"/>
                </a:solidFill>
                <a:effectLst>
                  <a:outerShdw blurRad="38100" dist="38100" dir="2700000" algn="tl">
                    <a:srgbClr val="C0C0C0"/>
                  </a:outerShdw>
                </a:effectLst>
                <a:latin typeface="Times New Roman" pitchFamily="18" charset="0"/>
              </a:rPr>
              <a:t>站</a:t>
            </a:r>
            <a:endParaRPr kumimoji="0" lang="en-US" altLang="zh-TW" b="1" dirty="0" smtClean="0">
              <a:solidFill>
                <a:srgbClr val="FF0000"/>
              </a:solidFill>
              <a:effectLst>
                <a:outerShdw blurRad="38100" dist="38100" dir="2700000" algn="tl">
                  <a:srgbClr val="C0C0C0"/>
                </a:outerShdw>
              </a:effectLst>
              <a:latin typeface="Times New Roman" pitchFamily="18" charset="0"/>
            </a:endParaRPr>
          </a:p>
          <a:p>
            <a:pPr eaLnBrk="1" hangingPunct="1">
              <a:lnSpc>
                <a:spcPct val="120000"/>
              </a:lnSpc>
              <a:spcBef>
                <a:spcPts val="0"/>
              </a:spcBef>
              <a:buFontTx/>
              <a:buNone/>
              <a:defRPr/>
            </a:pPr>
            <a:r>
              <a:rPr kumimoji="0" lang="en-US" altLang="zh-TW" sz="2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kumimoji="0" lang="en-US" altLang="zh-TW" sz="2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a:t>
            </a:r>
            <a:r>
              <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hlinkClick r:id="rId6"/>
              </a:rPr>
              <a:t>http://www.techadmi.edu.tw</a:t>
            </a:r>
            <a:r>
              <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a:t>
            </a:r>
            <a:endPar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hlinkClick r:id="rId2"/>
            </a:endParaRPr>
          </a:p>
          <a:p>
            <a:pPr eaLnBrk="1" hangingPunct="1">
              <a:lnSpc>
                <a:spcPct val="110000"/>
              </a:lnSpc>
              <a:spcBef>
                <a:spcPts val="600"/>
              </a:spcBef>
              <a:buFontTx/>
              <a:buNone/>
              <a:defRPr/>
            </a:pPr>
            <a:r>
              <a:rPr kumimoji="0" lang="en-US" altLang="zh-TW" b="1" dirty="0" smtClean="0">
                <a:solidFill>
                  <a:srgbClr val="0000FF"/>
                </a:solidFill>
                <a:effectLst>
                  <a:outerShdw blurRad="38100" dist="38100" dir="2700000" algn="tl">
                    <a:srgbClr val="C0C0C0"/>
                  </a:outerShdw>
                </a:effectLst>
                <a:latin typeface="Times New Roman" pitchFamily="18" charset="0"/>
                <a:cs typeface="Times New Roman" pitchFamily="18" charset="0"/>
              </a:rPr>
              <a:t>6.</a:t>
            </a:r>
            <a:r>
              <a:rPr kumimoji="0" lang="zh-TW" altLang="en-US" b="1" dirty="0" smtClean="0">
                <a:solidFill>
                  <a:srgbClr val="0000FF"/>
                </a:solidFill>
                <a:effectLst>
                  <a:outerShdw blurRad="38100" dist="38100" dir="2700000" algn="tl">
                    <a:srgbClr val="C0C0C0"/>
                  </a:outerShdw>
                </a:effectLst>
                <a:latin typeface="Times New Roman" pitchFamily="18" charset="0"/>
              </a:rPr>
              <a:t>技訊網</a:t>
            </a:r>
            <a:r>
              <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hlinkClick r:id="rId7"/>
              </a:rPr>
              <a:t>http://www.techadmi.edu.tw/search</a:t>
            </a:r>
            <a:r>
              <a:rPr kumimoji="0" lang="en-US" altLang="zh-TW"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a:t>
            </a:r>
            <a:endParaRPr kumimoji="0" lang="zh-TW" altLang="en-US" sz="2000" b="1" dirty="0" smtClean="0">
              <a:solidFill>
                <a:srgbClr val="0000FF"/>
              </a:solidFill>
              <a:effectLst>
                <a:outerShdw blurRad="38100" dist="38100" dir="2700000" algn="tl">
                  <a:srgbClr val="C0C0C0"/>
                </a:outerShdw>
              </a:effectLst>
              <a:latin typeface="Times New Roman" pitchFamily="18" charset="0"/>
              <a:hlinkClick r:id="rId2"/>
            </a:endParaRPr>
          </a:p>
        </p:txBody>
      </p:sp>
    </p:spTree>
    <p:extLst>
      <p:ext uri="{BB962C8B-B14F-4D97-AF65-F5344CB8AC3E}">
        <p14:creationId xmlns="" xmlns:p14="http://schemas.microsoft.com/office/powerpoint/2010/main" val="8712532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a:xfrm>
            <a:off x="468313" y="836613"/>
            <a:ext cx="8229600" cy="1143000"/>
          </a:xfrm>
        </p:spPr>
        <p:txBody>
          <a:bodyPr/>
          <a:lstStyle/>
          <a:p>
            <a:pPr>
              <a:defRPr/>
            </a:pPr>
            <a:r>
              <a:rPr lang="en-US" altLang="zh-TW" sz="4800" b="1" smtClean="0">
                <a:solidFill>
                  <a:srgbClr val="0000FF"/>
                </a:solidFill>
                <a:effectLst>
                  <a:outerShdw blurRad="38100" dist="38100" dir="2700000" algn="tl">
                    <a:srgbClr val="C0C0C0"/>
                  </a:outerShdw>
                </a:effectLst>
              </a:rPr>
              <a:t>15</a:t>
            </a:r>
            <a:r>
              <a:rPr lang="zh-TW" altLang="en-US" sz="4800" b="1" smtClean="0">
                <a:solidFill>
                  <a:srgbClr val="0000FF"/>
                </a:solidFill>
                <a:effectLst>
                  <a:outerShdw blurRad="38100" dist="38100" dir="2700000" algn="tl">
                    <a:srgbClr val="C0C0C0"/>
                  </a:outerShdw>
                </a:effectLst>
              </a:rPr>
              <a:t>群科參考資料</a:t>
            </a:r>
          </a:p>
        </p:txBody>
      </p:sp>
      <p:sp>
        <p:nvSpPr>
          <p:cNvPr id="171010" name="內容版面配置區 2"/>
          <p:cNvSpPr>
            <a:spLocks noGrp="1"/>
          </p:cNvSpPr>
          <p:nvPr>
            <p:ph idx="1"/>
          </p:nvPr>
        </p:nvSpPr>
        <p:spPr>
          <a:xfrm>
            <a:off x="457200" y="2133600"/>
            <a:ext cx="8867328" cy="3992563"/>
          </a:xfrm>
        </p:spPr>
        <p:txBody>
          <a:bodyPr/>
          <a:lstStyle/>
          <a:p>
            <a:pPr>
              <a:buBlip>
                <a:blip r:embed="rId3"/>
              </a:buBlip>
            </a:pPr>
            <a:r>
              <a:rPr lang="zh-TW" altLang="en-US" b="1" dirty="0" smtClean="0">
                <a:latin typeface="Calibri" pitchFamily="34" charset="0"/>
                <a:ea typeface="新細明體" charset="-120"/>
              </a:rPr>
              <a:t>高職</a:t>
            </a:r>
            <a:r>
              <a:rPr lang="en-US" altLang="zh-TW" b="1" dirty="0" smtClean="0">
                <a:latin typeface="Calibri" pitchFamily="34" charset="0"/>
                <a:ea typeface="新細明體" charset="-120"/>
              </a:rPr>
              <a:t>15</a:t>
            </a:r>
            <a:r>
              <a:rPr lang="zh-TW" altLang="en-US" b="1" dirty="0" smtClean="0">
                <a:latin typeface="Calibri" pitchFamily="34" charset="0"/>
                <a:ea typeface="新細明體" charset="-120"/>
              </a:rPr>
              <a:t>群科介紹：</a:t>
            </a:r>
            <a:br>
              <a:rPr lang="zh-TW" altLang="en-US" b="1" dirty="0" smtClean="0">
                <a:latin typeface="Calibri" pitchFamily="34" charset="0"/>
                <a:ea typeface="新細明體" charset="-120"/>
              </a:rPr>
            </a:br>
            <a:r>
              <a:rPr lang="en-US" altLang="zh-TW" sz="2800" dirty="0">
                <a:latin typeface="Calibri" pitchFamily="34" charset="0"/>
                <a:ea typeface="新細明體" charset="-120"/>
                <a:hlinkClick r:id="rId4"/>
              </a:rPr>
              <a:t>http://career.cpshs.hcc.edu.tw/files/11-1001-485.php</a:t>
            </a:r>
            <a:endParaRPr lang="zh-TW" altLang="en-US" sz="2800" dirty="0" smtClean="0">
              <a:solidFill>
                <a:srgbClr val="FF0000"/>
              </a:solidFill>
            </a:endParaRPr>
          </a:p>
          <a:p>
            <a:pPr>
              <a:buFontTx/>
              <a:buBlip>
                <a:blip r:embed="rId3"/>
              </a:buBlip>
            </a:pPr>
            <a:endParaRPr lang="zh-TW" altLang="en-US" dirty="0" smtClean="0">
              <a:solidFill>
                <a:srgbClr val="FF0000"/>
              </a:solidFill>
            </a:endParaRPr>
          </a:p>
          <a:p>
            <a:pPr>
              <a:buFont typeface="Arial" charset="0"/>
              <a:buChar char="•"/>
            </a:pPr>
            <a:r>
              <a:rPr lang="zh-TW" altLang="en-US" b="1" dirty="0" smtClean="0">
                <a:latin typeface="Calibri" pitchFamily="34" charset="0"/>
                <a:ea typeface="新細明體" charset="-120"/>
              </a:rPr>
              <a:t>技職教育宣導影片</a:t>
            </a:r>
            <a:br>
              <a:rPr lang="zh-TW" altLang="en-US" b="1" dirty="0" smtClean="0">
                <a:latin typeface="Calibri" pitchFamily="34" charset="0"/>
                <a:ea typeface="新細明體" charset="-120"/>
              </a:rPr>
            </a:br>
            <a:r>
              <a:rPr lang="en-US" altLang="zh-TW" sz="2800" u="sng" dirty="0" smtClean="0">
                <a:latin typeface="Calibri" pitchFamily="34" charset="0"/>
                <a:ea typeface="新細明體" charset="-120"/>
                <a:hlinkClick r:id="rId5"/>
              </a:rPr>
              <a:t>http</a:t>
            </a:r>
            <a:r>
              <a:rPr lang="en-US" altLang="zh-TW" sz="2800" u="sng" dirty="0">
                <a:latin typeface="Calibri" pitchFamily="34" charset="0"/>
                <a:ea typeface="新細明體" charset="-120"/>
                <a:hlinkClick r:id="rId5"/>
              </a:rPr>
              <a:t>://</a:t>
            </a:r>
            <a:r>
              <a:rPr lang="en-US" altLang="zh-TW" sz="2800" u="sng" dirty="0" smtClean="0">
                <a:latin typeface="Calibri" pitchFamily="34" charset="0"/>
                <a:ea typeface="新細明體" charset="-120"/>
                <a:hlinkClick r:id="rId5"/>
              </a:rPr>
              <a:t>www.tech-12.ntut.edu.tw</a:t>
            </a:r>
            <a:r>
              <a:rPr lang="en-US" altLang="zh-TW" sz="2800" u="sng" dirty="0">
                <a:latin typeface="Calibri" pitchFamily="34" charset="0"/>
                <a:ea typeface="新細明體" charset="-120"/>
                <a:hlinkClick r:id="rId5"/>
              </a:rPr>
              <a:t>/?op=nice_file</a:t>
            </a:r>
            <a:endParaRPr lang="zh-TW" altLang="en-US" sz="2800" u="sng" dirty="0" smtClean="0">
              <a:latin typeface="Calibri" pitchFamily="34" charset="0"/>
              <a:ea typeface="新細明體" charset="-120"/>
            </a:endParaRPr>
          </a:p>
        </p:txBody>
      </p:sp>
      <p:sp>
        <p:nvSpPr>
          <p:cNvPr id="171011" name="投影片編號版面配置區 3"/>
          <p:cNvSpPr>
            <a:spLocks noGrp="1"/>
          </p:cNvSpPr>
          <p:nvPr>
            <p:ph type="sldNum" sz="quarter" idx="12"/>
          </p:nvPr>
        </p:nvSpPr>
        <p:spPr bwMode="auto">
          <a:noFill/>
          <a:ln>
            <a:miter lim="800000"/>
            <a:headEnd/>
            <a:tailEnd/>
          </a:ln>
        </p:spPr>
        <p:txBody>
          <a:bodyPr/>
          <a:lstStyle/>
          <a:p>
            <a:endParaRPr lang="zh-TW" altLang="en-US" smtClean="0">
              <a:ea typeface="新細明體" charset="-120"/>
            </a:endParaRPr>
          </a:p>
        </p:txBody>
      </p:sp>
    </p:spTree>
    <p:extLst>
      <p:ext uri="{BB962C8B-B14F-4D97-AF65-F5344CB8AC3E}">
        <p14:creationId xmlns="" xmlns:p14="http://schemas.microsoft.com/office/powerpoint/2010/main" val="32258903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670460"/>
            <a:ext cx="9144000" cy="51723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矩形 5"/>
          <p:cNvSpPr/>
          <p:nvPr/>
        </p:nvSpPr>
        <p:spPr>
          <a:xfrm>
            <a:off x="3131840" y="620688"/>
            <a:ext cx="2628292" cy="795818"/>
          </a:xfrm>
          <a:prstGeom prst="rect">
            <a:avLst/>
          </a:prstGeom>
          <a:ln/>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1" hangingPunct="1">
              <a:spcBef>
                <a:spcPct val="20000"/>
              </a:spcBef>
              <a:defRPr/>
            </a:pPr>
            <a:r>
              <a:rPr kumimoji="0" lang="zh-TW" altLang="en-US" sz="4800" b="1" u="sng"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　語</a:t>
            </a:r>
            <a:endParaRPr kumimoji="0" lang="zh-TW" altLang="en-US" sz="48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AutoShape 8" descr="「學生」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 xmlns:p14="http://schemas.microsoft.com/office/powerpoint/2010/main" val="30636338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學生」的圖片搜尋結果"/>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209000"/>
                    </a14:imgEffect>
                  </a14:imgLayer>
                </a14:imgProps>
              </a:ext>
              <a:ext uri="{28A0092B-C50C-407E-A947-70E740481C1C}">
                <a14:useLocalDpi xmlns="" xmlns:a14="http://schemas.microsoft.com/office/drawing/2010/main" val="0"/>
              </a:ext>
            </a:extLst>
          </a:blip>
          <a:srcRect/>
          <a:stretch>
            <a:fillRect/>
          </a:stretch>
        </p:blipFill>
        <p:spPr bwMode="auto">
          <a:xfrm>
            <a:off x="4427984" y="4620637"/>
            <a:ext cx="4608512" cy="223860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26978" name="文字版面配置區 2"/>
          <p:cNvSpPr>
            <a:spLocks noGrp="1"/>
          </p:cNvSpPr>
          <p:nvPr>
            <p:ph type="body" idx="4294967295"/>
          </p:nvPr>
        </p:nvSpPr>
        <p:spPr>
          <a:xfrm>
            <a:off x="646932" y="764704"/>
            <a:ext cx="8497068" cy="4176464"/>
          </a:xfrm>
        </p:spPr>
        <p:txBody>
          <a:bodyPr anchor="t"/>
          <a:lstStyle/>
          <a:p>
            <a:pPr marL="0" indent="0" eaLnBrk="1" hangingPunct="1">
              <a:buFont typeface="Arial" pitchFamily="34" charset="0"/>
              <a:buNone/>
            </a:pPr>
            <a:r>
              <a:rPr lang="zh-TW" altLang="en-US" sz="4800" b="1" dirty="0" smtClean="0">
                <a:solidFill>
                  <a:srgbClr val="0000FF"/>
                </a:solidFill>
                <a:latin typeface="標楷體" pitchFamily="65" charset="-120"/>
                <a:ea typeface="標楷體" pitchFamily="65" charset="-120"/>
              </a:rPr>
              <a:t>唯有</a:t>
            </a:r>
            <a:r>
              <a:rPr lang="en-US" altLang="zh-TW" sz="4800" b="1" dirty="0" smtClean="0">
                <a:solidFill>
                  <a:srgbClr val="0000FF"/>
                </a:solidFill>
              </a:rPr>
              <a:t>【</a:t>
            </a:r>
            <a:r>
              <a:rPr lang="zh-TW" altLang="en-US" sz="4800" b="1" dirty="0" smtClean="0">
                <a:solidFill>
                  <a:srgbClr val="0000FF"/>
                </a:solidFill>
                <a:latin typeface="標楷體" pitchFamily="65" charset="-120"/>
                <a:ea typeface="標楷體" pitchFamily="65" charset="-120"/>
              </a:rPr>
              <a:t>適性揚才</a:t>
            </a:r>
            <a:r>
              <a:rPr lang="en-US" altLang="zh-TW" sz="4800" b="1" dirty="0" smtClean="0">
                <a:solidFill>
                  <a:srgbClr val="0000FF"/>
                </a:solidFill>
              </a:rPr>
              <a:t>】</a:t>
            </a:r>
            <a:r>
              <a:rPr lang="zh-TW" altLang="en-US" sz="4800" b="1" dirty="0" smtClean="0">
                <a:solidFill>
                  <a:srgbClr val="0000FF"/>
                </a:solidFill>
                <a:ea typeface="標楷體" pitchFamily="65" charset="-120"/>
              </a:rPr>
              <a:t>，</a:t>
            </a:r>
            <a:endParaRPr lang="en-US" altLang="zh-TW" sz="4800" b="1" dirty="0" smtClean="0">
              <a:solidFill>
                <a:srgbClr val="0000FF"/>
              </a:solidFill>
              <a:ea typeface="標楷體" pitchFamily="65" charset="-120"/>
            </a:endParaRPr>
          </a:p>
          <a:p>
            <a:pPr marL="0" indent="0" eaLnBrk="1" hangingPunct="1">
              <a:buFont typeface="Arial" pitchFamily="34" charset="0"/>
              <a:buNone/>
            </a:pPr>
            <a:r>
              <a:rPr lang="zh-TW" altLang="en-US" sz="4800" b="1" dirty="0" smtClean="0">
                <a:solidFill>
                  <a:srgbClr val="FF0000"/>
                </a:solidFill>
                <a:ea typeface="標楷體" pitchFamily="65" charset="-120"/>
              </a:rPr>
              <a:t>未來才能</a:t>
            </a:r>
            <a:r>
              <a:rPr lang="en-US" altLang="zh-TW" sz="4800" b="1" dirty="0" smtClean="0">
                <a:solidFill>
                  <a:srgbClr val="FF0000"/>
                </a:solidFill>
              </a:rPr>
              <a:t>【</a:t>
            </a:r>
            <a:r>
              <a:rPr lang="zh-TW" altLang="en-US" sz="4800" b="1" dirty="0" smtClean="0">
                <a:solidFill>
                  <a:srgbClr val="FF0000"/>
                </a:solidFill>
                <a:ea typeface="標楷體" pitchFamily="65" charset="-120"/>
              </a:rPr>
              <a:t>人盡其才</a:t>
            </a:r>
            <a:r>
              <a:rPr lang="en-US" altLang="zh-TW" sz="4800" b="1" dirty="0" smtClean="0">
                <a:solidFill>
                  <a:srgbClr val="FF0000"/>
                </a:solidFill>
              </a:rPr>
              <a:t>】</a:t>
            </a:r>
            <a:r>
              <a:rPr lang="zh-TW" altLang="en-US" sz="4800" b="1" dirty="0" smtClean="0">
                <a:solidFill>
                  <a:srgbClr val="FF0000"/>
                </a:solidFill>
                <a:ea typeface="標楷體" pitchFamily="65" charset="-120"/>
              </a:rPr>
              <a:t>。</a:t>
            </a:r>
          </a:p>
          <a:p>
            <a:pPr marL="0" indent="0" eaLnBrk="1" hangingPunct="1">
              <a:spcBef>
                <a:spcPts val="5400"/>
              </a:spcBef>
              <a:buFont typeface="Arial" pitchFamily="34" charset="0"/>
              <a:buNone/>
            </a:pPr>
            <a:r>
              <a:rPr lang="zh-TW" altLang="en-US" sz="4800" b="1" dirty="0" smtClean="0">
                <a:solidFill>
                  <a:srgbClr val="0000FF"/>
                </a:solidFill>
                <a:ea typeface="標楷體" pitchFamily="65" charset="-120"/>
              </a:rPr>
              <a:t>孩子未必出類拔萃，</a:t>
            </a:r>
            <a:endParaRPr lang="en-US" altLang="zh-TW" sz="4800" b="1" dirty="0" smtClean="0">
              <a:solidFill>
                <a:srgbClr val="0000FF"/>
              </a:solidFill>
              <a:ea typeface="標楷體" pitchFamily="65" charset="-120"/>
            </a:endParaRPr>
          </a:p>
          <a:p>
            <a:pPr marL="0" indent="0" eaLnBrk="1" hangingPunct="1">
              <a:buFont typeface="Arial" pitchFamily="34" charset="0"/>
              <a:buNone/>
            </a:pPr>
            <a:r>
              <a:rPr lang="zh-TW" altLang="en-US" sz="4800" b="1" dirty="0" smtClean="0">
                <a:solidFill>
                  <a:srgbClr val="FF0000"/>
                </a:solidFill>
                <a:ea typeface="標楷體" pitchFamily="65" charset="-120"/>
              </a:rPr>
              <a:t>但必定獨一無二、與眾不同。</a:t>
            </a:r>
          </a:p>
        </p:txBody>
      </p:sp>
    </p:spTree>
    <p:extLst>
      <p:ext uri="{BB962C8B-B14F-4D97-AF65-F5344CB8AC3E}">
        <p14:creationId xmlns="" xmlns:p14="http://schemas.microsoft.com/office/powerpoint/2010/main" val="417562677"/>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學校」的圖片搜尋結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764704"/>
            <a:ext cx="9143999" cy="608837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pPr>
              <a:defRPr/>
            </a:pPr>
            <a:fld id="{BB9199D3-8569-4C08-9BDA-497527D70E4F}" type="slidenum">
              <a:rPr lang="zh-TW" altLang="en-US" smtClean="0"/>
              <a:pPr>
                <a:defRPr/>
              </a:pPr>
              <a:t>94</a:t>
            </a:fld>
            <a:endParaRPr lang="zh-TW" altLang="en-US"/>
          </a:p>
        </p:txBody>
      </p:sp>
      <p:sp>
        <p:nvSpPr>
          <p:cNvPr id="3" name="文字版面配置區 2"/>
          <p:cNvSpPr txBox="1">
            <a:spLocks/>
          </p:cNvSpPr>
          <p:nvPr/>
        </p:nvSpPr>
        <p:spPr>
          <a:xfrm>
            <a:off x="2555776" y="2309452"/>
            <a:ext cx="4896544" cy="2448272"/>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defRPr/>
            </a:pPr>
            <a:r>
              <a:rPr lang="zh-TW" altLang="en-US" sz="6000" b="1" cap="all" dirty="0" smtClean="0">
                <a:solidFill>
                  <a:srgbClr val="FF0000"/>
                </a:solidFill>
                <a:latin typeface="標楷體" pitchFamily="65" charset="-120"/>
                <a:ea typeface="標楷體" pitchFamily="65" charset="-120"/>
                <a:cs typeface="+mj-cs"/>
              </a:rPr>
              <a:t>簡報完畢</a:t>
            </a:r>
            <a:endParaRPr lang="en-US" altLang="zh-TW" sz="6000" b="1" cap="all" dirty="0" smtClean="0">
              <a:solidFill>
                <a:srgbClr val="FF0000"/>
              </a:solidFill>
              <a:latin typeface="標楷體" pitchFamily="65" charset="-120"/>
              <a:ea typeface="標楷體" pitchFamily="65" charset="-120"/>
              <a:cs typeface="+mj-cs"/>
            </a:endParaRPr>
          </a:p>
          <a:p>
            <a:pPr algn="r">
              <a:buFont typeface="Arial" pitchFamily="34" charset="0"/>
              <a:buNone/>
              <a:defRPr/>
            </a:pPr>
            <a:r>
              <a:rPr lang="zh-TW" altLang="en-US" sz="6000" b="1" cap="all" dirty="0" smtClean="0">
                <a:solidFill>
                  <a:srgbClr val="FF0000"/>
                </a:solidFill>
                <a:latin typeface="標楷體" pitchFamily="65" charset="-120"/>
                <a:ea typeface="標楷體" pitchFamily="65" charset="-120"/>
                <a:cs typeface="+mj-cs"/>
              </a:rPr>
              <a:t>敬請指教</a:t>
            </a:r>
          </a:p>
        </p:txBody>
      </p:sp>
    </p:spTree>
    <p:extLst>
      <p:ext uri="{BB962C8B-B14F-4D97-AF65-F5344CB8AC3E}">
        <p14:creationId xmlns="" xmlns:p14="http://schemas.microsoft.com/office/powerpoint/2010/main" val="61868526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5492</TotalTime>
  <Words>8201</Words>
  <Application>Microsoft Office PowerPoint</Application>
  <PresentationFormat>如螢幕大小 (4:3)</PresentationFormat>
  <Paragraphs>1274</Paragraphs>
  <Slides>94</Slides>
  <Notes>46</Notes>
  <HiddenSlides>0</HiddenSlides>
  <MMClips>0</MMClips>
  <ScaleCrop>false</ScaleCrop>
  <HeadingPairs>
    <vt:vector size="6" baseType="variant">
      <vt:variant>
        <vt:lpstr>佈景主題</vt:lpstr>
      </vt:variant>
      <vt:variant>
        <vt:i4>1</vt:i4>
      </vt:variant>
      <vt:variant>
        <vt:lpstr>內嵌 OLE 伺服程式</vt:lpstr>
      </vt:variant>
      <vt:variant>
        <vt:i4>0</vt:i4>
      </vt:variant>
      <vt:variant>
        <vt:lpstr>投影片標題</vt:lpstr>
      </vt:variant>
      <vt:variant>
        <vt:i4>94</vt:i4>
      </vt:variant>
    </vt:vector>
  </HeadingPairs>
  <TitlesOfParts>
    <vt:vector size="95" baseType="lpstr">
      <vt:lpstr>Office 佈景主題</vt:lpstr>
      <vt:lpstr>投影片 1</vt:lpstr>
      <vt:lpstr>宣導大綱</vt:lpstr>
      <vt:lpstr>投影片 3</vt:lpstr>
      <vt:lpstr>十二年國民基本教育架構</vt:lpstr>
      <vt:lpstr>投影片 5</vt:lpstr>
      <vt:lpstr>投影片 6</vt:lpstr>
      <vt:lpstr>投影片 7</vt:lpstr>
      <vt:lpstr>十二年國教入學方式核心精神：</vt:lpstr>
      <vt:lpstr>投影片 9</vt:lpstr>
      <vt:lpstr>投影片 10</vt:lpstr>
      <vt:lpstr>投影片 11</vt:lpstr>
      <vt:lpstr>(http://adapt.k12ea.gov.tw/)</vt:lpstr>
      <vt:lpstr>投影片 13</vt:lpstr>
      <vt:lpstr>花蓮區免試入學網路資源</vt:lpstr>
      <vt:lpstr>投影片 15</vt:lpstr>
      <vt:lpstr>投影片 16</vt:lpstr>
      <vt:lpstr>為什麼要考【教育會考】</vt:lpstr>
      <vt:lpstr>【教育會考】考什麼</vt:lpstr>
      <vt:lpstr>【教育會考】怎麼考</vt:lpstr>
      <vt:lpstr>【教育會考】何時考</vt:lpstr>
      <vt:lpstr>【教育會考】成績等級標準</vt:lpstr>
      <vt:lpstr>英語科題本架構</vt:lpstr>
      <vt:lpstr>數學科非選擇題 評分規準</vt:lpstr>
      <vt:lpstr>數學科非選擇題 作答注意事項</vt:lpstr>
      <vt:lpstr>寫作測驗說明</vt:lpstr>
      <vt:lpstr>寫作測驗作答注意事項</vt:lpstr>
      <vt:lpstr>投影片 27</vt:lpstr>
      <vt:lpstr>特殊情形變更學區申請</vt:lpstr>
      <vt:lpstr>變更學區申請程序</vt:lpstr>
      <vt:lpstr>投影片 30</vt:lpstr>
      <vt:lpstr>投影片 31</vt:lpstr>
      <vt:lpstr>106年花蓮區高中職免試入學管道</vt:lpstr>
      <vt:lpstr>花蓮區適性入學管道</vt:lpstr>
      <vt:lpstr>位置</vt:lpstr>
      <vt:lpstr>花蓮區高中高職就學管道</vt:lpstr>
      <vt:lpstr>花蓮區【綜合高中】開設學程一覽表</vt:lpstr>
      <vt:lpstr>投影片 37</vt:lpstr>
      <vt:lpstr>投影片 38</vt:lpstr>
      <vt:lpstr>投影片 39</vt:lpstr>
      <vt:lpstr>多元學習【其他項】各校採計項目</vt:lpstr>
      <vt:lpstr>投影片 41</vt:lpstr>
      <vt:lpstr>特殊身分學生外加名額處理方式</vt:lpstr>
      <vt:lpstr>投影片 43</vt:lpstr>
      <vt:lpstr>花蓮就學區其他入學管道 介紹與說明</vt:lpstr>
      <vt:lpstr>學習區完全免試入學</vt:lpstr>
      <vt:lpstr>學習區完全免試入學</vt:lpstr>
      <vt:lpstr>學習區完全免試入學</vt:lpstr>
      <vt:lpstr>免試入學─其他管道(技優甄審)</vt:lpstr>
      <vt:lpstr>免試入學─其他管道(產業特殊需求類科)</vt:lpstr>
      <vt:lpstr>投影片 50</vt:lpstr>
      <vt:lpstr>實用技能學程特色</vt:lpstr>
      <vt:lpstr>實用技能學程特色</vt:lpstr>
      <vt:lpstr>◎藝才類甄選入學◎</vt:lpstr>
      <vt:lpstr>甄選入學招生作業</vt:lpstr>
      <vt:lpstr>甄選入學招生作業－術科測驗</vt:lpstr>
      <vt:lpstr>◎體育班甄選入學◎</vt:lpstr>
      <vt:lpstr>投影片 57</vt:lpstr>
      <vt:lpstr>五專免試入學介紹與說明</vt:lpstr>
      <vt:lpstr>106學年度五專入學管道招生重要時程</vt:lpstr>
      <vt:lpstr>投影片 60</vt:lpstr>
      <vt:lpstr>投影片 61</vt:lpstr>
      <vt:lpstr>投影片 62</vt:lpstr>
      <vt:lpstr>投影片 63</vt:lpstr>
      <vt:lpstr>投影片 64</vt:lpstr>
      <vt:lpstr>投影片 65</vt:lpstr>
      <vt:lpstr>投影片 66</vt:lpstr>
      <vt:lpstr>投影片 67</vt:lpstr>
      <vt:lpstr>性向測驗  攻其不備</vt:lpstr>
      <vt:lpstr>--高中職升學進路--</vt:lpstr>
      <vt:lpstr>進路分析大不同</vt:lpstr>
      <vt:lpstr>投影片 71</vt:lpstr>
      <vt:lpstr>投影片 72</vt:lpstr>
      <vt:lpstr>投影片 73</vt:lpstr>
      <vt:lpstr>投影片 74</vt:lpstr>
      <vt:lpstr>投影片 75</vt:lpstr>
      <vt:lpstr>投影片 76</vt:lpstr>
      <vt:lpstr>投影片 77</vt:lpstr>
      <vt:lpstr>投影片 78</vt:lpstr>
      <vt:lpstr>投影片 79</vt:lpstr>
      <vt:lpstr>投影片 80</vt:lpstr>
      <vt:lpstr>投影片 81</vt:lpstr>
      <vt:lpstr>貼心提醒-1</vt:lpstr>
      <vt:lpstr>貼心提醒-2</vt:lpstr>
      <vt:lpstr>貼心提醒-3</vt:lpstr>
      <vt:lpstr>投影片 85</vt:lpstr>
      <vt:lpstr>花蓮區志願選填與輔導</vt:lpstr>
      <vt:lpstr>投影片 87</vt:lpstr>
      <vt:lpstr>投影片 88</vt:lpstr>
      <vt:lpstr>投影片 89</vt:lpstr>
      <vt:lpstr>技術型高級中等學校及五專群科介紹</vt:lpstr>
      <vt:lpstr>15群科參考資料</vt:lpstr>
      <vt:lpstr>投影片 92</vt:lpstr>
      <vt:lpstr>投影片 93</vt:lpstr>
      <vt:lpstr>投影片 94</vt:lpstr>
    </vt:vector>
  </TitlesOfParts>
  <Company>MOE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高中校長與十二年國民基本教育的有機連帶分析</dc:title>
  <dc:creator>MOEIT</dc:creator>
  <cp:lastModifiedBy>user</cp:lastModifiedBy>
  <cp:revision>429</cp:revision>
  <cp:lastPrinted>2012-10-04T09:51:58Z</cp:lastPrinted>
  <dcterms:created xsi:type="dcterms:W3CDTF">2012-08-03T02:02:35Z</dcterms:created>
  <dcterms:modified xsi:type="dcterms:W3CDTF">2017-02-15T00:57:30Z</dcterms:modified>
</cp:coreProperties>
</file>