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5" r:id="rId3"/>
    <p:sldId id="293" r:id="rId4"/>
    <p:sldId id="266" r:id="rId5"/>
    <p:sldId id="306" r:id="rId6"/>
    <p:sldId id="267" r:id="rId7"/>
    <p:sldId id="304" r:id="rId8"/>
    <p:sldId id="303" r:id="rId9"/>
    <p:sldId id="305" r:id="rId10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123" autoAdjust="0"/>
    <p:restoredTop sz="94660"/>
  </p:normalViewPr>
  <p:slideViewPr>
    <p:cSldViewPr snapToGrid="0">
      <p:cViewPr varScale="1">
        <p:scale>
          <a:sx n="58" d="100"/>
          <a:sy n="58" d="100"/>
        </p:scale>
        <p:origin x="58" y="1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padlet.com/mingochern/kxqrv9zfywlfkcy9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padlet.com/mingochern/hp3sawh59kf9mow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padlet.com/mingochern/kxx3c8ynn2zheq1f" TargetMode="External"/><Relationship Id="rId11" Type="http://schemas.openxmlformats.org/officeDocument/2006/relationships/image" Target="../media/image6.png"/><Relationship Id="rId5" Type="http://schemas.openxmlformats.org/officeDocument/2006/relationships/hyperlink" Target="https://padlet.com/mingochern/9bzumq13lijqq4vi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s://padlet.com/mingochern/lrbf1h6oq5d29m1r" TargetMode="Externa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padlet.com/mingochern/kxqrv9zfywlfkcy9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padlet.com/mingochern/hp3sawh59kf9mow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padlet.com/mingochern/kxx3c8ynn2zheq1f" TargetMode="External"/><Relationship Id="rId11" Type="http://schemas.openxmlformats.org/officeDocument/2006/relationships/image" Target="../media/image6.png"/><Relationship Id="rId5" Type="http://schemas.openxmlformats.org/officeDocument/2006/relationships/hyperlink" Target="https://padlet.com/mingochern/9bzumq13lijqq4vi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s://padlet.com/mingochern/lrbf1h6oq5d29m1r" TargetMode="External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4.xml"/><Relationship Id="rId7" Type="http://schemas.openxmlformats.org/officeDocument/2006/relationships/image" Target="../media/image7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9.xml"/><Relationship Id="rId7" Type="http://schemas.openxmlformats.org/officeDocument/2006/relationships/image" Target="../media/image7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14.xml"/><Relationship Id="rId7" Type="http://schemas.openxmlformats.org/officeDocument/2006/relationships/image" Target="../media/image7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500D3A-1CE5-4E39-B9F3-F4AE2E9F1D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b="1" dirty="0">
                <a:solidFill>
                  <a:srgbClr val="000000"/>
                </a:solidFill>
                <a:effectLst/>
                <a:latin typeface="+mj-ea"/>
                <a:cs typeface="標楷體" panose="03000509000000000000" pitchFamily="65" charset="-120"/>
              </a:rPr>
              <a:t>你的照片不是你的</a:t>
            </a:r>
            <a:endParaRPr lang="zh-TW" altLang="en-US" sz="72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7549405-B43F-450D-9910-DA9AF7584E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3200" dirty="0">
                <a:latin typeface="+mn-ea"/>
              </a:rPr>
              <a:t>宜昌國中議題課公開課</a:t>
            </a:r>
            <a:endParaRPr lang="en-US" altLang="zh-TW" sz="3200" dirty="0">
              <a:latin typeface="+mn-ea"/>
            </a:endParaRPr>
          </a:p>
          <a:p>
            <a:r>
              <a:rPr lang="zh-TW" altLang="en-US" sz="3200" dirty="0">
                <a:latin typeface="+mn-ea"/>
              </a:rPr>
              <a:t>授課教師</a:t>
            </a:r>
            <a:r>
              <a:rPr lang="en-US" altLang="zh-TW" sz="3200" dirty="0">
                <a:latin typeface="+mn-ea"/>
              </a:rPr>
              <a:t>:</a:t>
            </a:r>
            <a:r>
              <a:rPr lang="zh-TW" altLang="en-US" sz="3200" dirty="0">
                <a:latin typeface="+mn-ea"/>
              </a:rPr>
              <a:t>陳玉明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99552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2FC380C-96C3-42EA-9578-EA3377B35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>
                <a:effectLst/>
                <a:latin typeface="+mj-ea"/>
                <a:cs typeface="標楷體" panose="03000509000000000000" pitchFamily="65" charset="-120"/>
              </a:rPr>
              <a:t>第二節</a:t>
            </a:r>
            <a:r>
              <a:rPr lang="zh-TW" altLang="zh-TW" sz="4400" dirty="0">
                <a:effectLst/>
                <a:latin typeface="+mj-ea"/>
                <a:cs typeface="標楷體" panose="03000509000000000000" pitchFamily="65" charset="-120"/>
              </a:rPr>
              <a:t>：</a:t>
            </a:r>
            <a:r>
              <a:rPr lang="zh-TW" altLang="en-US" sz="4400" dirty="0">
                <a:effectLst/>
                <a:latin typeface="+mj-ea"/>
                <a:cs typeface="標楷體" panose="03000509000000000000" pitchFamily="65" charset="-120"/>
              </a:rPr>
              <a:t>扭轉乾坤</a:t>
            </a:r>
            <a:endParaRPr lang="zh-TW" altLang="en-US" sz="4400" dirty="0">
              <a:latin typeface="+mj-ea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62E4017-2E10-4BC7-A0F5-A6F0ABB2B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554" y="1904999"/>
            <a:ext cx="6510954" cy="3777622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600" dirty="0">
                <a:latin typeface="+mj-ea"/>
                <a:ea typeface="+mj-ea"/>
              </a:rPr>
              <a:t>活動一：</a:t>
            </a:r>
            <a:r>
              <a:rPr lang="zh-TW" altLang="zh-TW" sz="3600" dirty="0">
                <a:effectLst/>
                <a:latin typeface="+mj-ea"/>
                <a:ea typeface="+mj-ea"/>
                <a:cs typeface="標楷體" panose="03000509000000000000" pitchFamily="65" charset="-120"/>
              </a:rPr>
              <a:t>分組討論</a:t>
            </a:r>
            <a:r>
              <a:rPr lang="en-US" altLang="zh-TW" sz="3600" dirty="0">
                <a:effectLst/>
                <a:latin typeface="+mj-ea"/>
                <a:ea typeface="+mj-ea"/>
                <a:cs typeface="標楷體" panose="03000509000000000000" pitchFamily="65" charset="-120"/>
              </a:rPr>
              <a:t>(15`)</a:t>
            </a:r>
          </a:p>
          <a:p>
            <a:pPr marL="342900" lvl="0" indent="-342900" fontAlgn="t">
              <a:buFont typeface="+mj-lt"/>
              <a:buAutoNum type="arabicPeriod"/>
              <a:tabLst>
                <a:tab pos="381635" algn="r"/>
              </a:tabLst>
            </a:pPr>
            <a:r>
              <a:rPr lang="zh-TW" altLang="zh-TW" sz="3200" dirty="0">
                <a:effectLst/>
                <a:latin typeface="+mn-ea"/>
                <a:cs typeface="標楷體" panose="03000509000000000000" pitchFamily="65" charset="-120"/>
              </a:rPr>
              <a:t>手機及網際網路發達後，方便私密照的傳遞，可能會造成什麼危害？</a:t>
            </a:r>
            <a:endParaRPr lang="zh-TW" altLang="zh-TW" sz="3200" dirty="0">
              <a:effectLst/>
              <a:latin typeface="+mn-ea"/>
            </a:endParaRPr>
          </a:p>
          <a:p>
            <a:pPr marL="342900" lvl="0" indent="-342900" fontAlgn="t">
              <a:buFont typeface="+mj-lt"/>
              <a:buAutoNum type="arabicPeriod"/>
              <a:tabLst>
                <a:tab pos="381635" algn="r"/>
              </a:tabLst>
            </a:pPr>
            <a:r>
              <a:rPr lang="zh-TW" altLang="zh-TW" sz="3200" dirty="0">
                <a:effectLst/>
                <a:latin typeface="+mn-ea"/>
                <a:cs typeface="標楷體" panose="03000509000000000000" pitchFamily="65" charset="-120"/>
              </a:rPr>
              <a:t>如果透過網路傳遞私密照危害那麼大，為什麼還是很多人都做了？</a:t>
            </a:r>
            <a:endParaRPr lang="zh-TW" altLang="zh-TW" sz="3200" dirty="0">
              <a:effectLst/>
              <a:latin typeface="+mn-ea"/>
            </a:endParaRPr>
          </a:p>
          <a:p>
            <a:pPr marL="342900" lvl="0" indent="-342900" fontAlgn="t">
              <a:buFont typeface="+mj-lt"/>
              <a:buAutoNum type="arabicPeriod"/>
              <a:tabLst>
                <a:tab pos="381635" algn="r"/>
              </a:tabLst>
            </a:pPr>
            <a:r>
              <a:rPr lang="zh-TW" altLang="zh-TW" sz="3200" dirty="0">
                <a:effectLst/>
                <a:latin typeface="+mn-ea"/>
                <a:cs typeface="標楷體" panose="03000509000000000000" pitchFamily="65" charset="-120"/>
              </a:rPr>
              <a:t>如果自己或他人的私密照被其他人取得，可以有哪些方法，能避免事件蔓延，減少傷害，？</a:t>
            </a:r>
            <a:endParaRPr lang="zh-TW" altLang="zh-TW" sz="3200" dirty="0">
              <a:effectLst/>
              <a:latin typeface="+mn-ea"/>
            </a:endParaRPr>
          </a:p>
          <a:p>
            <a:endParaRPr lang="zh-TW" altLang="en-US" sz="3600" dirty="0">
              <a:latin typeface="+mj-ea"/>
              <a:ea typeface="+mj-ea"/>
            </a:endParaRPr>
          </a:p>
        </p:txBody>
      </p:sp>
      <p:pic>
        <p:nvPicPr>
          <p:cNvPr id="1028" name="Picture 4" descr="此 padlet 的二维码">
            <a:extLst>
              <a:ext uri="{FF2B5EF4-FFF2-40B4-BE49-F238E27FC236}">
                <a16:creationId xmlns:a16="http://schemas.microsoft.com/office/drawing/2014/main" id="{F4611D78-D17D-4684-B237-E8FDA44E6E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5508" y="1604524"/>
            <a:ext cx="3966975" cy="39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3704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>
            <a:extLst>
              <a:ext uri="{FF2B5EF4-FFF2-40B4-BE49-F238E27FC236}">
                <a16:creationId xmlns:a16="http://schemas.microsoft.com/office/drawing/2014/main" id="{22BDE09A-2EA5-428D-92D1-A6950C26DFD2}"/>
              </a:ext>
            </a:extLst>
          </p:cNvPr>
          <p:cNvSpPr txBox="1"/>
          <p:nvPr/>
        </p:nvSpPr>
        <p:spPr>
          <a:xfrm>
            <a:off x="1421788" y="2782669"/>
            <a:ext cx="32775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dirty="0">
                <a:hlinkClick r:id="rId2"/>
              </a:rPr>
              <a:t>https://padlet.com/mingochern/csh6ncmy80bms85u</a:t>
            </a:r>
            <a:endParaRPr lang="zh-TW" altLang="en-US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32A02233-A137-47A2-8EBC-FDC1CE1D19DB}"/>
              </a:ext>
            </a:extLst>
          </p:cNvPr>
          <p:cNvSpPr txBox="1"/>
          <p:nvPr/>
        </p:nvSpPr>
        <p:spPr>
          <a:xfrm>
            <a:off x="5096340" y="2709746"/>
            <a:ext cx="3242217" cy="6519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dirty="0">
                <a:hlinkClick r:id="rId3"/>
              </a:rPr>
              <a:t>https://padlet.com/mingochern/ul9hfkwimn71ovcl</a:t>
            </a:r>
            <a:endParaRPr lang="zh-TW" altLang="en-US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767344C6-DEEB-4F7A-A996-9133F2890FD3}"/>
              </a:ext>
            </a:extLst>
          </p:cNvPr>
          <p:cNvSpPr txBox="1"/>
          <p:nvPr/>
        </p:nvSpPr>
        <p:spPr>
          <a:xfrm>
            <a:off x="8641265" y="2715322"/>
            <a:ext cx="32422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dirty="0">
                <a:hlinkClick r:id="rId4"/>
              </a:rPr>
              <a:t>https://padlet.com/mingochern/4unij0hvf0s07jjy</a:t>
            </a:r>
            <a:endParaRPr lang="zh-TW" altLang="en-US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635C7E7A-5D5A-4873-9561-2D2A06D60662}"/>
              </a:ext>
            </a:extLst>
          </p:cNvPr>
          <p:cNvSpPr txBox="1"/>
          <p:nvPr/>
        </p:nvSpPr>
        <p:spPr>
          <a:xfrm>
            <a:off x="1417140" y="6197988"/>
            <a:ext cx="315300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dirty="0">
                <a:hlinkClick r:id="rId5"/>
              </a:rPr>
              <a:t>https://padlet.com/mingochern/ure27srd9z85glxe</a:t>
            </a:r>
            <a:endParaRPr lang="zh-TW" altLang="en-US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BC357CED-6952-4A23-823F-E59E4F436080}"/>
              </a:ext>
            </a:extLst>
          </p:cNvPr>
          <p:cNvSpPr txBox="1"/>
          <p:nvPr/>
        </p:nvSpPr>
        <p:spPr>
          <a:xfrm>
            <a:off x="2659106" y="50697"/>
            <a:ext cx="334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AF0467C6-4EBA-4A3A-B1D6-78D1FA998547}"/>
              </a:ext>
            </a:extLst>
          </p:cNvPr>
          <p:cNvSpPr txBox="1"/>
          <p:nvPr/>
        </p:nvSpPr>
        <p:spPr>
          <a:xfrm>
            <a:off x="6550181" y="50697"/>
            <a:ext cx="334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E3CEFBC6-3C1C-4F30-8ABB-8F4BBA6118AA}"/>
              </a:ext>
            </a:extLst>
          </p:cNvPr>
          <p:cNvSpPr txBox="1"/>
          <p:nvPr/>
        </p:nvSpPr>
        <p:spPr>
          <a:xfrm>
            <a:off x="9927837" y="56789"/>
            <a:ext cx="334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3</a:t>
            </a:r>
            <a:endParaRPr lang="zh-TW" altLang="en-US" dirty="0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12BDB3C7-7FD1-4ADC-B1AE-4CAC245322E3}"/>
              </a:ext>
            </a:extLst>
          </p:cNvPr>
          <p:cNvSpPr txBox="1"/>
          <p:nvPr/>
        </p:nvSpPr>
        <p:spPr>
          <a:xfrm>
            <a:off x="2826374" y="3559932"/>
            <a:ext cx="334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4</a:t>
            </a:r>
            <a:endParaRPr lang="zh-TW" altLang="en-US" dirty="0"/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FC10AC1D-3F5D-4832-8BD1-FA88C5C757C9}"/>
              </a:ext>
            </a:extLst>
          </p:cNvPr>
          <p:cNvSpPr txBox="1"/>
          <p:nvPr/>
        </p:nvSpPr>
        <p:spPr>
          <a:xfrm>
            <a:off x="9031089" y="3440472"/>
            <a:ext cx="334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5</a:t>
            </a:r>
            <a:endParaRPr lang="zh-TW" altLang="en-US" dirty="0"/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D479896D-B569-487C-B65E-680834D09C1F}"/>
              </a:ext>
            </a:extLst>
          </p:cNvPr>
          <p:cNvSpPr txBox="1"/>
          <p:nvPr/>
        </p:nvSpPr>
        <p:spPr>
          <a:xfrm>
            <a:off x="7587469" y="6158365"/>
            <a:ext cx="315300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dirty="0">
                <a:hlinkClick r:id="rId6"/>
              </a:rPr>
              <a:t>https://padlet.com/mingochern/u5yr9qdfpoucd0r6</a:t>
            </a:r>
            <a:endParaRPr lang="zh-TW" altLang="en-US" dirty="0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8A9F2BF4-332B-40B7-BF02-B24DDD91712C}"/>
              </a:ext>
            </a:extLst>
          </p:cNvPr>
          <p:cNvSpPr txBox="1"/>
          <p:nvPr/>
        </p:nvSpPr>
        <p:spPr>
          <a:xfrm>
            <a:off x="5263610" y="4538546"/>
            <a:ext cx="1621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dirty="0"/>
              <a:t>808</a:t>
            </a:r>
            <a:endParaRPr lang="zh-TW" altLang="en-US" sz="3200" dirty="0"/>
          </a:p>
        </p:txBody>
      </p:sp>
      <p:pic>
        <p:nvPicPr>
          <p:cNvPr id="17410" name="Picture 2" descr="此 padlet 的二维码">
            <a:extLst>
              <a:ext uri="{FF2B5EF4-FFF2-40B4-BE49-F238E27FC236}">
                <a16:creationId xmlns:a16="http://schemas.microsoft.com/office/drawing/2014/main" id="{6741DC0E-ACC3-42FF-9261-0737186BCE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489" y="420029"/>
            <a:ext cx="2424008" cy="2424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 descr="此 padlet 的二维码">
            <a:extLst>
              <a:ext uri="{FF2B5EF4-FFF2-40B4-BE49-F238E27FC236}">
                <a16:creationId xmlns:a16="http://schemas.microsoft.com/office/drawing/2014/main" id="{9510AFAE-E012-4AA7-BE43-80AE4D36E1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950" y="384918"/>
            <a:ext cx="2424008" cy="2424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4" name="Picture 6" descr="此 padlet 的二维码">
            <a:extLst>
              <a:ext uri="{FF2B5EF4-FFF2-40B4-BE49-F238E27FC236}">
                <a16:creationId xmlns:a16="http://schemas.microsoft.com/office/drawing/2014/main" id="{2D24B4E5-CD55-4D44-96E2-6AAF8BEBB2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5584" y="420029"/>
            <a:ext cx="2419452" cy="2419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6" name="Picture 8" descr="此 padlet 的二维码">
            <a:extLst>
              <a:ext uri="{FF2B5EF4-FFF2-40B4-BE49-F238E27FC236}">
                <a16:creationId xmlns:a16="http://schemas.microsoft.com/office/drawing/2014/main" id="{AF97FC81-E9BB-4F89-9C30-67B4833636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215" y="3851622"/>
            <a:ext cx="2424008" cy="2424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8" name="Picture 10" descr="此 padlet 的二维码">
            <a:extLst>
              <a:ext uri="{FF2B5EF4-FFF2-40B4-BE49-F238E27FC236}">
                <a16:creationId xmlns:a16="http://schemas.microsoft.com/office/drawing/2014/main" id="{87806540-BC8B-4702-B2CA-24122ECB9E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5244" y="3700910"/>
            <a:ext cx="2457455" cy="2457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8456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402DA9C-A04F-43B5-8282-753C90787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3600" dirty="0">
                <a:latin typeface="+mj-ea"/>
                <a:cs typeface="標楷體" panose="03000509000000000000" pitchFamily="65" charset="-120"/>
              </a:rPr>
              <a:t>活動二：發表與回饋</a:t>
            </a:r>
            <a:r>
              <a:rPr lang="en-US" altLang="zh-TW" sz="3600" dirty="0">
                <a:latin typeface="+mj-ea"/>
                <a:cs typeface="標楷體" panose="03000509000000000000" pitchFamily="65" charset="-120"/>
              </a:rPr>
              <a:t>(17`</a:t>
            </a:r>
            <a:r>
              <a:rPr lang="zh-TW" altLang="en-US" sz="3600" dirty="0">
                <a:latin typeface="+mj-ea"/>
                <a:cs typeface="標楷體" panose="03000509000000000000" pitchFamily="65" charset="-120"/>
              </a:rPr>
              <a:t> </a:t>
            </a:r>
            <a:r>
              <a:rPr lang="en-US" altLang="zh-TW" sz="3600" dirty="0">
                <a:latin typeface="+mj-ea"/>
                <a:cs typeface="標楷體" panose="03000509000000000000" pitchFamily="65" charset="-120"/>
              </a:rPr>
              <a:t>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9AB3C35-15A0-47EA-80CA-3322A5F1E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3600" dirty="0">
                <a:effectLst/>
                <a:latin typeface="+mj-ea"/>
                <a:ea typeface="+mj-ea"/>
                <a:cs typeface="標楷體" panose="03000509000000000000" pitchFamily="65" charset="-120"/>
              </a:rPr>
              <a:t>各組發表通則，各組提問及回應。</a:t>
            </a:r>
            <a:endParaRPr lang="zh-TW" altLang="en-US" sz="3600" dirty="0">
              <a:latin typeface="+mj-ea"/>
              <a:ea typeface="+mj-ea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81123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>
            <a:extLst>
              <a:ext uri="{FF2B5EF4-FFF2-40B4-BE49-F238E27FC236}">
                <a16:creationId xmlns:a16="http://schemas.microsoft.com/office/drawing/2014/main" id="{22BDE09A-2EA5-428D-92D1-A6950C26DFD2}"/>
              </a:ext>
            </a:extLst>
          </p:cNvPr>
          <p:cNvSpPr txBox="1"/>
          <p:nvPr/>
        </p:nvSpPr>
        <p:spPr>
          <a:xfrm>
            <a:off x="1421788" y="2782669"/>
            <a:ext cx="32775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dirty="0">
                <a:hlinkClick r:id="rId2"/>
              </a:rPr>
              <a:t>https://padlet.com/mingochern/csh6ncmy80bms85u</a:t>
            </a:r>
            <a:endParaRPr lang="zh-TW" altLang="en-US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32A02233-A137-47A2-8EBC-FDC1CE1D19DB}"/>
              </a:ext>
            </a:extLst>
          </p:cNvPr>
          <p:cNvSpPr txBox="1"/>
          <p:nvPr/>
        </p:nvSpPr>
        <p:spPr>
          <a:xfrm>
            <a:off x="5096340" y="2709746"/>
            <a:ext cx="3242217" cy="6519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dirty="0">
                <a:hlinkClick r:id="rId3"/>
              </a:rPr>
              <a:t>https://padlet.com/mingochern/ul9hfkwimn71ovcl</a:t>
            </a:r>
            <a:endParaRPr lang="zh-TW" altLang="en-US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767344C6-DEEB-4F7A-A996-9133F2890FD3}"/>
              </a:ext>
            </a:extLst>
          </p:cNvPr>
          <p:cNvSpPr txBox="1"/>
          <p:nvPr/>
        </p:nvSpPr>
        <p:spPr>
          <a:xfrm>
            <a:off x="8641265" y="2715322"/>
            <a:ext cx="32422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dirty="0">
                <a:hlinkClick r:id="rId4"/>
              </a:rPr>
              <a:t>https://padlet.com/mingochern/4unij0hvf0s07jjy</a:t>
            </a:r>
            <a:endParaRPr lang="zh-TW" altLang="en-US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635C7E7A-5D5A-4873-9561-2D2A06D60662}"/>
              </a:ext>
            </a:extLst>
          </p:cNvPr>
          <p:cNvSpPr txBox="1"/>
          <p:nvPr/>
        </p:nvSpPr>
        <p:spPr>
          <a:xfrm>
            <a:off x="1417140" y="6197988"/>
            <a:ext cx="315300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dirty="0">
                <a:hlinkClick r:id="rId5"/>
              </a:rPr>
              <a:t>https://padlet.com/mingochern/ure27srd9z85glxe</a:t>
            </a:r>
            <a:endParaRPr lang="zh-TW" altLang="en-US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BC357CED-6952-4A23-823F-E59E4F436080}"/>
              </a:ext>
            </a:extLst>
          </p:cNvPr>
          <p:cNvSpPr txBox="1"/>
          <p:nvPr/>
        </p:nvSpPr>
        <p:spPr>
          <a:xfrm>
            <a:off x="2659106" y="50697"/>
            <a:ext cx="334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AF0467C6-4EBA-4A3A-B1D6-78D1FA998547}"/>
              </a:ext>
            </a:extLst>
          </p:cNvPr>
          <p:cNvSpPr txBox="1"/>
          <p:nvPr/>
        </p:nvSpPr>
        <p:spPr>
          <a:xfrm>
            <a:off x="6550181" y="50697"/>
            <a:ext cx="334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E3CEFBC6-3C1C-4F30-8ABB-8F4BBA6118AA}"/>
              </a:ext>
            </a:extLst>
          </p:cNvPr>
          <p:cNvSpPr txBox="1"/>
          <p:nvPr/>
        </p:nvSpPr>
        <p:spPr>
          <a:xfrm>
            <a:off x="9927837" y="56789"/>
            <a:ext cx="334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3</a:t>
            </a:r>
            <a:endParaRPr lang="zh-TW" altLang="en-US" dirty="0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12BDB3C7-7FD1-4ADC-B1AE-4CAC245322E3}"/>
              </a:ext>
            </a:extLst>
          </p:cNvPr>
          <p:cNvSpPr txBox="1"/>
          <p:nvPr/>
        </p:nvSpPr>
        <p:spPr>
          <a:xfrm>
            <a:off x="2826374" y="3559932"/>
            <a:ext cx="334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4</a:t>
            </a:r>
            <a:endParaRPr lang="zh-TW" altLang="en-US" dirty="0"/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FC10AC1D-3F5D-4832-8BD1-FA88C5C757C9}"/>
              </a:ext>
            </a:extLst>
          </p:cNvPr>
          <p:cNvSpPr txBox="1"/>
          <p:nvPr/>
        </p:nvSpPr>
        <p:spPr>
          <a:xfrm>
            <a:off x="9031089" y="3440472"/>
            <a:ext cx="334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5</a:t>
            </a:r>
            <a:endParaRPr lang="zh-TW" altLang="en-US" dirty="0"/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D479896D-B569-487C-B65E-680834D09C1F}"/>
              </a:ext>
            </a:extLst>
          </p:cNvPr>
          <p:cNvSpPr txBox="1"/>
          <p:nvPr/>
        </p:nvSpPr>
        <p:spPr>
          <a:xfrm>
            <a:off x="7587469" y="6158365"/>
            <a:ext cx="315300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dirty="0">
                <a:hlinkClick r:id="rId6"/>
              </a:rPr>
              <a:t>https://padlet.com/mingochern/u5yr9qdfpoucd0r6</a:t>
            </a:r>
            <a:endParaRPr lang="zh-TW" altLang="en-US" dirty="0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8A9F2BF4-332B-40B7-BF02-B24DDD91712C}"/>
              </a:ext>
            </a:extLst>
          </p:cNvPr>
          <p:cNvSpPr txBox="1"/>
          <p:nvPr/>
        </p:nvSpPr>
        <p:spPr>
          <a:xfrm>
            <a:off x="5263610" y="4538546"/>
            <a:ext cx="1621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dirty="0"/>
              <a:t>808</a:t>
            </a:r>
            <a:endParaRPr lang="zh-TW" altLang="en-US" sz="3200" dirty="0"/>
          </a:p>
        </p:txBody>
      </p:sp>
      <p:pic>
        <p:nvPicPr>
          <p:cNvPr id="17410" name="Picture 2" descr="此 padlet 的二维码">
            <a:extLst>
              <a:ext uri="{FF2B5EF4-FFF2-40B4-BE49-F238E27FC236}">
                <a16:creationId xmlns:a16="http://schemas.microsoft.com/office/drawing/2014/main" id="{6741DC0E-ACC3-42FF-9261-0737186BCE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489" y="420029"/>
            <a:ext cx="2424008" cy="2424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 descr="此 padlet 的二维码">
            <a:extLst>
              <a:ext uri="{FF2B5EF4-FFF2-40B4-BE49-F238E27FC236}">
                <a16:creationId xmlns:a16="http://schemas.microsoft.com/office/drawing/2014/main" id="{9510AFAE-E012-4AA7-BE43-80AE4D36E1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950" y="384918"/>
            <a:ext cx="2424008" cy="2424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4" name="Picture 6" descr="此 padlet 的二维码">
            <a:extLst>
              <a:ext uri="{FF2B5EF4-FFF2-40B4-BE49-F238E27FC236}">
                <a16:creationId xmlns:a16="http://schemas.microsoft.com/office/drawing/2014/main" id="{2D24B4E5-CD55-4D44-96E2-6AAF8BEBB2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5584" y="420029"/>
            <a:ext cx="2419452" cy="2419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6" name="Picture 8" descr="此 padlet 的二维码">
            <a:extLst>
              <a:ext uri="{FF2B5EF4-FFF2-40B4-BE49-F238E27FC236}">
                <a16:creationId xmlns:a16="http://schemas.microsoft.com/office/drawing/2014/main" id="{AF97FC81-E9BB-4F89-9C30-67B4833636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215" y="3851622"/>
            <a:ext cx="2424008" cy="2424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8" name="Picture 10" descr="此 padlet 的二维码">
            <a:extLst>
              <a:ext uri="{FF2B5EF4-FFF2-40B4-BE49-F238E27FC236}">
                <a16:creationId xmlns:a16="http://schemas.microsoft.com/office/drawing/2014/main" id="{87806540-BC8B-4702-B2CA-24122ECB9E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5244" y="3700910"/>
            <a:ext cx="2457455" cy="2457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5934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CAB5539-950F-429D-913E-64AC894CE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zh-TW" sz="4000" dirty="0"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活動</a:t>
            </a:r>
            <a:r>
              <a:rPr lang="zh-TW" altLang="en-US" sz="4000" dirty="0"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三</a:t>
            </a:r>
            <a:r>
              <a:rPr lang="zh-TW" altLang="zh-TW" sz="4000" dirty="0">
                <a:latin typeface="Calibri" panose="020F0502020204030204" pitchFamily="34" charset="0"/>
                <a:ea typeface="新細明體" panose="02020500000000000000" pitchFamily="18" charset="-120"/>
                <a:cs typeface="標楷體" panose="03000509000000000000" pitchFamily="65" charset="-120"/>
              </a:rPr>
              <a:t>：</a:t>
            </a:r>
            <a:r>
              <a:rPr lang="zh-TW" altLang="zh-TW" sz="4000" dirty="0"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請為自己評分</a:t>
            </a:r>
            <a:br>
              <a:rPr lang="zh-TW" altLang="zh-TW" sz="4000" dirty="0">
                <a:latin typeface="Calibri" panose="020F0502020204030204" pitchFamily="34" charset="0"/>
                <a:ea typeface="新細明體" panose="02020500000000000000" pitchFamily="18" charset="-120"/>
              </a:rPr>
            </a:br>
            <a:endParaRPr lang="zh-TW" altLang="en-US" sz="4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9FC3746-A30C-43B0-80F8-CEB35CDDF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1125" fontAlgn="t"/>
            <a:r>
              <a:rPr lang="zh-TW" altLang="zh-TW" sz="3600" dirty="0">
                <a:effectLst/>
                <a:latin typeface="+mn-ea"/>
                <a:cs typeface="標楷體" panose="03000509000000000000" pitchFamily="65" charset="-120"/>
              </a:rPr>
              <a:t>勾選符合自己的表現、並寫下反思</a:t>
            </a:r>
            <a:r>
              <a:rPr lang="en-US" altLang="zh-TW" sz="3600" dirty="0">
                <a:effectLst/>
                <a:latin typeface="+mn-ea"/>
                <a:cs typeface="標楷體" panose="03000509000000000000" pitchFamily="65" charset="-120"/>
              </a:rPr>
              <a:t>(</a:t>
            </a:r>
            <a:r>
              <a:rPr lang="zh-TW" altLang="zh-TW" sz="3600" dirty="0">
                <a:effectLst/>
                <a:latin typeface="+mn-ea"/>
                <a:cs typeface="標楷體" panose="03000509000000000000" pitchFamily="65" charset="-120"/>
              </a:rPr>
              <a:t>用</a:t>
            </a:r>
            <a:r>
              <a:rPr lang="en-US" altLang="zh-TW" sz="3600" dirty="0">
                <a:effectLst/>
                <a:latin typeface="+mn-ea"/>
                <a:cs typeface="標楷體" panose="03000509000000000000" pitchFamily="65" charset="-120"/>
              </a:rPr>
              <a:t>SLIDO)</a:t>
            </a:r>
            <a:endParaRPr lang="zh-TW" altLang="en-US" sz="3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25931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F2744877-8893-4253-810A-277A52955C5E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3201670" y="508000"/>
            <a:ext cx="1219200" cy="510126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66A40E83-9953-454E-902C-A2F2C5A7FB70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508000" y="2209800"/>
            <a:ext cx="2438400" cy="243840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69963322-151E-4D7D-A7E8-3CB8A4D5D373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200400" y="2571750"/>
            <a:ext cx="8483600" cy="1714500"/>
          </a:xfrm>
          <a:prstGeom prst="rect">
            <a:avLst/>
          </a:prstGeom>
          <a:noFill/>
          <a:ln w="15875" cap="rnd" cmpd="sng" algn="ctr">
            <a:solidFill>
              <a:srgbClr val="FFFFFF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600" b="1">
                <a:solidFill>
                  <a:srgbClr val="5B5B5B"/>
                </a:solidFill>
              </a:rPr>
              <a:t>我在這次議題課的表現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1502338-289E-4BF7-B2DE-C911E02CF880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200400" y="6096000"/>
            <a:ext cx="8737600" cy="510125"/>
          </a:xfrm>
          <a:prstGeom prst="rect">
            <a:avLst/>
          </a:prstGeom>
          <a:noFill/>
          <a:ln w="15875" cap="rnd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300" b="1">
                <a:solidFill>
                  <a:srgbClr val="5B5B5B"/>
                </a:solidFill>
              </a:rPr>
              <a:t>ⓘ</a:t>
            </a:r>
            <a:r>
              <a:rPr lang="en-US" altLang="zh-TW" sz="1400">
                <a:solidFill>
                  <a:srgbClr val="5B5B5B"/>
                </a:solidFill>
              </a:rPr>
              <a:t> Start presenting to display the poll results on this slide.</a:t>
            </a:r>
            <a:endParaRPr lang="zh-TW" altLang="en-US" sz="1400">
              <a:solidFill>
                <a:srgbClr val="5B5B5B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1412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8E124A14-0558-4AF8-B848-4B7F6B9E9EE9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3201670" y="508000"/>
            <a:ext cx="1219200" cy="510126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59AE64DD-B3F8-4E54-A27A-18326015C02E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508000" y="2209800"/>
            <a:ext cx="2438400" cy="243840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6DE9FE64-D259-4F55-9C73-CA3DCF5762EB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200400" y="2571750"/>
            <a:ext cx="8483600" cy="1714500"/>
          </a:xfrm>
          <a:prstGeom prst="rect">
            <a:avLst/>
          </a:prstGeom>
          <a:noFill/>
          <a:ln w="15875" cap="rnd" cmpd="sng" algn="ctr">
            <a:solidFill>
              <a:srgbClr val="FFFFFF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600" b="1">
                <a:solidFill>
                  <a:srgbClr val="5B5B5B"/>
                </a:solidFill>
              </a:rPr>
              <a:t>對於想要拍攝私密照的人</a:t>
            </a:r>
            <a:r>
              <a:rPr lang="en-US" altLang="zh-TW" sz="3600" b="1">
                <a:solidFill>
                  <a:srgbClr val="5B5B5B"/>
                </a:solidFill>
              </a:rPr>
              <a:t>,</a:t>
            </a:r>
            <a:r>
              <a:rPr lang="zh-TW" altLang="en-US" sz="3600" b="1">
                <a:solidFill>
                  <a:srgbClr val="5B5B5B"/>
                </a:solidFill>
              </a:rPr>
              <a:t>我會建議他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7B570FE2-ADEB-4CE8-8A9A-8A4AA36FA075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200400" y="6096000"/>
            <a:ext cx="8737600" cy="510125"/>
          </a:xfrm>
          <a:prstGeom prst="rect">
            <a:avLst/>
          </a:prstGeom>
          <a:noFill/>
          <a:ln w="15875" cap="rnd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300" b="1">
                <a:solidFill>
                  <a:srgbClr val="5B5B5B"/>
                </a:solidFill>
              </a:rPr>
              <a:t>ⓘ</a:t>
            </a:r>
            <a:r>
              <a:rPr lang="en-US" altLang="zh-TW" sz="1400">
                <a:solidFill>
                  <a:srgbClr val="5B5B5B"/>
                </a:solidFill>
              </a:rPr>
              <a:t> Start presenting to display the poll results on this slide.</a:t>
            </a:r>
            <a:endParaRPr lang="zh-TW" altLang="en-US" sz="1400">
              <a:solidFill>
                <a:srgbClr val="5B5B5B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6010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1EAA7A74-883A-4255-9A23-9768671D9CB2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3201670" y="508000"/>
            <a:ext cx="1219200" cy="510126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59EDACB5-5B43-4269-96AE-ACE5B7F0B799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508000" y="2209800"/>
            <a:ext cx="2438400" cy="243840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07B0B421-FAB1-4712-A75C-812A08319780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200400" y="2571750"/>
            <a:ext cx="8483600" cy="1714500"/>
          </a:xfrm>
          <a:prstGeom prst="rect">
            <a:avLst/>
          </a:prstGeom>
          <a:noFill/>
          <a:ln w="15875" cap="rnd" cmpd="sng" algn="ctr">
            <a:solidFill>
              <a:srgbClr val="FFFFFF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600" b="1">
                <a:solidFill>
                  <a:srgbClr val="5B5B5B"/>
                </a:solidFill>
              </a:rPr>
              <a:t>個人的私密照</a:t>
            </a:r>
            <a:r>
              <a:rPr lang="en-US" altLang="zh-TW" sz="3600" b="1">
                <a:solidFill>
                  <a:srgbClr val="5B5B5B"/>
                </a:solidFill>
              </a:rPr>
              <a:t>,</a:t>
            </a:r>
            <a:r>
              <a:rPr lang="zh-TW" altLang="en-US" sz="3600" b="1">
                <a:solidFill>
                  <a:srgbClr val="5B5B5B"/>
                </a:solidFill>
              </a:rPr>
              <a:t>在網路流傳</a:t>
            </a:r>
            <a:r>
              <a:rPr lang="en-US" altLang="zh-TW" sz="3600" b="1">
                <a:solidFill>
                  <a:srgbClr val="5B5B5B"/>
                </a:solidFill>
              </a:rPr>
              <a:t>,</a:t>
            </a:r>
            <a:r>
              <a:rPr lang="zh-TW" altLang="en-US" sz="3600" b="1">
                <a:solidFill>
                  <a:srgbClr val="5B5B5B"/>
                </a:solidFill>
              </a:rPr>
              <a:t>如果有風險</a:t>
            </a:r>
            <a:r>
              <a:rPr lang="en-US" altLang="zh-TW" sz="3600" b="1">
                <a:solidFill>
                  <a:srgbClr val="5B5B5B"/>
                </a:solidFill>
              </a:rPr>
              <a:t>,</a:t>
            </a:r>
            <a:r>
              <a:rPr lang="zh-TW" altLang="en-US" sz="3600" b="1">
                <a:solidFill>
                  <a:srgbClr val="5B5B5B"/>
                </a:solidFill>
              </a:rPr>
              <a:t>我認為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6F0654B1-EBEA-4A21-A99F-3A6D353AD795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200400" y="6096000"/>
            <a:ext cx="8737600" cy="510125"/>
          </a:xfrm>
          <a:prstGeom prst="rect">
            <a:avLst/>
          </a:prstGeom>
          <a:noFill/>
          <a:ln w="15875" cap="rnd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300" b="1">
                <a:solidFill>
                  <a:srgbClr val="5B5B5B"/>
                </a:solidFill>
              </a:rPr>
              <a:t>ⓘ</a:t>
            </a:r>
            <a:r>
              <a:rPr lang="en-US" altLang="zh-TW" sz="1400">
                <a:solidFill>
                  <a:srgbClr val="5B5B5B"/>
                </a:solidFill>
              </a:rPr>
              <a:t> Start presenting to display the poll results on this slide.</a:t>
            </a:r>
            <a:endParaRPr lang="zh-TW" altLang="en-US" sz="1400">
              <a:solidFill>
                <a:srgbClr val="5B5B5B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03803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APP_VERSION" val="1.1.1.2618"/>
  <p:tag name="SLIDO_PRESENTATION_ID" val="00000000-0000-0000-0000-000000000000"/>
  <p:tag name="SLIDO_EVENT_UUID" val="31674b24-9a8e-4d17-8cca-9df34fee91e7"/>
  <p:tag name="SLIDO_EVENT_SECTION_UUID" val="99ca8dd9-39da-45ba-9824-6654302a81ef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2NDY2Mzk0MzJ9"/>
  <p:tag name="SLIDO_TYPE" val="SlidoPoll"/>
  <p:tag name="SLIDO_POLL_UUID" val="32ef47ae-58e9-4d34-890f-847d597cf466"/>
  <p:tag name="SLIDO_TIMELINE" val="W3sicG9sbFF1ZXN0aW9uVXVpZCI6ImFkZWI3M2FiLTE2YjgtNGVjYS04YmY2LWY2YTg1OWY1YjZkYyIsInNob3dSZXN1bHRzIjp0cnVlLCJzaG93Q29ycmVjdEFuc3dlcnMiOmZhbHNlLCJ2b3RpbmdMb2NrZWQiOmZhbHNlfV0=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MultipleChoic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2NDY2Mzk0MTB9"/>
  <p:tag name="SLIDO_TYPE" val="SlidoPoll"/>
  <p:tag name="SLIDO_POLL_UUID" val="271f87ce-8f43-426d-8744-a9c17d0c0709"/>
  <p:tag name="SLIDO_TIMELINE" val="W3sicG9sbFF1ZXN0aW9uVXVpZCI6IjZhZGI5YjQ4LWQ2OTYtNDEzZS1iM2ExLTViZGJlZGM3YjhhMiIsInNob3dSZXN1bHRzIjp0cnVlLCJzaG93Q29ycmVjdEFuc3dlcnMiOmZhbHNlLCJ2b3RpbmdMb2NrZWQiOmZhbHNlfV0=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MultipleChoic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2NDY2Mzk0MDJ9"/>
  <p:tag name="SLIDO_TYPE" val="SlidoPoll"/>
  <p:tag name="SLIDO_POLL_UUID" val="960d92e8-ea95-443d-ae88-3475293bd5f6"/>
  <p:tag name="SLIDO_TIMELINE" val="W3sicG9sbFF1ZXN0aW9uVXVpZCI6IjQ1OTg4ZDQyLTM5MTctNDQ1NS04ZGY3LWU2MDViOWVhN2RhNiIsInNob3dSZXN1bHRzIjp0cnVlLCJzaG93Q29ycmVjdEFuc3dlcnMiOmZhbHNlLCJ2b3RpbmdMb2NrZWQiOmZhbHNlfV0=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MultipleChoice"/>
</p:tagLst>
</file>

<file path=ppt/theme/theme1.xml><?xml version="1.0" encoding="utf-8"?>
<a:theme xmlns:a="http://schemas.openxmlformats.org/drawingml/2006/main" name="絲縷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895</TotalTime>
  <Words>312</Words>
  <Application>Microsoft Office PowerPoint</Application>
  <PresentationFormat>寬螢幕</PresentationFormat>
  <Paragraphs>40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微軟正黑體</vt:lpstr>
      <vt:lpstr>Arial</vt:lpstr>
      <vt:lpstr>Calibri</vt:lpstr>
      <vt:lpstr>Century Gothic</vt:lpstr>
      <vt:lpstr>Wingdings 3</vt:lpstr>
      <vt:lpstr>絲縷</vt:lpstr>
      <vt:lpstr>你的照片不是你的</vt:lpstr>
      <vt:lpstr>第二節：扭轉乾坤</vt:lpstr>
      <vt:lpstr>PowerPoint 簡報</vt:lpstr>
      <vt:lpstr>活動二：發表與回饋(17` )</vt:lpstr>
      <vt:lpstr>PowerPoint 簡報</vt:lpstr>
      <vt:lpstr>活動三：請為自己評分 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你的照片不是你的</dc:title>
  <dc:creator>玉明 陳</dc:creator>
  <cp:lastModifiedBy>玉明 陳</cp:lastModifiedBy>
  <cp:revision>134</cp:revision>
  <dcterms:created xsi:type="dcterms:W3CDTF">2022-02-27T06:25:56Z</dcterms:created>
  <dcterms:modified xsi:type="dcterms:W3CDTF">2022-03-09T02:43:49Z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lidoAppVersion">
    <vt:lpwstr>1.1.1.2618</vt:lpwstr>
  </property>
</Properties>
</file>