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2" roundtripDataSignature="AMtx7mh8whSG7uyAekY6xBUm+9J1Os2Z+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87" d="100"/>
          <a:sy n="87" d="100"/>
        </p:scale>
        <p:origin x="21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1952cfee4a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g11952cfee4a_0_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/>
          </a:p>
        </p:txBody>
      </p:sp>
      <p:sp>
        <p:nvSpPr>
          <p:cNvPr id="87" name="Google Shape;87;g11952cfee4a_0_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1952cfee4a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g11952cfee4a_0_2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/>
          </a:p>
        </p:txBody>
      </p:sp>
      <p:sp>
        <p:nvSpPr>
          <p:cNvPr id="104" name="Google Shape;104;g11952cfee4a_0_2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1952cfee4a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g11952cfee4a_0_4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/>
          </a:p>
        </p:txBody>
      </p:sp>
      <p:sp>
        <p:nvSpPr>
          <p:cNvPr id="121" name="Google Shape;121;g11952cfee4a_0_4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1952cfee4a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g11952cfee4a_0_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/>
          </a:p>
        </p:txBody>
      </p:sp>
      <p:sp>
        <p:nvSpPr>
          <p:cNvPr id="87" name="Google Shape;87;g11952cfee4a_0_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60089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1952cfee4a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g11952cfee4a_0_2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/>
          </a:p>
        </p:txBody>
      </p:sp>
      <p:sp>
        <p:nvSpPr>
          <p:cNvPr id="104" name="Google Shape;104;g11952cfee4a_0_2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89639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1952cfee4a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g11952cfee4a_0_4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/>
          </a:p>
        </p:txBody>
      </p:sp>
      <p:sp>
        <p:nvSpPr>
          <p:cNvPr id="121" name="Google Shape;121;g11952cfee4a_0_4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65978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1952cfee4a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g11952cfee4a_0_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/>
          </a:p>
        </p:txBody>
      </p:sp>
      <p:sp>
        <p:nvSpPr>
          <p:cNvPr id="87" name="Google Shape;87;g11952cfee4a_0_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352075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1952cfee4a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g11952cfee4a_0_2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/>
          </a:p>
        </p:txBody>
      </p:sp>
      <p:sp>
        <p:nvSpPr>
          <p:cNvPr id="104" name="Google Shape;104;g11952cfee4a_0_2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23898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1952cfee4a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g11952cfee4a_0_4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/>
          </a:p>
        </p:txBody>
      </p:sp>
      <p:sp>
        <p:nvSpPr>
          <p:cNvPr id="121" name="Google Shape;121;g11952cfee4a_0_4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0701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物件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投影片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章節標題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兩項物件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對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只有標題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內容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圖片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eurl.cc/QjgyL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eurl.cc/9OqjG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eurl.cc/9OqjGY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eurl.cc/Wkg585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eurl.cc/RjgpRn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eurl.cc/qO2xo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eurl.cc/Y9b2b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eurl.cc/Vjgrv5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eurl.cc/e6ge2Q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1952cfee4a_0_4"/>
          <p:cNvSpPr/>
          <p:nvPr/>
        </p:nvSpPr>
        <p:spPr>
          <a:xfrm>
            <a:off x="1145120" y="138644"/>
            <a:ext cx="245400" cy="245400"/>
          </a:xfrm>
          <a:prstGeom prst="ellipse">
            <a:avLst/>
          </a:prstGeom>
          <a:solidFill>
            <a:srgbClr val="FBE22D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90" name="Google Shape;90;g11952cfee4a_0_4"/>
          <p:cNvSpPr/>
          <p:nvPr/>
        </p:nvSpPr>
        <p:spPr>
          <a:xfrm>
            <a:off x="-141817" y="324910"/>
            <a:ext cx="351300" cy="347100"/>
          </a:xfrm>
          <a:prstGeom prst="ellipse">
            <a:avLst/>
          </a:prstGeom>
          <a:solidFill>
            <a:srgbClr val="A9D25A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91" name="Google Shape;91;g11952cfee4a_0_4"/>
          <p:cNvSpPr/>
          <p:nvPr/>
        </p:nvSpPr>
        <p:spPr>
          <a:xfrm>
            <a:off x="209613" y="553510"/>
            <a:ext cx="351300" cy="347100"/>
          </a:xfrm>
          <a:prstGeom prst="ellipse">
            <a:avLst/>
          </a:prstGeom>
          <a:solidFill>
            <a:srgbClr val="98D2E3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92" name="Google Shape;92;g11952cfee4a_0_4"/>
          <p:cNvSpPr/>
          <p:nvPr/>
        </p:nvSpPr>
        <p:spPr>
          <a:xfrm>
            <a:off x="448736" y="301626"/>
            <a:ext cx="611700" cy="601200"/>
          </a:xfrm>
          <a:prstGeom prst="ellipse">
            <a:avLst/>
          </a:prstGeom>
          <a:solidFill>
            <a:srgbClr val="EA5514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grpSp>
        <p:nvGrpSpPr>
          <p:cNvPr id="93" name="Google Shape;93;g11952cfee4a_0_4"/>
          <p:cNvGrpSpPr/>
          <p:nvPr/>
        </p:nvGrpSpPr>
        <p:grpSpPr>
          <a:xfrm>
            <a:off x="167403" y="1070280"/>
            <a:ext cx="4543596" cy="5049823"/>
            <a:chOff x="1085382" y="3291560"/>
            <a:chExt cx="2622566" cy="2531747"/>
          </a:xfrm>
        </p:grpSpPr>
        <p:sp>
          <p:nvSpPr>
            <p:cNvPr id="94" name="Google Shape;94;g11952cfee4a_0_4"/>
            <p:cNvSpPr/>
            <p:nvPr/>
          </p:nvSpPr>
          <p:spPr>
            <a:xfrm>
              <a:off x="1403648" y="3303007"/>
              <a:ext cx="2304300" cy="25203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9CC2E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endParaRPr sz="4800" b="1" i="0" u="none" strike="noStrike" cap="none">
                <a:solidFill>
                  <a:srgbClr val="C0000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95" name="Google Shape;95;g11952cfee4a_0_4"/>
            <p:cNvSpPr/>
            <p:nvPr/>
          </p:nvSpPr>
          <p:spPr>
            <a:xfrm>
              <a:off x="1085382" y="3291560"/>
              <a:ext cx="678000" cy="557400"/>
            </a:xfrm>
            <a:prstGeom prst="roundRect">
              <a:avLst>
                <a:gd name="adj" fmla="val 16667"/>
              </a:avLst>
            </a:prstGeom>
            <a:solidFill>
              <a:srgbClr val="D5DBE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000" b="1" dirty="0" err="1">
                  <a:solidFill>
                    <a:srgbClr val="262626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第一節</a:t>
              </a:r>
              <a:endParaRPr sz="2000" b="1" i="0" u="none" strike="noStrike" cap="none" dirty="0">
                <a:solidFill>
                  <a:srgbClr val="262626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</p:grpSp>
      <p:sp>
        <p:nvSpPr>
          <p:cNvPr id="96" name="Google Shape;96;g11952cfee4a_0_4"/>
          <p:cNvSpPr/>
          <p:nvPr/>
        </p:nvSpPr>
        <p:spPr>
          <a:xfrm>
            <a:off x="-4563" y="6264983"/>
            <a:ext cx="12259800" cy="582900"/>
          </a:xfrm>
          <a:prstGeom prst="rect">
            <a:avLst/>
          </a:prstGeom>
          <a:solidFill>
            <a:srgbClr val="FDE9D8"/>
          </a:solidFill>
          <a:ln w="25400" cap="flat" cmpd="sng">
            <a:solidFill>
              <a:srgbClr val="FDE9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25" tIns="60900" rIns="121825" bIns="609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g11952cfee4a_0_4"/>
          <p:cNvSpPr txBox="1"/>
          <p:nvPr/>
        </p:nvSpPr>
        <p:spPr>
          <a:xfrm>
            <a:off x="1413472" y="308284"/>
            <a:ext cx="3614846" cy="6463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latin typeface="Calibri"/>
                <a:ea typeface="Calibri"/>
                <a:cs typeface="Calibri"/>
                <a:sym typeface="Calibri"/>
              </a:rPr>
              <a:t>701-702 </a:t>
            </a:r>
            <a:r>
              <a:rPr lang="en-US" sz="3000" b="1" dirty="0" err="1">
                <a:latin typeface="Calibri"/>
                <a:ea typeface="Calibri"/>
                <a:cs typeface="Calibri"/>
                <a:sym typeface="Calibri"/>
              </a:rPr>
              <a:t>Slido活動一</a:t>
            </a:r>
            <a:endParaRPr sz="30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g11952cfee4a_0_4"/>
          <p:cNvSpPr txBox="1"/>
          <p:nvPr/>
        </p:nvSpPr>
        <p:spPr>
          <a:xfrm>
            <a:off x="1623725" y="5344725"/>
            <a:ext cx="2179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https://reurl.cc/QjgyLO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g11952cfee4a_0_4"/>
          <p:cNvSpPr txBox="1"/>
          <p:nvPr/>
        </p:nvSpPr>
        <p:spPr>
          <a:xfrm>
            <a:off x="5004248" y="384044"/>
            <a:ext cx="7028700" cy="410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dk1"/>
                </a:solidFill>
                <a:highlight>
                  <a:srgbClr val="FAFAFA"/>
                </a:highlight>
              </a:rPr>
              <a:t>1.在網路間，時常流傳著暴露身體隱私的照片，你曾經聽說或看過嗎?</a:t>
            </a:r>
            <a:endParaRPr sz="3000" dirty="0">
              <a:solidFill>
                <a:schemeClr val="dk1"/>
              </a:solidFill>
              <a:highlight>
                <a:srgbClr val="FAFAFA"/>
              </a:highlight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dk1"/>
                </a:solidFill>
                <a:highlight>
                  <a:srgbClr val="FAFAFA"/>
                </a:highlight>
              </a:rPr>
              <a:t>2.</a:t>
            </a:r>
            <a:r>
              <a:rPr lang="en-US" sz="3000" dirty="0">
                <a:solidFill>
                  <a:schemeClr val="dk1"/>
                </a:solidFill>
                <a:highlight>
                  <a:srgbClr val="FFFFFF"/>
                </a:highlight>
              </a:rPr>
              <a:t>想想看,是什麼原因會造成不雅的私密照在網路間不斷傳播?</a:t>
            </a:r>
            <a:endParaRPr sz="30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dk1"/>
                </a:solidFill>
                <a:highlight>
                  <a:srgbClr val="FFFFFF"/>
                </a:highlight>
              </a:rPr>
              <a:t>3.當你的朋友知道，自己的私密照片被流傳，你可以想像他/</a:t>
            </a:r>
            <a:r>
              <a:rPr lang="en-US" sz="3000" dirty="0" err="1">
                <a:solidFill>
                  <a:schemeClr val="dk1"/>
                </a:solidFill>
                <a:highlight>
                  <a:srgbClr val="FFFFFF"/>
                </a:highlight>
              </a:rPr>
              <a:t>她的心情會怎樣</a:t>
            </a:r>
            <a:r>
              <a:rPr lang="en-US" sz="3000" dirty="0">
                <a:solidFill>
                  <a:schemeClr val="dk1"/>
                </a:solidFill>
                <a:highlight>
                  <a:srgbClr val="FFFFFF"/>
                </a:highlight>
              </a:rPr>
              <a:t>？</a:t>
            </a:r>
            <a:endParaRPr sz="3000" dirty="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pic>
        <p:nvPicPr>
          <p:cNvPr id="3" name="圖形 2">
            <a:extLst>
              <a:ext uri="{FF2B5EF4-FFF2-40B4-BE49-F238E27FC236}">
                <a16:creationId xmlns:a16="http://schemas.microsoft.com/office/drawing/2014/main" id="{7099681B-0A8A-0F44-84D3-CD69367AC9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9052" y="1940831"/>
            <a:ext cx="3308546" cy="3308546"/>
          </a:xfrm>
          <a:prstGeom prst="rect">
            <a:avLst/>
          </a:prstGeom>
        </p:spPr>
      </p:pic>
      <p:pic>
        <p:nvPicPr>
          <p:cNvPr id="16" name="圖形 15">
            <a:extLst>
              <a:ext uri="{FF2B5EF4-FFF2-40B4-BE49-F238E27FC236}">
                <a16:creationId xmlns:a16="http://schemas.microsoft.com/office/drawing/2014/main" id="{FACCE1D8-6106-5A47-B3F8-D86A15E8D9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62395" y="4757407"/>
            <a:ext cx="1174635" cy="1174635"/>
          </a:xfrm>
          <a:prstGeom prst="rect">
            <a:avLst/>
          </a:prstGeom>
        </p:spPr>
      </p:pic>
      <p:pic>
        <p:nvPicPr>
          <p:cNvPr id="17" name="圖形 16">
            <a:extLst>
              <a:ext uri="{FF2B5EF4-FFF2-40B4-BE49-F238E27FC236}">
                <a16:creationId xmlns:a16="http://schemas.microsoft.com/office/drawing/2014/main" id="{72659C5A-6FA3-AB44-BF81-97D502D9F7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893685" y="4762472"/>
            <a:ext cx="1174635" cy="1174635"/>
          </a:xfrm>
          <a:prstGeom prst="rect">
            <a:avLst/>
          </a:prstGeom>
        </p:spPr>
      </p:pic>
      <p:pic>
        <p:nvPicPr>
          <p:cNvPr id="18" name="圖形 17">
            <a:extLst>
              <a:ext uri="{FF2B5EF4-FFF2-40B4-BE49-F238E27FC236}">
                <a16:creationId xmlns:a16="http://schemas.microsoft.com/office/drawing/2014/main" id="{7806CACE-33E0-114B-BCBF-0289A3089C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98896" y="4757150"/>
            <a:ext cx="1174635" cy="1174635"/>
          </a:xfrm>
          <a:prstGeom prst="rect">
            <a:avLst/>
          </a:prstGeom>
        </p:spPr>
      </p:pic>
      <p:pic>
        <p:nvPicPr>
          <p:cNvPr id="19" name="圖形 18">
            <a:extLst>
              <a:ext uri="{FF2B5EF4-FFF2-40B4-BE49-F238E27FC236}">
                <a16:creationId xmlns:a16="http://schemas.microsoft.com/office/drawing/2014/main" id="{23E698CA-5950-BB42-B474-26FDD2F14E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124927" y="4757149"/>
            <a:ext cx="1174635" cy="117463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1952cfee4a_0_29"/>
          <p:cNvSpPr/>
          <p:nvPr/>
        </p:nvSpPr>
        <p:spPr>
          <a:xfrm>
            <a:off x="1145120" y="138644"/>
            <a:ext cx="245400" cy="245400"/>
          </a:xfrm>
          <a:prstGeom prst="ellipse">
            <a:avLst/>
          </a:prstGeom>
          <a:solidFill>
            <a:srgbClr val="FBE22D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07" name="Google Shape;107;g11952cfee4a_0_29"/>
          <p:cNvSpPr/>
          <p:nvPr/>
        </p:nvSpPr>
        <p:spPr>
          <a:xfrm>
            <a:off x="-141817" y="324910"/>
            <a:ext cx="351300" cy="347100"/>
          </a:xfrm>
          <a:prstGeom prst="ellipse">
            <a:avLst/>
          </a:prstGeom>
          <a:solidFill>
            <a:srgbClr val="A9D25A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08" name="Google Shape;108;g11952cfee4a_0_29"/>
          <p:cNvSpPr/>
          <p:nvPr/>
        </p:nvSpPr>
        <p:spPr>
          <a:xfrm>
            <a:off x="209613" y="553510"/>
            <a:ext cx="351300" cy="347100"/>
          </a:xfrm>
          <a:prstGeom prst="ellipse">
            <a:avLst/>
          </a:prstGeom>
          <a:solidFill>
            <a:srgbClr val="98D2E3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09" name="Google Shape;109;g11952cfee4a_0_29"/>
          <p:cNvSpPr/>
          <p:nvPr/>
        </p:nvSpPr>
        <p:spPr>
          <a:xfrm>
            <a:off x="448736" y="301626"/>
            <a:ext cx="611700" cy="601200"/>
          </a:xfrm>
          <a:prstGeom prst="ellipse">
            <a:avLst/>
          </a:prstGeom>
          <a:solidFill>
            <a:srgbClr val="EA5514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grpSp>
        <p:nvGrpSpPr>
          <p:cNvPr id="110" name="Google Shape;110;g11952cfee4a_0_29"/>
          <p:cNvGrpSpPr/>
          <p:nvPr/>
        </p:nvGrpSpPr>
        <p:grpSpPr>
          <a:xfrm>
            <a:off x="167403" y="1070280"/>
            <a:ext cx="4543596" cy="5049823"/>
            <a:chOff x="1085382" y="3291560"/>
            <a:chExt cx="2622566" cy="2531747"/>
          </a:xfrm>
        </p:grpSpPr>
        <p:sp>
          <p:nvSpPr>
            <p:cNvPr id="111" name="Google Shape;111;g11952cfee4a_0_29"/>
            <p:cNvSpPr/>
            <p:nvPr/>
          </p:nvSpPr>
          <p:spPr>
            <a:xfrm>
              <a:off x="1403648" y="3303007"/>
              <a:ext cx="2304300" cy="25203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9CC2E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endParaRPr sz="4800" b="1" i="0" u="none" strike="noStrike" cap="none">
                <a:solidFill>
                  <a:srgbClr val="C0000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112" name="Google Shape;112;g11952cfee4a_0_29"/>
            <p:cNvSpPr/>
            <p:nvPr/>
          </p:nvSpPr>
          <p:spPr>
            <a:xfrm>
              <a:off x="1085382" y="3291560"/>
              <a:ext cx="678000" cy="557400"/>
            </a:xfrm>
            <a:prstGeom prst="roundRect">
              <a:avLst>
                <a:gd name="adj" fmla="val 16667"/>
              </a:avLst>
            </a:prstGeom>
            <a:solidFill>
              <a:srgbClr val="D5DBE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000" b="1">
                  <a:solidFill>
                    <a:srgbClr val="262626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第二節</a:t>
              </a:r>
              <a:endParaRPr sz="2000" b="1">
                <a:solidFill>
                  <a:srgbClr val="262626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000" b="1">
                  <a:solidFill>
                    <a:srgbClr val="262626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Part I</a:t>
              </a:r>
              <a:endParaRPr sz="2000" b="1">
                <a:solidFill>
                  <a:srgbClr val="262626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</p:grpSp>
      <p:sp>
        <p:nvSpPr>
          <p:cNvPr id="113" name="Google Shape;113;g11952cfee4a_0_29"/>
          <p:cNvSpPr/>
          <p:nvPr/>
        </p:nvSpPr>
        <p:spPr>
          <a:xfrm>
            <a:off x="-4563" y="6264983"/>
            <a:ext cx="12259800" cy="582900"/>
          </a:xfrm>
          <a:prstGeom prst="rect">
            <a:avLst/>
          </a:prstGeom>
          <a:solidFill>
            <a:srgbClr val="FDE9D8"/>
          </a:solidFill>
          <a:ln w="25400" cap="flat" cmpd="sng">
            <a:solidFill>
              <a:srgbClr val="FDE9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25" tIns="60900" rIns="121825" bIns="609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g11952cfee4a_0_29"/>
          <p:cNvSpPr txBox="1"/>
          <p:nvPr/>
        </p:nvSpPr>
        <p:spPr>
          <a:xfrm>
            <a:off x="1315416" y="339145"/>
            <a:ext cx="3614845" cy="6463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latin typeface="Calibri"/>
                <a:ea typeface="Calibri"/>
                <a:cs typeface="Calibri"/>
                <a:sym typeface="Calibri"/>
              </a:rPr>
              <a:t>701-702 </a:t>
            </a:r>
            <a:r>
              <a:rPr lang="en-US" sz="3000" b="1" dirty="0" err="1">
                <a:latin typeface="Calibri"/>
                <a:ea typeface="Calibri"/>
                <a:cs typeface="Calibri"/>
                <a:sym typeface="Calibri"/>
              </a:rPr>
              <a:t>Slido活動四</a:t>
            </a:r>
            <a:endParaRPr sz="30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g11952cfee4a_0_29"/>
          <p:cNvSpPr txBox="1"/>
          <p:nvPr/>
        </p:nvSpPr>
        <p:spPr>
          <a:xfrm>
            <a:off x="1647550" y="5210000"/>
            <a:ext cx="2179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https://reurl.cc/9OqjGY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g11952cfee4a_0_29"/>
          <p:cNvSpPr txBox="1"/>
          <p:nvPr/>
        </p:nvSpPr>
        <p:spPr>
          <a:xfrm>
            <a:off x="4995897" y="278925"/>
            <a:ext cx="7028700" cy="34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dk1"/>
                </a:solidFill>
                <a:highlight>
                  <a:srgbClr val="FAFAFA"/>
                </a:highlight>
              </a:rPr>
              <a:t>1.我在這次議題課的表現?</a:t>
            </a:r>
            <a:endParaRPr sz="3000" dirty="0">
              <a:solidFill>
                <a:schemeClr val="dk1"/>
              </a:solidFill>
              <a:highlight>
                <a:srgbClr val="FAFAFA"/>
              </a:highlight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dk1"/>
                </a:solidFill>
                <a:highlight>
                  <a:srgbClr val="FAFAFA"/>
                </a:highlight>
              </a:rPr>
              <a:t>2.對於想要拍攝私密照的人，我會建議他/</a:t>
            </a:r>
            <a:r>
              <a:rPr lang="en-US" sz="3000" dirty="0" err="1">
                <a:solidFill>
                  <a:schemeClr val="dk1"/>
                </a:solidFill>
                <a:highlight>
                  <a:srgbClr val="FAFAFA"/>
                </a:highlight>
              </a:rPr>
              <a:t>她</a:t>
            </a:r>
            <a:r>
              <a:rPr lang="en-US" sz="3000" dirty="0">
                <a:solidFill>
                  <a:schemeClr val="dk1"/>
                </a:solidFill>
                <a:highlight>
                  <a:srgbClr val="FAFAFA"/>
                </a:highlight>
              </a:rPr>
              <a:t>⋯⋯</a:t>
            </a:r>
            <a:r>
              <a:rPr lang="en-US" sz="3000" dirty="0">
                <a:solidFill>
                  <a:schemeClr val="dk1"/>
                </a:solidFill>
                <a:highlight>
                  <a:srgbClr val="FFFFFF"/>
                </a:highlight>
              </a:rPr>
              <a:t>?</a:t>
            </a:r>
            <a:endParaRPr sz="30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dk1"/>
                </a:solidFill>
                <a:highlight>
                  <a:srgbClr val="FFFFFF"/>
                </a:highlight>
              </a:rPr>
              <a:t>3.個人的私密照，在網路流傳，如果有風險，我認為⋯⋯？</a:t>
            </a:r>
            <a:endParaRPr sz="3000" dirty="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pic>
        <p:nvPicPr>
          <p:cNvPr id="3" name="圖形 2">
            <a:extLst>
              <a:ext uri="{FF2B5EF4-FFF2-40B4-BE49-F238E27FC236}">
                <a16:creationId xmlns:a16="http://schemas.microsoft.com/office/drawing/2014/main" id="{91049C12-2632-C14C-8847-208FDEE08A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45120" y="1756720"/>
            <a:ext cx="3308400" cy="3308400"/>
          </a:xfrm>
          <a:prstGeom prst="rect">
            <a:avLst/>
          </a:prstGeom>
        </p:spPr>
      </p:pic>
      <p:pic>
        <p:nvPicPr>
          <p:cNvPr id="16" name="圖形 15">
            <a:extLst>
              <a:ext uri="{FF2B5EF4-FFF2-40B4-BE49-F238E27FC236}">
                <a16:creationId xmlns:a16="http://schemas.microsoft.com/office/drawing/2014/main" id="{9DE5791B-5FD2-AA44-9406-B15486C338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95897" y="4471792"/>
            <a:ext cx="1248161" cy="1248161"/>
          </a:xfrm>
          <a:prstGeom prst="rect">
            <a:avLst/>
          </a:prstGeom>
        </p:spPr>
      </p:pic>
      <p:pic>
        <p:nvPicPr>
          <p:cNvPr id="17" name="圖形 16">
            <a:extLst>
              <a:ext uri="{FF2B5EF4-FFF2-40B4-BE49-F238E27FC236}">
                <a16:creationId xmlns:a16="http://schemas.microsoft.com/office/drawing/2014/main" id="{B52B30D7-5393-394D-8FA7-975D31741B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88690" y="4471792"/>
            <a:ext cx="1248161" cy="1248161"/>
          </a:xfrm>
          <a:prstGeom prst="rect">
            <a:avLst/>
          </a:prstGeom>
        </p:spPr>
      </p:pic>
      <p:pic>
        <p:nvPicPr>
          <p:cNvPr id="18" name="圖形 17">
            <a:extLst>
              <a:ext uri="{FF2B5EF4-FFF2-40B4-BE49-F238E27FC236}">
                <a16:creationId xmlns:a16="http://schemas.microsoft.com/office/drawing/2014/main" id="{A7C8AF7A-8B94-C14D-8C3F-E76F4BF3F4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234234" y="4471792"/>
            <a:ext cx="1248161" cy="1248161"/>
          </a:xfrm>
          <a:prstGeom prst="rect">
            <a:avLst/>
          </a:prstGeom>
        </p:spPr>
      </p:pic>
      <p:pic>
        <p:nvPicPr>
          <p:cNvPr id="19" name="圖形 18">
            <a:extLst>
              <a:ext uri="{FF2B5EF4-FFF2-40B4-BE49-F238E27FC236}">
                <a16:creationId xmlns:a16="http://schemas.microsoft.com/office/drawing/2014/main" id="{7F333C08-38EB-204B-BA90-74BE19195C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074666" y="4528688"/>
            <a:ext cx="1248162" cy="124816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1952cfee4a_0_48"/>
          <p:cNvSpPr/>
          <p:nvPr/>
        </p:nvSpPr>
        <p:spPr>
          <a:xfrm>
            <a:off x="1145120" y="138644"/>
            <a:ext cx="245400" cy="245400"/>
          </a:xfrm>
          <a:prstGeom prst="ellipse">
            <a:avLst/>
          </a:prstGeom>
          <a:solidFill>
            <a:srgbClr val="FBE22D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24" name="Google Shape;124;g11952cfee4a_0_48"/>
          <p:cNvSpPr/>
          <p:nvPr/>
        </p:nvSpPr>
        <p:spPr>
          <a:xfrm>
            <a:off x="-141817" y="324910"/>
            <a:ext cx="351300" cy="347100"/>
          </a:xfrm>
          <a:prstGeom prst="ellipse">
            <a:avLst/>
          </a:prstGeom>
          <a:solidFill>
            <a:srgbClr val="A9D25A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25" name="Google Shape;125;g11952cfee4a_0_48"/>
          <p:cNvSpPr/>
          <p:nvPr/>
        </p:nvSpPr>
        <p:spPr>
          <a:xfrm>
            <a:off x="209613" y="553510"/>
            <a:ext cx="351300" cy="347100"/>
          </a:xfrm>
          <a:prstGeom prst="ellipse">
            <a:avLst/>
          </a:prstGeom>
          <a:solidFill>
            <a:srgbClr val="98D2E3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26" name="Google Shape;126;g11952cfee4a_0_48"/>
          <p:cNvSpPr/>
          <p:nvPr/>
        </p:nvSpPr>
        <p:spPr>
          <a:xfrm>
            <a:off x="448736" y="301626"/>
            <a:ext cx="611700" cy="601200"/>
          </a:xfrm>
          <a:prstGeom prst="ellipse">
            <a:avLst/>
          </a:prstGeom>
          <a:solidFill>
            <a:srgbClr val="EA5514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grpSp>
        <p:nvGrpSpPr>
          <p:cNvPr id="127" name="Google Shape;127;g11952cfee4a_0_48"/>
          <p:cNvGrpSpPr/>
          <p:nvPr/>
        </p:nvGrpSpPr>
        <p:grpSpPr>
          <a:xfrm>
            <a:off x="167403" y="1070280"/>
            <a:ext cx="4543596" cy="5049823"/>
            <a:chOff x="1085382" y="3291560"/>
            <a:chExt cx="2622566" cy="2531747"/>
          </a:xfrm>
        </p:grpSpPr>
        <p:sp>
          <p:nvSpPr>
            <p:cNvPr id="128" name="Google Shape;128;g11952cfee4a_0_48"/>
            <p:cNvSpPr/>
            <p:nvPr/>
          </p:nvSpPr>
          <p:spPr>
            <a:xfrm>
              <a:off x="1403648" y="3303007"/>
              <a:ext cx="2304300" cy="25203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9CC2E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endParaRPr sz="4800" b="1" i="0" u="none" strike="noStrike" cap="none">
                <a:solidFill>
                  <a:srgbClr val="C0000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129" name="Google Shape;129;g11952cfee4a_0_48"/>
            <p:cNvSpPr/>
            <p:nvPr/>
          </p:nvSpPr>
          <p:spPr>
            <a:xfrm>
              <a:off x="1085382" y="3291560"/>
              <a:ext cx="678000" cy="557400"/>
            </a:xfrm>
            <a:prstGeom prst="roundRect">
              <a:avLst>
                <a:gd name="adj" fmla="val 16667"/>
              </a:avLst>
            </a:prstGeom>
            <a:solidFill>
              <a:srgbClr val="D5DBE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000" b="1">
                  <a:solidFill>
                    <a:srgbClr val="262626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第二節</a:t>
              </a:r>
              <a:endParaRPr sz="2000" b="1">
                <a:solidFill>
                  <a:srgbClr val="262626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000" b="1">
                  <a:solidFill>
                    <a:srgbClr val="262626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Part II</a:t>
              </a:r>
              <a:endParaRPr sz="2000" b="1">
                <a:solidFill>
                  <a:srgbClr val="262626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</p:grpSp>
      <p:sp>
        <p:nvSpPr>
          <p:cNvPr id="130" name="Google Shape;130;g11952cfee4a_0_48"/>
          <p:cNvSpPr/>
          <p:nvPr/>
        </p:nvSpPr>
        <p:spPr>
          <a:xfrm>
            <a:off x="-4563" y="6264983"/>
            <a:ext cx="12259800" cy="582900"/>
          </a:xfrm>
          <a:prstGeom prst="rect">
            <a:avLst/>
          </a:prstGeom>
          <a:solidFill>
            <a:srgbClr val="FDE9D8"/>
          </a:solidFill>
          <a:ln w="25400" cap="flat" cmpd="sng">
            <a:solidFill>
              <a:srgbClr val="FDE9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25" tIns="60900" rIns="121825" bIns="609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g11952cfee4a_0_48"/>
          <p:cNvSpPr txBox="1"/>
          <p:nvPr/>
        </p:nvSpPr>
        <p:spPr>
          <a:xfrm>
            <a:off x="1647549" y="278925"/>
            <a:ext cx="3614846" cy="6463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latin typeface="Calibri"/>
                <a:ea typeface="Calibri"/>
                <a:cs typeface="Calibri"/>
                <a:sym typeface="Calibri"/>
              </a:rPr>
              <a:t>701-702 </a:t>
            </a:r>
            <a:r>
              <a:rPr lang="en-US" sz="3000" b="1" dirty="0" err="1">
                <a:latin typeface="Calibri"/>
                <a:ea typeface="Calibri"/>
                <a:cs typeface="Calibri"/>
                <a:sym typeface="Calibri"/>
              </a:rPr>
              <a:t>Slido活動四</a:t>
            </a:r>
            <a:endParaRPr sz="30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g11952cfee4a_0_48"/>
          <p:cNvSpPr txBox="1"/>
          <p:nvPr/>
        </p:nvSpPr>
        <p:spPr>
          <a:xfrm>
            <a:off x="1647550" y="5210000"/>
            <a:ext cx="2179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solidFill>
                  <a:schemeClr val="hlink"/>
                </a:solidFill>
                <a:hlinkClick r:id="rId3"/>
              </a:rPr>
              <a:t>https://reurl.cc/9OqjGY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g11952cfee4a_0_48"/>
          <p:cNvSpPr txBox="1"/>
          <p:nvPr/>
        </p:nvSpPr>
        <p:spPr>
          <a:xfrm>
            <a:off x="5061488" y="1481219"/>
            <a:ext cx="7028700" cy="15696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3000" dirty="0">
                <a:solidFill>
                  <a:schemeClr val="dk1"/>
                </a:solidFill>
                <a:highlight>
                  <a:srgbClr val="FAFAFA"/>
                </a:highlight>
              </a:rPr>
              <a:t>1.</a:t>
            </a:r>
            <a:r>
              <a:rPr lang="zh-TW" altLang="en-US" sz="3000" dirty="0">
                <a:solidFill>
                  <a:schemeClr val="dk1"/>
                </a:solidFill>
                <a:highlight>
                  <a:srgbClr val="FAFAFA"/>
                </a:highlight>
              </a:rPr>
              <a:t>如果我發現有人傳送私密照，我會⋯⋯</a:t>
            </a:r>
            <a:r>
              <a:rPr lang="en-US" altLang="zh-TW" sz="3000" dirty="0">
                <a:solidFill>
                  <a:schemeClr val="dk1"/>
                </a:solidFill>
                <a:highlight>
                  <a:srgbClr val="FAFAFA"/>
                </a:highlight>
              </a:rPr>
              <a:t>?</a:t>
            </a:r>
            <a:endParaRPr lang="zh-TW" altLang="en-US" sz="3000" dirty="0">
              <a:solidFill>
                <a:schemeClr val="dk1"/>
              </a:solidFill>
              <a:highlight>
                <a:srgbClr val="FAFAFA"/>
              </a:highlight>
            </a:endParaRPr>
          </a:p>
          <a:p>
            <a:pPr>
              <a:lnSpc>
                <a:spcPct val="150000"/>
              </a:lnSpc>
            </a:pPr>
            <a:r>
              <a:rPr lang="en-US" altLang="zh-TW" sz="3000" dirty="0">
                <a:solidFill>
                  <a:schemeClr val="dk1"/>
                </a:solidFill>
                <a:highlight>
                  <a:srgbClr val="FAFAFA"/>
                </a:highlight>
              </a:rPr>
              <a:t>2.</a:t>
            </a:r>
            <a:r>
              <a:rPr lang="zh-TW" altLang="en-US" sz="3000" dirty="0">
                <a:solidFill>
                  <a:schemeClr val="dk1"/>
                </a:solidFill>
                <a:highlight>
                  <a:srgbClr val="FAFAFA"/>
                </a:highlight>
              </a:rPr>
              <a:t>如果有人要我拍攝私密照，我會⋯⋯</a:t>
            </a:r>
            <a:r>
              <a:rPr lang="en-US" altLang="zh-TW" sz="3000" dirty="0">
                <a:solidFill>
                  <a:schemeClr val="dk1"/>
                </a:solidFill>
                <a:highlight>
                  <a:srgbClr val="FAFAFA"/>
                </a:highlight>
              </a:rPr>
              <a:t>?</a:t>
            </a:r>
            <a:endParaRPr lang="zh-TW" altLang="en-US" sz="3000" dirty="0">
              <a:solidFill>
                <a:schemeClr val="dk1"/>
              </a:solidFill>
              <a:highlight>
                <a:srgbClr val="FAFAFA"/>
              </a:highlight>
            </a:endParaRPr>
          </a:p>
        </p:txBody>
      </p:sp>
      <p:pic>
        <p:nvPicPr>
          <p:cNvPr id="3" name="圖形 2">
            <a:extLst>
              <a:ext uri="{FF2B5EF4-FFF2-40B4-BE49-F238E27FC236}">
                <a16:creationId xmlns:a16="http://schemas.microsoft.com/office/drawing/2014/main" id="{C1EA84DC-9D22-BF45-ADD9-E3F72863DC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80001" y="1699738"/>
            <a:ext cx="3308400" cy="3308400"/>
          </a:xfrm>
          <a:prstGeom prst="rect">
            <a:avLst/>
          </a:prstGeom>
        </p:spPr>
      </p:pic>
      <p:pic>
        <p:nvPicPr>
          <p:cNvPr id="15" name="圖形 14">
            <a:extLst>
              <a:ext uri="{FF2B5EF4-FFF2-40B4-BE49-F238E27FC236}">
                <a16:creationId xmlns:a16="http://schemas.microsoft.com/office/drawing/2014/main" id="{86136186-187E-2B40-9373-3AE873E36B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75514" y="4295791"/>
            <a:ext cx="1424693" cy="1424693"/>
          </a:xfrm>
          <a:prstGeom prst="rect">
            <a:avLst/>
          </a:prstGeom>
        </p:spPr>
      </p:pic>
      <p:pic>
        <p:nvPicPr>
          <p:cNvPr id="16" name="圖形 15">
            <a:extLst>
              <a:ext uri="{FF2B5EF4-FFF2-40B4-BE49-F238E27FC236}">
                <a16:creationId xmlns:a16="http://schemas.microsoft.com/office/drawing/2014/main" id="{BE31F5C4-2FFC-1341-AA42-818FDD9A8A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93251" y="4295791"/>
            <a:ext cx="1424693" cy="1424693"/>
          </a:xfrm>
          <a:prstGeom prst="rect">
            <a:avLst/>
          </a:prstGeom>
        </p:spPr>
      </p:pic>
      <p:pic>
        <p:nvPicPr>
          <p:cNvPr id="17" name="圖形 16">
            <a:extLst>
              <a:ext uri="{FF2B5EF4-FFF2-40B4-BE49-F238E27FC236}">
                <a16:creationId xmlns:a16="http://schemas.microsoft.com/office/drawing/2014/main" id="{4271158E-F54F-C446-884A-81D6187A42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94120" y="4307490"/>
            <a:ext cx="1424693" cy="1424693"/>
          </a:xfrm>
          <a:prstGeom prst="rect">
            <a:avLst/>
          </a:prstGeom>
        </p:spPr>
      </p:pic>
      <p:pic>
        <p:nvPicPr>
          <p:cNvPr id="18" name="圖形 17">
            <a:extLst>
              <a:ext uri="{FF2B5EF4-FFF2-40B4-BE49-F238E27FC236}">
                <a16:creationId xmlns:a16="http://schemas.microsoft.com/office/drawing/2014/main" id="{FB9622C6-8CD1-AE48-97B6-56577EA420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03161" y="4307490"/>
            <a:ext cx="1424693" cy="142469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1952cfee4a_0_4"/>
          <p:cNvSpPr/>
          <p:nvPr/>
        </p:nvSpPr>
        <p:spPr>
          <a:xfrm>
            <a:off x="1145120" y="138644"/>
            <a:ext cx="245400" cy="245400"/>
          </a:xfrm>
          <a:prstGeom prst="ellipse">
            <a:avLst/>
          </a:prstGeom>
          <a:solidFill>
            <a:srgbClr val="FBE22D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90" name="Google Shape;90;g11952cfee4a_0_4"/>
          <p:cNvSpPr/>
          <p:nvPr/>
        </p:nvSpPr>
        <p:spPr>
          <a:xfrm>
            <a:off x="-141817" y="324910"/>
            <a:ext cx="351300" cy="347100"/>
          </a:xfrm>
          <a:prstGeom prst="ellipse">
            <a:avLst/>
          </a:prstGeom>
          <a:solidFill>
            <a:srgbClr val="A9D25A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91" name="Google Shape;91;g11952cfee4a_0_4"/>
          <p:cNvSpPr/>
          <p:nvPr/>
        </p:nvSpPr>
        <p:spPr>
          <a:xfrm>
            <a:off x="209613" y="553510"/>
            <a:ext cx="351300" cy="347100"/>
          </a:xfrm>
          <a:prstGeom prst="ellipse">
            <a:avLst/>
          </a:prstGeom>
          <a:solidFill>
            <a:srgbClr val="98D2E3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92" name="Google Shape;92;g11952cfee4a_0_4"/>
          <p:cNvSpPr/>
          <p:nvPr/>
        </p:nvSpPr>
        <p:spPr>
          <a:xfrm>
            <a:off x="448736" y="301626"/>
            <a:ext cx="611700" cy="601200"/>
          </a:xfrm>
          <a:prstGeom prst="ellipse">
            <a:avLst/>
          </a:prstGeom>
          <a:solidFill>
            <a:srgbClr val="EA5514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grpSp>
        <p:nvGrpSpPr>
          <p:cNvPr id="93" name="Google Shape;93;g11952cfee4a_0_4"/>
          <p:cNvGrpSpPr/>
          <p:nvPr/>
        </p:nvGrpSpPr>
        <p:grpSpPr>
          <a:xfrm>
            <a:off x="167403" y="1070280"/>
            <a:ext cx="4543596" cy="5049823"/>
            <a:chOff x="1085382" y="3291560"/>
            <a:chExt cx="2622566" cy="2531747"/>
          </a:xfrm>
        </p:grpSpPr>
        <p:sp>
          <p:nvSpPr>
            <p:cNvPr id="94" name="Google Shape;94;g11952cfee4a_0_4"/>
            <p:cNvSpPr/>
            <p:nvPr/>
          </p:nvSpPr>
          <p:spPr>
            <a:xfrm>
              <a:off x="1403648" y="3303007"/>
              <a:ext cx="2304300" cy="25203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endParaRPr sz="4800" b="1" i="0" u="none" strike="noStrike" cap="none">
                <a:solidFill>
                  <a:srgbClr val="C0000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95" name="Google Shape;95;g11952cfee4a_0_4"/>
            <p:cNvSpPr/>
            <p:nvPr/>
          </p:nvSpPr>
          <p:spPr>
            <a:xfrm>
              <a:off x="1085382" y="3291560"/>
              <a:ext cx="678000" cy="557400"/>
            </a:xfrm>
            <a:prstGeom prst="roundRect">
              <a:avLst>
                <a:gd name="adj" fmla="val 16667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000" b="1" dirty="0" err="1">
                  <a:solidFill>
                    <a:srgbClr val="262626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第一節</a:t>
              </a:r>
              <a:endParaRPr sz="2000" b="1" i="0" u="none" strike="noStrike" cap="none" dirty="0">
                <a:solidFill>
                  <a:srgbClr val="262626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</p:grpSp>
      <p:sp>
        <p:nvSpPr>
          <p:cNvPr id="96" name="Google Shape;96;g11952cfee4a_0_4"/>
          <p:cNvSpPr/>
          <p:nvPr/>
        </p:nvSpPr>
        <p:spPr>
          <a:xfrm>
            <a:off x="-4563" y="6264983"/>
            <a:ext cx="12259800" cy="582900"/>
          </a:xfrm>
          <a:prstGeom prst="rect">
            <a:avLst/>
          </a:prstGeom>
          <a:solidFill>
            <a:srgbClr val="FDE9D8"/>
          </a:solidFill>
          <a:ln w="25400" cap="flat" cmpd="sng">
            <a:solidFill>
              <a:srgbClr val="FDE9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25" tIns="60900" rIns="121825" bIns="609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g11952cfee4a_0_4"/>
          <p:cNvSpPr txBox="1"/>
          <p:nvPr/>
        </p:nvSpPr>
        <p:spPr>
          <a:xfrm>
            <a:off x="1283420" y="348860"/>
            <a:ext cx="3614846" cy="6463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latin typeface="Calibri"/>
                <a:ea typeface="Calibri"/>
                <a:cs typeface="Calibri"/>
                <a:sym typeface="Calibri"/>
              </a:rPr>
              <a:t>703-705 </a:t>
            </a:r>
            <a:r>
              <a:rPr lang="en-US" sz="3000" b="1" dirty="0" err="1">
                <a:latin typeface="Calibri"/>
                <a:ea typeface="Calibri"/>
                <a:cs typeface="Calibri"/>
                <a:sym typeface="Calibri"/>
              </a:rPr>
              <a:t>Slido活動一</a:t>
            </a:r>
            <a:endParaRPr sz="30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g11952cfee4a_0_4"/>
          <p:cNvSpPr txBox="1"/>
          <p:nvPr/>
        </p:nvSpPr>
        <p:spPr>
          <a:xfrm>
            <a:off x="1623725" y="5344725"/>
            <a:ext cx="2179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solidFill>
                  <a:schemeClr val="hlink"/>
                </a:solidFill>
                <a:hlinkClick r:id="rId3"/>
              </a:rPr>
              <a:t>https://reurl.cc/Wkg585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g11952cfee4a_0_4"/>
          <p:cNvSpPr txBox="1"/>
          <p:nvPr/>
        </p:nvSpPr>
        <p:spPr>
          <a:xfrm>
            <a:off x="5004248" y="384044"/>
            <a:ext cx="7028700" cy="410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dk1"/>
                </a:solidFill>
                <a:highlight>
                  <a:srgbClr val="FAFAFA"/>
                </a:highlight>
              </a:rPr>
              <a:t>1.在網路間，時常流傳著暴露身體隱私的照片，你曾經聽說或看過嗎?</a:t>
            </a:r>
            <a:endParaRPr sz="3000" dirty="0">
              <a:solidFill>
                <a:schemeClr val="dk1"/>
              </a:solidFill>
              <a:highlight>
                <a:srgbClr val="FAFAFA"/>
              </a:highlight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dk1"/>
                </a:solidFill>
                <a:highlight>
                  <a:srgbClr val="FAFAFA"/>
                </a:highlight>
              </a:rPr>
              <a:t>2.</a:t>
            </a:r>
            <a:r>
              <a:rPr lang="en-US" sz="3000" dirty="0">
                <a:solidFill>
                  <a:schemeClr val="dk1"/>
                </a:solidFill>
                <a:highlight>
                  <a:srgbClr val="FFFFFF"/>
                </a:highlight>
              </a:rPr>
              <a:t>想想看,是什麼原因會造成不雅的私密照在網路間不斷傳播?</a:t>
            </a:r>
            <a:endParaRPr sz="30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dk1"/>
                </a:solidFill>
                <a:highlight>
                  <a:srgbClr val="FFFFFF"/>
                </a:highlight>
              </a:rPr>
              <a:t>3.當你的朋友知道，自己的私密照片被流傳，你可以想像他/</a:t>
            </a:r>
            <a:r>
              <a:rPr lang="en-US" sz="3000" dirty="0" err="1">
                <a:solidFill>
                  <a:schemeClr val="dk1"/>
                </a:solidFill>
                <a:highlight>
                  <a:srgbClr val="FFFFFF"/>
                </a:highlight>
              </a:rPr>
              <a:t>她的心情會怎樣</a:t>
            </a:r>
            <a:r>
              <a:rPr lang="en-US" sz="3000" dirty="0">
                <a:solidFill>
                  <a:schemeClr val="dk1"/>
                </a:solidFill>
                <a:highlight>
                  <a:srgbClr val="FFFFFF"/>
                </a:highlight>
              </a:rPr>
              <a:t>？</a:t>
            </a:r>
            <a:endParaRPr sz="3000" dirty="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pic>
        <p:nvPicPr>
          <p:cNvPr id="4" name="圖形 3">
            <a:extLst>
              <a:ext uri="{FF2B5EF4-FFF2-40B4-BE49-F238E27FC236}">
                <a16:creationId xmlns:a16="http://schemas.microsoft.com/office/drawing/2014/main" id="{C06A7FB3-1127-CB4B-8E0B-D4093B3702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45120" y="1774800"/>
            <a:ext cx="3308400" cy="3308400"/>
          </a:xfrm>
          <a:prstGeom prst="rect">
            <a:avLst/>
          </a:prstGeom>
        </p:spPr>
      </p:pic>
      <p:pic>
        <p:nvPicPr>
          <p:cNvPr id="24" name="圖形 23">
            <a:extLst>
              <a:ext uri="{FF2B5EF4-FFF2-40B4-BE49-F238E27FC236}">
                <a16:creationId xmlns:a16="http://schemas.microsoft.com/office/drawing/2014/main" id="{DE1CFEFB-A37D-5F48-9384-7E8F1C5537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04248" y="4737856"/>
            <a:ext cx="1196136" cy="1196136"/>
          </a:xfrm>
          <a:prstGeom prst="rect">
            <a:avLst/>
          </a:prstGeom>
        </p:spPr>
      </p:pic>
      <p:pic>
        <p:nvPicPr>
          <p:cNvPr id="25" name="圖形 24">
            <a:extLst>
              <a:ext uri="{FF2B5EF4-FFF2-40B4-BE49-F238E27FC236}">
                <a16:creationId xmlns:a16="http://schemas.microsoft.com/office/drawing/2014/main" id="{357C629E-750D-C04E-B3BB-227B3C2672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84199" y="4746657"/>
            <a:ext cx="1196136" cy="1196136"/>
          </a:xfrm>
          <a:prstGeom prst="rect">
            <a:avLst/>
          </a:prstGeom>
        </p:spPr>
      </p:pic>
      <p:pic>
        <p:nvPicPr>
          <p:cNvPr id="26" name="圖形 25">
            <a:extLst>
              <a:ext uri="{FF2B5EF4-FFF2-40B4-BE49-F238E27FC236}">
                <a16:creationId xmlns:a16="http://schemas.microsoft.com/office/drawing/2014/main" id="{F00FE0DD-AE5C-4646-8CD9-304003D852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64150" y="4737856"/>
            <a:ext cx="1196136" cy="1196136"/>
          </a:xfrm>
          <a:prstGeom prst="rect">
            <a:avLst/>
          </a:prstGeom>
        </p:spPr>
      </p:pic>
      <p:pic>
        <p:nvPicPr>
          <p:cNvPr id="27" name="圖形 26">
            <a:extLst>
              <a:ext uri="{FF2B5EF4-FFF2-40B4-BE49-F238E27FC236}">
                <a16:creationId xmlns:a16="http://schemas.microsoft.com/office/drawing/2014/main" id="{A1144056-B663-D342-B977-A9FCD5F635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53535" y="4737856"/>
            <a:ext cx="1196136" cy="1196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288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1952cfee4a_0_29"/>
          <p:cNvSpPr/>
          <p:nvPr/>
        </p:nvSpPr>
        <p:spPr>
          <a:xfrm>
            <a:off x="1145120" y="138644"/>
            <a:ext cx="245400" cy="245400"/>
          </a:xfrm>
          <a:prstGeom prst="ellipse">
            <a:avLst/>
          </a:prstGeom>
          <a:solidFill>
            <a:srgbClr val="FBE22D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07" name="Google Shape;107;g11952cfee4a_0_29"/>
          <p:cNvSpPr/>
          <p:nvPr/>
        </p:nvSpPr>
        <p:spPr>
          <a:xfrm>
            <a:off x="-141817" y="324910"/>
            <a:ext cx="351300" cy="347100"/>
          </a:xfrm>
          <a:prstGeom prst="ellipse">
            <a:avLst/>
          </a:prstGeom>
          <a:solidFill>
            <a:srgbClr val="A9D25A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08" name="Google Shape;108;g11952cfee4a_0_29"/>
          <p:cNvSpPr/>
          <p:nvPr/>
        </p:nvSpPr>
        <p:spPr>
          <a:xfrm>
            <a:off x="209613" y="553510"/>
            <a:ext cx="351300" cy="347100"/>
          </a:xfrm>
          <a:prstGeom prst="ellipse">
            <a:avLst/>
          </a:prstGeom>
          <a:solidFill>
            <a:srgbClr val="98D2E3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09" name="Google Shape;109;g11952cfee4a_0_29"/>
          <p:cNvSpPr/>
          <p:nvPr/>
        </p:nvSpPr>
        <p:spPr>
          <a:xfrm>
            <a:off x="448736" y="301626"/>
            <a:ext cx="611700" cy="601200"/>
          </a:xfrm>
          <a:prstGeom prst="ellipse">
            <a:avLst/>
          </a:prstGeom>
          <a:solidFill>
            <a:srgbClr val="EA5514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grpSp>
        <p:nvGrpSpPr>
          <p:cNvPr id="110" name="Google Shape;110;g11952cfee4a_0_29"/>
          <p:cNvGrpSpPr/>
          <p:nvPr/>
        </p:nvGrpSpPr>
        <p:grpSpPr>
          <a:xfrm>
            <a:off x="167403" y="1070280"/>
            <a:ext cx="4543596" cy="5049823"/>
            <a:chOff x="1085382" y="3291560"/>
            <a:chExt cx="2622566" cy="2531747"/>
          </a:xfrm>
        </p:grpSpPr>
        <p:sp>
          <p:nvSpPr>
            <p:cNvPr id="111" name="Google Shape;111;g11952cfee4a_0_29"/>
            <p:cNvSpPr/>
            <p:nvPr/>
          </p:nvSpPr>
          <p:spPr>
            <a:xfrm>
              <a:off x="1403648" y="3303007"/>
              <a:ext cx="2304300" cy="25203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endParaRPr sz="4800" b="1" i="0" u="none" strike="noStrike" cap="none">
                <a:solidFill>
                  <a:srgbClr val="C0000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112" name="Google Shape;112;g11952cfee4a_0_29"/>
            <p:cNvSpPr/>
            <p:nvPr/>
          </p:nvSpPr>
          <p:spPr>
            <a:xfrm>
              <a:off x="1085382" y="3291560"/>
              <a:ext cx="678000" cy="557400"/>
            </a:xfrm>
            <a:prstGeom prst="roundRect">
              <a:avLst>
                <a:gd name="adj" fmla="val 16667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000" b="1">
                  <a:solidFill>
                    <a:srgbClr val="262626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第二節</a:t>
              </a:r>
              <a:endParaRPr sz="2000" b="1">
                <a:solidFill>
                  <a:srgbClr val="262626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000" b="1">
                  <a:solidFill>
                    <a:srgbClr val="262626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Part I</a:t>
              </a:r>
              <a:endParaRPr sz="2000" b="1">
                <a:solidFill>
                  <a:srgbClr val="262626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</p:grpSp>
      <p:sp>
        <p:nvSpPr>
          <p:cNvPr id="113" name="Google Shape;113;g11952cfee4a_0_29"/>
          <p:cNvSpPr/>
          <p:nvPr/>
        </p:nvSpPr>
        <p:spPr>
          <a:xfrm>
            <a:off x="-4563" y="6264983"/>
            <a:ext cx="12259800" cy="582900"/>
          </a:xfrm>
          <a:prstGeom prst="rect">
            <a:avLst/>
          </a:prstGeom>
          <a:solidFill>
            <a:srgbClr val="FDE9D8"/>
          </a:solidFill>
          <a:ln w="25400" cap="flat" cmpd="sng">
            <a:solidFill>
              <a:srgbClr val="FDE9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25" tIns="60900" rIns="121825" bIns="609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g11952cfee4a_0_29"/>
          <p:cNvSpPr txBox="1"/>
          <p:nvPr/>
        </p:nvSpPr>
        <p:spPr>
          <a:xfrm>
            <a:off x="1188951" y="367430"/>
            <a:ext cx="3678431" cy="6463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latin typeface="Calibri"/>
                <a:ea typeface="Calibri"/>
                <a:cs typeface="Calibri"/>
                <a:sym typeface="Calibri"/>
              </a:rPr>
              <a:t>703-705 </a:t>
            </a:r>
            <a:r>
              <a:rPr lang="en-US" sz="3000" b="1" dirty="0" err="1">
                <a:latin typeface="Calibri"/>
                <a:ea typeface="Calibri"/>
                <a:cs typeface="Calibri"/>
                <a:sym typeface="Calibri"/>
              </a:rPr>
              <a:t>Slido活動四</a:t>
            </a:r>
            <a:endParaRPr sz="30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g11952cfee4a_0_29"/>
          <p:cNvSpPr txBox="1"/>
          <p:nvPr/>
        </p:nvSpPr>
        <p:spPr>
          <a:xfrm>
            <a:off x="1647550" y="5210000"/>
            <a:ext cx="2179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solidFill>
                  <a:schemeClr val="hlink"/>
                </a:solidFill>
                <a:hlinkClick r:id="rId3"/>
              </a:rPr>
              <a:t>https://reurl.cc/RjgpRn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g11952cfee4a_0_29"/>
          <p:cNvSpPr txBox="1"/>
          <p:nvPr/>
        </p:nvSpPr>
        <p:spPr>
          <a:xfrm>
            <a:off x="4995897" y="278925"/>
            <a:ext cx="7028700" cy="34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dk1"/>
                </a:solidFill>
                <a:highlight>
                  <a:srgbClr val="FAFAFA"/>
                </a:highlight>
              </a:rPr>
              <a:t>1.我在這次議題課的表現?</a:t>
            </a:r>
            <a:endParaRPr sz="3000" dirty="0">
              <a:solidFill>
                <a:schemeClr val="dk1"/>
              </a:solidFill>
              <a:highlight>
                <a:srgbClr val="FAFAFA"/>
              </a:highlight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dk1"/>
                </a:solidFill>
                <a:highlight>
                  <a:srgbClr val="FAFAFA"/>
                </a:highlight>
              </a:rPr>
              <a:t>2.對於想要拍攝私密照的人，我會建議他/</a:t>
            </a:r>
            <a:r>
              <a:rPr lang="en-US" sz="3000" dirty="0" err="1">
                <a:solidFill>
                  <a:schemeClr val="dk1"/>
                </a:solidFill>
                <a:highlight>
                  <a:srgbClr val="FAFAFA"/>
                </a:highlight>
              </a:rPr>
              <a:t>她</a:t>
            </a:r>
            <a:r>
              <a:rPr lang="en-US" sz="3000" dirty="0">
                <a:solidFill>
                  <a:schemeClr val="dk1"/>
                </a:solidFill>
                <a:highlight>
                  <a:srgbClr val="FAFAFA"/>
                </a:highlight>
              </a:rPr>
              <a:t>⋯⋯</a:t>
            </a:r>
            <a:r>
              <a:rPr lang="en-US" sz="3000" dirty="0">
                <a:solidFill>
                  <a:schemeClr val="dk1"/>
                </a:solidFill>
                <a:highlight>
                  <a:srgbClr val="FFFFFF"/>
                </a:highlight>
              </a:rPr>
              <a:t>?</a:t>
            </a:r>
            <a:endParaRPr sz="30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dk1"/>
                </a:solidFill>
                <a:highlight>
                  <a:srgbClr val="FFFFFF"/>
                </a:highlight>
              </a:rPr>
              <a:t>3.個人的私密照，在網路流傳，如果有風險，我認為⋯⋯？</a:t>
            </a:r>
            <a:endParaRPr sz="3000" dirty="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pic>
        <p:nvPicPr>
          <p:cNvPr id="4" name="圖形 3">
            <a:extLst>
              <a:ext uri="{FF2B5EF4-FFF2-40B4-BE49-F238E27FC236}">
                <a16:creationId xmlns:a16="http://schemas.microsoft.com/office/drawing/2014/main" id="{F03C45B7-D9DB-2941-A012-99D3644865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45120" y="1611461"/>
            <a:ext cx="3308400" cy="3308400"/>
          </a:xfrm>
          <a:prstGeom prst="rect">
            <a:avLst/>
          </a:prstGeom>
        </p:spPr>
      </p:pic>
      <p:pic>
        <p:nvPicPr>
          <p:cNvPr id="20" name="圖形 19">
            <a:extLst>
              <a:ext uri="{FF2B5EF4-FFF2-40B4-BE49-F238E27FC236}">
                <a16:creationId xmlns:a16="http://schemas.microsoft.com/office/drawing/2014/main" id="{6FAF3ADE-5D9F-FD42-9870-75B273402C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95897" y="4245088"/>
            <a:ext cx="1470732" cy="1470732"/>
          </a:xfrm>
          <a:prstGeom prst="rect">
            <a:avLst/>
          </a:prstGeom>
        </p:spPr>
      </p:pic>
      <p:pic>
        <p:nvPicPr>
          <p:cNvPr id="21" name="圖形 20">
            <a:extLst>
              <a:ext uri="{FF2B5EF4-FFF2-40B4-BE49-F238E27FC236}">
                <a16:creationId xmlns:a16="http://schemas.microsoft.com/office/drawing/2014/main" id="{7E03CF71-96AA-C34E-8C73-8052782F06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745637" y="4245088"/>
            <a:ext cx="1470732" cy="1470732"/>
          </a:xfrm>
          <a:prstGeom prst="rect">
            <a:avLst/>
          </a:prstGeom>
        </p:spPr>
      </p:pic>
      <p:pic>
        <p:nvPicPr>
          <p:cNvPr id="22" name="圖形 21">
            <a:extLst>
              <a:ext uri="{FF2B5EF4-FFF2-40B4-BE49-F238E27FC236}">
                <a16:creationId xmlns:a16="http://schemas.microsoft.com/office/drawing/2014/main" id="{A49F1C01-532F-8F4D-96B1-035C7076E9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95377" y="4245088"/>
            <a:ext cx="1470732" cy="1470732"/>
          </a:xfrm>
          <a:prstGeom prst="rect">
            <a:avLst/>
          </a:prstGeom>
        </p:spPr>
      </p:pic>
      <p:pic>
        <p:nvPicPr>
          <p:cNvPr id="23" name="圖形 22">
            <a:extLst>
              <a:ext uri="{FF2B5EF4-FFF2-40B4-BE49-F238E27FC236}">
                <a16:creationId xmlns:a16="http://schemas.microsoft.com/office/drawing/2014/main" id="{D3516EE6-B654-3940-BF2A-7B39AAB18D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74857" y="4245088"/>
            <a:ext cx="1470732" cy="1470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569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1952cfee4a_0_48"/>
          <p:cNvSpPr/>
          <p:nvPr/>
        </p:nvSpPr>
        <p:spPr>
          <a:xfrm>
            <a:off x="1145120" y="138644"/>
            <a:ext cx="245400" cy="245400"/>
          </a:xfrm>
          <a:prstGeom prst="ellipse">
            <a:avLst/>
          </a:prstGeom>
          <a:solidFill>
            <a:srgbClr val="FBE22D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24" name="Google Shape;124;g11952cfee4a_0_48"/>
          <p:cNvSpPr/>
          <p:nvPr/>
        </p:nvSpPr>
        <p:spPr>
          <a:xfrm>
            <a:off x="-141817" y="324910"/>
            <a:ext cx="351300" cy="347100"/>
          </a:xfrm>
          <a:prstGeom prst="ellipse">
            <a:avLst/>
          </a:prstGeom>
          <a:solidFill>
            <a:srgbClr val="A9D25A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25" name="Google Shape;125;g11952cfee4a_0_48"/>
          <p:cNvSpPr/>
          <p:nvPr/>
        </p:nvSpPr>
        <p:spPr>
          <a:xfrm>
            <a:off x="209613" y="553510"/>
            <a:ext cx="351300" cy="347100"/>
          </a:xfrm>
          <a:prstGeom prst="ellipse">
            <a:avLst/>
          </a:prstGeom>
          <a:solidFill>
            <a:srgbClr val="98D2E3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26" name="Google Shape;126;g11952cfee4a_0_48"/>
          <p:cNvSpPr/>
          <p:nvPr/>
        </p:nvSpPr>
        <p:spPr>
          <a:xfrm>
            <a:off x="448736" y="301626"/>
            <a:ext cx="611700" cy="601200"/>
          </a:xfrm>
          <a:prstGeom prst="ellipse">
            <a:avLst/>
          </a:prstGeom>
          <a:solidFill>
            <a:srgbClr val="EA5514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grpSp>
        <p:nvGrpSpPr>
          <p:cNvPr id="127" name="Google Shape;127;g11952cfee4a_0_48"/>
          <p:cNvGrpSpPr/>
          <p:nvPr/>
        </p:nvGrpSpPr>
        <p:grpSpPr>
          <a:xfrm>
            <a:off x="167403" y="1070280"/>
            <a:ext cx="4543596" cy="5049823"/>
            <a:chOff x="1085382" y="3291560"/>
            <a:chExt cx="2622566" cy="2531747"/>
          </a:xfrm>
        </p:grpSpPr>
        <p:sp>
          <p:nvSpPr>
            <p:cNvPr id="128" name="Google Shape;128;g11952cfee4a_0_48"/>
            <p:cNvSpPr/>
            <p:nvPr/>
          </p:nvSpPr>
          <p:spPr>
            <a:xfrm>
              <a:off x="1403648" y="3303007"/>
              <a:ext cx="2304300" cy="25203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endParaRPr sz="4800" b="1" i="0" u="none" strike="noStrike" cap="none">
                <a:solidFill>
                  <a:srgbClr val="C0000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129" name="Google Shape;129;g11952cfee4a_0_48"/>
            <p:cNvSpPr/>
            <p:nvPr/>
          </p:nvSpPr>
          <p:spPr>
            <a:xfrm>
              <a:off x="1085382" y="3291560"/>
              <a:ext cx="678000" cy="557400"/>
            </a:xfrm>
            <a:prstGeom prst="roundRect">
              <a:avLst>
                <a:gd name="adj" fmla="val 16667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000" b="1">
                  <a:solidFill>
                    <a:srgbClr val="262626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第二節</a:t>
              </a:r>
              <a:endParaRPr sz="2000" b="1">
                <a:solidFill>
                  <a:srgbClr val="262626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000" b="1">
                  <a:solidFill>
                    <a:srgbClr val="262626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Part II</a:t>
              </a:r>
              <a:endParaRPr sz="2000" b="1">
                <a:solidFill>
                  <a:srgbClr val="262626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</p:grpSp>
      <p:sp>
        <p:nvSpPr>
          <p:cNvPr id="130" name="Google Shape;130;g11952cfee4a_0_48"/>
          <p:cNvSpPr/>
          <p:nvPr/>
        </p:nvSpPr>
        <p:spPr>
          <a:xfrm>
            <a:off x="-4563" y="6264983"/>
            <a:ext cx="12259800" cy="582900"/>
          </a:xfrm>
          <a:prstGeom prst="rect">
            <a:avLst/>
          </a:prstGeom>
          <a:solidFill>
            <a:srgbClr val="FDE9D8"/>
          </a:solidFill>
          <a:ln w="25400" cap="flat" cmpd="sng">
            <a:solidFill>
              <a:srgbClr val="FDE9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25" tIns="60900" rIns="121825" bIns="609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g11952cfee4a_0_48"/>
          <p:cNvSpPr txBox="1"/>
          <p:nvPr/>
        </p:nvSpPr>
        <p:spPr>
          <a:xfrm>
            <a:off x="1475204" y="324910"/>
            <a:ext cx="3614846" cy="6463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latin typeface="Calibri"/>
                <a:ea typeface="Calibri"/>
                <a:cs typeface="Calibri"/>
                <a:sym typeface="Calibri"/>
              </a:rPr>
              <a:t>703-705 </a:t>
            </a:r>
            <a:r>
              <a:rPr lang="en-US" sz="3000" b="1" dirty="0" err="1">
                <a:latin typeface="Calibri"/>
                <a:ea typeface="Calibri"/>
                <a:cs typeface="Calibri"/>
                <a:sym typeface="Calibri"/>
              </a:rPr>
              <a:t>Slido活動四</a:t>
            </a:r>
            <a:endParaRPr sz="30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g11952cfee4a_0_48"/>
          <p:cNvSpPr txBox="1"/>
          <p:nvPr/>
        </p:nvSpPr>
        <p:spPr>
          <a:xfrm>
            <a:off x="1647550" y="5210000"/>
            <a:ext cx="2179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solidFill>
                  <a:schemeClr val="hlink"/>
                </a:solidFill>
                <a:hlinkClick r:id="rId3"/>
              </a:rPr>
              <a:t>https://reurl.cc/qO2xo0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g11952cfee4a_0_48"/>
          <p:cNvSpPr txBox="1"/>
          <p:nvPr/>
        </p:nvSpPr>
        <p:spPr>
          <a:xfrm>
            <a:off x="5015562" y="1672499"/>
            <a:ext cx="7028700" cy="15696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3000" dirty="0">
                <a:solidFill>
                  <a:schemeClr val="dk1"/>
                </a:solidFill>
                <a:highlight>
                  <a:srgbClr val="FAFAFA"/>
                </a:highlight>
              </a:rPr>
              <a:t>1.</a:t>
            </a:r>
            <a:r>
              <a:rPr lang="zh-TW" altLang="en-US" sz="3000" dirty="0">
                <a:solidFill>
                  <a:schemeClr val="dk1"/>
                </a:solidFill>
                <a:highlight>
                  <a:srgbClr val="FAFAFA"/>
                </a:highlight>
              </a:rPr>
              <a:t>如果我發現有人傳送私密照，我會⋯⋯</a:t>
            </a:r>
            <a:r>
              <a:rPr lang="en-US" altLang="zh-TW" sz="3000" dirty="0">
                <a:solidFill>
                  <a:schemeClr val="dk1"/>
                </a:solidFill>
                <a:highlight>
                  <a:srgbClr val="FAFAFA"/>
                </a:highlight>
              </a:rPr>
              <a:t>?</a:t>
            </a:r>
            <a:endParaRPr lang="zh-TW" altLang="en-US" sz="3000" dirty="0">
              <a:solidFill>
                <a:schemeClr val="dk1"/>
              </a:solidFill>
              <a:highlight>
                <a:srgbClr val="FAFAFA"/>
              </a:highlight>
            </a:endParaRPr>
          </a:p>
          <a:p>
            <a:pPr>
              <a:lnSpc>
                <a:spcPct val="150000"/>
              </a:lnSpc>
            </a:pPr>
            <a:r>
              <a:rPr lang="en-US" altLang="zh-TW" sz="3000" dirty="0">
                <a:solidFill>
                  <a:schemeClr val="dk1"/>
                </a:solidFill>
                <a:highlight>
                  <a:srgbClr val="FAFAFA"/>
                </a:highlight>
              </a:rPr>
              <a:t>2.</a:t>
            </a:r>
            <a:r>
              <a:rPr lang="zh-TW" altLang="en-US" sz="3000" dirty="0">
                <a:solidFill>
                  <a:schemeClr val="dk1"/>
                </a:solidFill>
                <a:highlight>
                  <a:srgbClr val="FAFAFA"/>
                </a:highlight>
              </a:rPr>
              <a:t>如果有人要我拍攝私密照，我會⋯⋯</a:t>
            </a:r>
            <a:r>
              <a:rPr lang="en-US" altLang="zh-TW" sz="3000" dirty="0">
                <a:solidFill>
                  <a:schemeClr val="dk1"/>
                </a:solidFill>
                <a:highlight>
                  <a:srgbClr val="FAFAFA"/>
                </a:highlight>
              </a:rPr>
              <a:t>?</a:t>
            </a:r>
            <a:endParaRPr lang="zh-TW" altLang="en-US" sz="3000" dirty="0">
              <a:solidFill>
                <a:schemeClr val="dk1"/>
              </a:solidFill>
              <a:highlight>
                <a:srgbClr val="FAFAFA"/>
              </a:highlight>
            </a:endParaRPr>
          </a:p>
        </p:txBody>
      </p:sp>
      <p:pic>
        <p:nvPicPr>
          <p:cNvPr id="4" name="圖形 3">
            <a:extLst>
              <a:ext uri="{FF2B5EF4-FFF2-40B4-BE49-F238E27FC236}">
                <a16:creationId xmlns:a16="http://schemas.microsoft.com/office/drawing/2014/main" id="{71CB83DA-E060-C845-A89F-18908C8531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45120" y="1672054"/>
            <a:ext cx="3308400" cy="3308400"/>
          </a:xfrm>
          <a:prstGeom prst="rect">
            <a:avLst/>
          </a:prstGeom>
        </p:spPr>
      </p:pic>
      <p:pic>
        <p:nvPicPr>
          <p:cNvPr id="20" name="圖形 19">
            <a:extLst>
              <a:ext uri="{FF2B5EF4-FFF2-40B4-BE49-F238E27FC236}">
                <a16:creationId xmlns:a16="http://schemas.microsoft.com/office/drawing/2014/main" id="{ED0334AA-4AC4-5B49-967F-2C8DEC05C1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75514" y="4246323"/>
            <a:ext cx="1363877" cy="1363877"/>
          </a:xfrm>
          <a:prstGeom prst="rect">
            <a:avLst/>
          </a:prstGeom>
        </p:spPr>
      </p:pic>
      <p:pic>
        <p:nvPicPr>
          <p:cNvPr id="21" name="圖形 20">
            <a:extLst>
              <a:ext uri="{FF2B5EF4-FFF2-40B4-BE49-F238E27FC236}">
                <a16:creationId xmlns:a16="http://schemas.microsoft.com/office/drawing/2014/main" id="{6AC0D07B-5E35-7946-9F5C-F9851D1B86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99475" y="4279117"/>
            <a:ext cx="1363877" cy="1363877"/>
          </a:xfrm>
          <a:prstGeom prst="rect">
            <a:avLst/>
          </a:prstGeom>
        </p:spPr>
      </p:pic>
      <p:pic>
        <p:nvPicPr>
          <p:cNvPr id="22" name="圖形 21">
            <a:extLst>
              <a:ext uri="{FF2B5EF4-FFF2-40B4-BE49-F238E27FC236}">
                <a16:creationId xmlns:a16="http://schemas.microsoft.com/office/drawing/2014/main" id="{D50BBA7E-5999-D94F-B209-0F42DC84E6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61440" y="4270647"/>
            <a:ext cx="1363877" cy="1363877"/>
          </a:xfrm>
          <a:prstGeom prst="rect">
            <a:avLst/>
          </a:prstGeom>
        </p:spPr>
      </p:pic>
      <p:pic>
        <p:nvPicPr>
          <p:cNvPr id="23" name="圖形 22">
            <a:extLst>
              <a:ext uri="{FF2B5EF4-FFF2-40B4-BE49-F238E27FC236}">
                <a16:creationId xmlns:a16="http://schemas.microsoft.com/office/drawing/2014/main" id="{4A1C7721-13CD-5042-90F6-82839A0813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018224" y="4308126"/>
            <a:ext cx="1363877" cy="1363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32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1952cfee4a_0_4"/>
          <p:cNvSpPr/>
          <p:nvPr/>
        </p:nvSpPr>
        <p:spPr>
          <a:xfrm>
            <a:off x="1145120" y="138644"/>
            <a:ext cx="245400" cy="245400"/>
          </a:xfrm>
          <a:prstGeom prst="ellipse">
            <a:avLst/>
          </a:prstGeom>
          <a:solidFill>
            <a:srgbClr val="FBE22D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90" name="Google Shape;90;g11952cfee4a_0_4"/>
          <p:cNvSpPr/>
          <p:nvPr/>
        </p:nvSpPr>
        <p:spPr>
          <a:xfrm>
            <a:off x="-141817" y="324910"/>
            <a:ext cx="351300" cy="347100"/>
          </a:xfrm>
          <a:prstGeom prst="ellipse">
            <a:avLst/>
          </a:prstGeom>
          <a:solidFill>
            <a:srgbClr val="A9D25A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91" name="Google Shape;91;g11952cfee4a_0_4"/>
          <p:cNvSpPr/>
          <p:nvPr/>
        </p:nvSpPr>
        <p:spPr>
          <a:xfrm>
            <a:off x="209613" y="553510"/>
            <a:ext cx="351300" cy="347100"/>
          </a:xfrm>
          <a:prstGeom prst="ellipse">
            <a:avLst/>
          </a:prstGeom>
          <a:solidFill>
            <a:srgbClr val="98D2E3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92" name="Google Shape;92;g11952cfee4a_0_4"/>
          <p:cNvSpPr/>
          <p:nvPr/>
        </p:nvSpPr>
        <p:spPr>
          <a:xfrm>
            <a:off x="448736" y="301626"/>
            <a:ext cx="611700" cy="601200"/>
          </a:xfrm>
          <a:prstGeom prst="ellipse">
            <a:avLst/>
          </a:prstGeom>
          <a:solidFill>
            <a:srgbClr val="EA5514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grpSp>
        <p:nvGrpSpPr>
          <p:cNvPr id="93" name="Google Shape;93;g11952cfee4a_0_4"/>
          <p:cNvGrpSpPr/>
          <p:nvPr/>
        </p:nvGrpSpPr>
        <p:grpSpPr>
          <a:xfrm>
            <a:off x="167403" y="1070280"/>
            <a:ext cx="4543596" cy="5049823"/>
            <a:chOff x="1085382" y="3291560"/>
            <a:chExt cx="2622566" cy="2531747"/>
          </a:xfrm>
        </p:grpSpPr>
        <p:sp>
          <p:nvSpPr>
            <p:cNvPr id="94" name="Google Shape;94;g11952cfee4a_0_4"/>
            <p:cNvSpPr/>
            <p:nvPr/>
          </p:nvSpPr>
          <p:spPr>
            <a:xfrm>
              <a:off x="1403648" y="3303007"/>
              <a:ext cx="2304300" cy="25203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endParaRPr sz="4800" b="1" i="0" u="none" strike="noStrike" cap="none">
                <a:solidFill>
                  <a:srgbClr val="C0000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95" name="Google Shape;95;g11952cfee4a_0_4"/>
            <p:cNvSpPr/>
            <p:nvPr/>
          </p:nvSpPr>
          <p:spPr>
            <a:xfrm>
              <a:off x="1085382" y="3291560"/>
              <a:ext cx="678000" cy="557400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000" b="1" dirty="0" err="1">
                  <a:solidFill>
                    <a:srgbClr val="262626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第一節</a:t>
              </a:r>
              <a:endParaRPr sz="2000" b="1" i="0" u="none" strike="noStrike" cap="none" dirty="0">
                <a:solidFill>
                  <a:srgbClr val="262626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</p:grpSp>
      <p:sp>
        <p:nvSpPr>
          <p:cNvPr id="96" name="Google Shape;96;g11952cfee4a_0_4"/>
          <p:cNvSpPr/>
          <p:nvPr/>
        </p:nvSpPr>
        <p:spPr>
          <a:xfrm>
            <a:off x="-4563" y="6264983"/>
            <a:ext cx="12259800" cy="582900"/>
          </a:xfrm>
          <a:prstGeom prst="rect">
            <a:avLst/>
          </a:prstGeom>
          <a:solidFill>
            <a:srgbClr val="FDE9D8"/>
          </a:solidFill>
          <a:ln w="25400" cap="flat" cmpd="sng">
            <a:solidFill>
              <a:srgbClr val="FDE9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25" tIns="60900" rIns="121825" bIns="609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g11952cfee4a_0_4"/>
          <p:cNvSpPr txBox="1"/>
          <p:nvPr/>
        </p:nvSpPr>
        <p:spPr>
          <a:xfrm>
            <a:off x="1647549" y="278925"/>
            <a:ext cx="2435935" cy="646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latin typeface="Calibri"/>
                <a:ea typeface="Calibri"/>
                <a:cs typeface="Calibri"/>
                <a:sym typeface="Calibri"/>
              </a:rPr>
              <a:t>706-708 </a:t>
            </a:r>
            <a:r>
              <a:rPr lang="en-US" sz="3000" b="1" dirty="0" err="1">
                <a:latin typeface="Calibri"/>
                <a:ea typeface="Calibri"/>
                <a:cs typeface="Calibri"/>
                <a:sym typeface="Calibri"/>
              </a:rPr>
              <a:t>Slido</a:t>
            </a:r>
            <a:endParaRPr sz="30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g11952cfee4a_0_4"/>
          <p:cNvSpPr txBox="1"/>
          <p:nvPr/>
        </p:nvSpPr>
        <p:spPr>
          <a:xfrm>
            <a:off x="1623725" y="5344725"/>
            <a:ext cx="2179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solidFill>
                  <a:schemeClr val="hlink"/>
                </a:solidFill>
                <a:hlinkClick r:id="rId3"/>
              </a:rPr>
              <a:t>https://reurl.cc/Y9b2bX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g11952cfee4a_0_4"/>
          <p:cNvSpPr txBox="1"/>
          <p:nvPr/>
        </p:nvSpPr>
        <p:spPr>
          <a:xfrm>
            <a:off x="5004248" y="384044"/>
            <a:ext cx="7028700" cy="410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dk1"/>
                </a:solidFill>
                <a:highlight>
                  <a:srgbClr val="FAFAFA"/>
                </a:highlight>
              </a:rPr>
              <a:t>1.在網路間，時常流傳著暴露身體隱私的照片，你曾經聽說或看過嗎?</a:t>
            </a:r>
            <a:endParaRPr sz="3000" dirty="0">
              <a:solidFill>
                <a:schemeClr val="dk1"/>
              </a:solidFill>
              <a:highlight>
                <a:srgbClr val="FAFAFA"/>
              </a:highlight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dk1"/>
                </a:solidFill>
                <a:highlight>
                  <a:srgbClr val="FAFAFA"/>
                </a:highlight>
              </a:rPr>
              <a:t>2.</a:t>
            </a:r>
            <a:r>
              <a:rPr lang="en-US" sz="3000" dirty="0">
                <a:solidFill>
                  <a:schemeClr val="dk1"/>
                </a:solidFill>
                <a:highlight>
                  <a:srgbClr val="FFFFFF"/>
                </a:highlight>
              </a:rPr>
              <a:t>想想看,是什麼原因會造成不雅的私密照在網路間不斷傳播?</a:t>
            </a:r>
            <a:endParaRPr sz="30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dk1"/>
                </a:solidFill>
                <a:highlight>
                  <a:srgbClr val="FFFFFF"/>
                </a:highlight>
              </a:rPr>
              <a:t>3.當你的朋友知道，自己的私密照片被流傳，你可以想像他/</a:t>
            </a:r>
            <a:r>
              <a:rPr lang="en-US" sz="3000" dirty="0" err="1">
                <a:solidFill>
                  <a:schemeClr val="dk1"/>
                </a:solidFill>
                <a:highlight>
                  <a:srgbClr val="FFFFFF"/>
                </a:highlight>
              </a:rPr>
              <a:t>她的心情會怎樣</a:t>
            </a:r>
            <a:r>
              <a:rPr lang="en-US" sz="3000" dirty="0">
                <a:solidFill>
                  <a:schemeClr val="dk1"/>
                </a:solidFill>
                <a:highlight>
                  <a:srgbClr val="FFFFFF"/>
                </a:highlight>
              </a:rPr>
              <a:t>？</a:t>
            </a:r>
            <a:endParaRPr sz="3000" dirty="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pic>
        <p:nvPicPr>
          <p:cNvPr id="3" name="圖形 2">
            <a:extLst>
              <a:ext uri="{FF2B5EF4-FFF2-40B4-BE49-F238E27FC236}">
                <a16:creationId xmlns:a16="http://schemas.microsoft.com/office/drawing/2014/main" id="{82592F74-182E-834B-BCD6-83F218035C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45120" y="1825715"/>
            <a:ext cx="3308400" cy="3308400"/>
          </a:xfrm>
          <a:prstGeom prst="rect">
            <a:avLst/>
          </a:prstGeom>
        </p:spPr>
      </p:pic>
      <p:pic>
        <p:nvPicPr>
          <p:cNvPr id="20" name="圖形 19">
            <a:extLst>
              <a:ext uri="{FF2B5EF4-FFF2-40B4-BE49-F238E27FC236}">
                <a16:creationId xmlns:a16="http://schemas.microsoft.com/office/drawing/2014/main" id="{F1990E72-8496-2F4F-9A65-D1DF642B9B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05069" y="4667512"/>
            <a:ext cx="1221711" cy="1221711"/>
          </a:xfrm>
          <a:prstGeom prst="rect">
            <a:avLst/>
          </a:prstGeom>
        </p:spPr>
      </p:pic>
      <p:pic>
        <p:nvPicPr>
          <p:cNvPr id="21" name="圖形 20">
            <a:extLst>
              <a:ext uri="{FF2B5EF4-FFF2-40B4-BE49-F238E27FC236}">
                <a16:creationId xmlns:a16="http://schemas.microsoft.com/office/drawing/2014/main" id="{DE887B5B-ED10-0446-9879-FCFD3FF5B3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22598" y="4688675"/>
            <a:ext cx="1221711" cy="1221711"/>
          </a:xfrm>
          <a:prstGeom prst="rect">
            <a:avLst/>
          </a:prstGeom>
        </p:spPr>
      </p:pic>
      <p:pic>
        <p:nvPicPr>
          <p:cNvPr id="22" name="圖形 21">
            <a:extLst>
              <a:ext uri="{FF2B5EF4-FFF2-40B4-BE49-F238E27FC236}">
                <a16:creationId xmlns:a16="http://schemas.microsoft.com/office/drawing/2014/main" id="{41F37BD7-3BFD-2044-B5ED-6B8AD95554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840127" y="4709838"/>
            <a:ext cx="1221711" cy="1221711"/>
          </a:xfrm>
          <a:prstGeom prst="rect">
            <a:avLst/>
          </a:prstGeom>
        </p:spPr>
      </p:pic>
      <p:pic>
        <p:nvPicPr>
          <p:cNvPr id="23" name="圖形 22">
            <a:extLst>
              <a:ext uri="{FF2B5EF4-FFF2-40B4-BE49-F238E27FC236}">
                <a16:creationId xmlns:a16="http://schemas.microsoft.com/office/drawing/2014/main" id="{3F73FB8A-86D5-0542-920B-0E7B87D8E2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355908" y="4765639"/>
            <a:ext cx="1221711" cy="1221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959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1952cfee4a_0_29"/>
          <p:cNvSpPr/>
          <p:nvPr/>
        </p:nvSpPr>
        <p:spPr>
          <a:xfrm>
            <a:off x="1145120" y="138644"/>
            <a:ext cx="245400" cy="245400"/>
          </a:xfrm>
          <a:prstGeom prst="ellipse">
            <a:avLst/>
          </a:prstGeom>
          <a:solidFill>
            <a:srgbClr val="FBE22D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07" name="Google Shape;107;g11952cfee4a_0_29"/>
          <p:cNvSpPr/>
          <p:nvPr/>
        </p:nvSpPr>
        <p:spPr>
          <a:xfrm>
            <a:off x="-141817" y="324910"/>
            <a:ext cx="351300" cy="347100"/>
          </a:xfrm>
          <a:prstGeom prst="ellipse">
            <a:avLst/>
          </a:prstGeom>
          <a:solidFill>
            <a:srgbClr val="A9D25A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08" name="Google Shape;108;g11952cfee4a_0_29"/>
          <p:cNvSpPr/>
          <p:nvPr/>
        </p:nvSpPr>
        <p:spPr>
          <a:xfrm>
            <a:off x="209613" y="553510"/>
            <a:ext cx="351300" cy="347100"/>
          </a:xfrm>
          <a:prstGeom prst="ellipse">
            <a:avLst/>
          </a:prstGeom>
          <a:solidFill>
            <a:srgbClr val="98D2E3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09" name="Google Shape;109;g11952cfee4a_0_29"/>
          <p:cNvSpPr/>
          <p:nvPr/>
        </p:nvSpPr>
        <p:spPr>
          <a:xfrm>
            <a:off x="448736" y="301626"/>
            <a:ext cx="611700" cy="601200"/>
          </a:xfrm>
          <a:prstGeom prst="ellipse">
            <a:avLst/>
          </a:prstGeom>
          <a:solidFill>
            <a:srgbClr val="EA5514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grpSp>
        <p:nvGrpSpPr>
          <p:cNvPr id="110" name="Google Shape;110;g11952cfee4a_0_29"/>
          <p:cNvGrpSpPr/>
          <p:nvPr/>
        </p:nvGrpSpPr>
        <p:grpSpPr>
          <a:xfrm>
            <a:off x="167403" y="1070280"/>
            <a:ext cx="4543596" cy="5049823"/>
            <a:chOff x="1085382" y="3291560"/>
            <a:chExt cx="2622566" cy="2531747"/>
          </a:xfrm>
        </p:grpSpPr>
        <p:sp>
          <p:nvSpPr>
            <p:cNvPr id="111" name="Google Shape;111;g11952cfee4a_0_29"/>
            <p:cNvSpPr/>
            <p:nvPr/>
          </p:nvSpPr>
          <p:spPr>
            <a:xfrm>
              <a:off x="1403648" y="3303007"/>
              <a:ext cx="2304300" cy="25203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endParaRPr sz="4800" b="1" i="0" u="none" strike="noStrike" cap="none">
                <a:solidFill>
                  <a:srgbClr val="C0000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112" name="Google Shape;112;g11952cfee4a_0_29"/>
            <p:cNvSpPr/>
            <p:nvPr/>
          </p:nvSpPr>
          <p:spPr>
            <a:xfrm>
              <a:off x="1085382" y="3291560"/>
              <a:ext cx="678000" cy="557400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000" b="1">
                  <a:solidFill>
                    <a:srgbClr val="262626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第二節</a:t>
              </a:r>
              <a:endParaRPr sz="2000" b="1">
                <a:solidFill>
                  <a:srgbClr val="262626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000" b="1">
                  <a:solidFill>
                    <a:srgbClr val="262626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Part I</a:t>
              </a:r>
              <a:endParaRPr sz="2000" b="1">
                <a:solidFill>
                  <a:srgbClr val="262626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</p:grpSp>
      <p:sp>
        <p:nvSpPr>
          <p:cNvPr id="113" name="Google Shape;113;g11952cfee4a_0_29"/>
          <p:cNvSpPr/>
          <p:nvPr/>
        </p:nvSpPr>
        <p:spPr>
          <a:xfrm>
            <a:off x="-4563" y="6264983"/>
            <a:ext cx="12259800" cy="582900"/>
          </a:xfrm>
          <a:prstGeom prst="rect">
            <a:avLst/>
          </a:prstGeom>
          <a:solidFill>
            <a:srgbClr val="FDE9D8"/>
          </a:solidFill>
          <a:ln w="25400" cap="flat" cmpd="sng">
            <a:solidFill>
              <a:srgbClr val="FDE9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25" tIns="60900" rIns="121825" bIns="609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g11952cfee4a_0_29"/>
          <p:cNvSpPr txBox="1"/>
          <p:nvPr/>
        </p:nvSpPr>
        <p:spPr>
          <a:xfrm>
            <a:off x="1647550" y="278925"/>
            <a:ext cx="2563592" cy="646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latin typeface="Calibri"/>
                <a:ea typeface="Calibri"/>
                <a:cs typeface="Calibri"/>
                <a:sym typeface="Calibri"/>
              </a:rPr>
              <a:t>706-708 </a:t>
            </a:r>
            <a:r>
              <a:rPr lang="en-US" sz="3000" b="1" dirty="0" err="1">
                <a:latin typeface="Calibri"/>
                <a:ea typeface="Calibri"/>
                <a:cs typeface="Calibri"/>
                <a:sym typeface="Calibri"/>
              </a:rPr>
              <a:t>Slido</a:t>
            </a:r>
            <a:endParaRPr sz="30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g11952cfee4a_0_29"/>
          <p:cNvSpPr txBox="1"/>
          <p:nvPr/>
        </p:nvSpPr>
        <p:spPr>
          <a:xfrm>
            <a:off x="1647550" y="5210000"/>
            <a:ext cx="2179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solidFill>
                  <a:schemeClr val="hlink"/>
                </a:solidFill>
                <a:hlinkClick r:id="rId3"/>
              </a:rPr>
              <a:t>https://reurl.cc/Vjgrv5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g11952cfee4a_0_29"/>
          <p:cNvSpPr txBox="1"/>
          <p:nvPr/>
        </p:nvSpPr>
        <p:spPr>
          <a:xfrm>
            <a:off x="4995897" y="278925"/>
            <a:ext cx="7028700" cy="34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dk1"/>
                </a:solidFill>
                <a:highlight>
                  <a:srgbClr val="FAFAFA"/>
                </a:highlight>
              </a:rPr>
              <a:t>1.我在這次議題課的表現?</a:t>
            </a:r>
            <a:endParaRPr sz="3000" dirty="0">
              <a:solidFill>
                <a:schemeClr val="dk1"/>
              </a:solidFill>
              <a:highlight>
                <a:srgbClr val="FAFAFA"/>
              </a:highlight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dk1"/>
                </a:solidFill>
                <a:highlight>
                  <a:srgbClr val="FAFAFA"/>
                </a:highlight>
              </a:rPr>
              <a:t>2.對於想要拍攝私密照的人，我會建議他/</a:t>
            </a:r>
            <a:r>
              <a:rPr lang="en-US" sz="3000" dirty="0" err="1">
                <a:solidFill>
                  <a:schemeClr val="dk1"/>
                </a:solidFill>
                <a:highlight>
                  <a:srgbClr val="FAFAFA"/>
                </a:highlight>
              </a:rPr>
              <a:t>她</a:t>
            </a:r>
            <a:r>
              <a:rPr lang="en-US" sz="3000" dirty="0">
                <a:solidFill>
                  <a:schemeClr val="dk1"/>
                </a:solidFill>
                <a:highlight>
                  <a:srgbClr val="FAFAFA"/>
                </a:highlight>
              </a:rPr>
              <a:t>⋯⋯</a:t>
            </a:r>
            <a:r>
              <a:rPr lang="en-US" sz="3000" dirty="0">
                <a:solidFill>
                  <a:schemeClr val="dk1"/>
                </a:solidFill>
                <a:highlight>
                  <a:srgbClr val="FFFFFF"/>
                </a:highlight>
              </a:rPr>
              <a:t>?</a:t>
            </a:r>
            <a:endParaRPr sz="30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dk1"/>
                </a:solidFill>
                <a:highlight>
                  <a:srgbClr val="FFFFFF"/>
                </a:highlight>
              </a:rPr>
              <a:t>3.個人的私密照，在網路流傳，如果有風險，我認為⋯⋯？</a:t>
            </a:r>
            <a:endParaRPr sz="3000" dirty="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pic>
        <p:nvPicPr>
          <p:cNvPr id="3" name="圖形 2">
            <a:extLst>
              <a:ext uri="{FF2B5EF4-FFF2-40B4-BE49-F238E27FC236}">
                <a16:creationId xmlns:a16="http://schemas.microsoft.com/office/drawing/2014/main" id="{8B3BE9FA-E885-A24F-9980-02FA277609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45120" y="1750839"/>
            <a:ext cx="3308400" cy="3308400"/>
          </a:xfrm>
          <a:prstGeom prst="rect">
            <a:avLst/>
          </a:prstGeom>
        </p:spPr>
      </p:pic>
      <p:pic>
        <p:nvPicPr>
          <p:cNvPr id="24" name="圖形 23">
            <a:extLst>
              <a:ext uri="{FF2B5EF4-FFF2-40B4-BE49-F238E27FC236}">
                <a16:creationId xmlns:a16="http://schemas.microsoft.com/office/drawing/2014/main" id="{3461C4F5-DA21-3C4C-934A-1EF1B31281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57595" y="4073518"/>
            <a:ext cx="1174635" cy="1174635"/>
          </a:xfrm>
          <a:prstGeom prst="rect">
            <a:avLst/>
          </a:prstGeom>
        </p:spPr>
      </p:pic>
      <p:pic>
        <p:nvPicPr>
          <p:cNvPr id="25" name="圖形 24">
            <a:extLst>
              <a:ext uri="{FF2B5EF4-FFF2-40B4-BE49-F238E27FC236}">
                <a16:creationId xmlns:a16="http://schemas.microsoft.com/office/drawing/2014/main" id="{3D1657D5-E8AF-1F4B-97AB-21676BC01E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703120" y="4073519"/>
            <a:ext cx="1174635" cy="1174635"/>
          </a:xfrm>
          <a:prstGeom prst="rect">
            <a:avLst/>
          </a:prstGeom>
        </p:spPr>
      </p:pic>
      <p:pic>
        <p:nvPicPr>
          <p:cNvPr id="26" name="圖形 25">
            <a:extLst>
              <a:ext uri="{FF2B5EF4-FFF2-40B4-BE49-F238E27FC236}">
                <a16:creationId xmlns:a16="http://schemas.microsoft.com/office/drawing/2014/main" id="{2C94E688-EF42-BC4C-82D4-BB9058F182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53809" y="4073520"/>
            <a:ext cx="1174635" cy="1174635"/>
          </a:xfrm>
          <a:prstGeom prst="rect">
            <a:avLst/>
          </a:prstGeom>
        </p:spPr>
      </p:pic>
      <p:pic>
        <p:nvPicPr>
          <p:cNvPr id="27" name="圖形 26">
            <a:extLst>
              <a:ext uri="{FF2B5EF4-FFF2-40B4-BE49-F238E27FC236}">
                <a16:creationId xmlns:a16="http://schemas.microsoft.com/office/drawing/2014/main" id="{F5244B52-C4BC-C947-9E67-0939F086BB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69877" y="4073521"/>
            <a:ext cx="1174635" cy="1174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94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1952cfee4a_0_48"/>
          <p:cNvSpPr/>
          <p:nvPr/>
        </p:nvSpPr>
        <p:spPr>
          <a:xfrm>
            <a:off x="1145120" y="138644"/>
            <a:ext cx="245400" cy="245400"/>
          </a:xfrm>
          <a:prstGeom prst="ellipse">
            <a:avLst/>
          </a:prstGeom>
          <a:solidFill>
            <a:srgbClr val="FBE22D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24" name="Google Shape;124;g11952cfee4a_0_48"/>
          <p:cNvSpPr/>
          <p:nvPr/>
        </p:nvSpPr>
        <p:spPr>
          <a:xfrm>
            <a:off x="-141817" y="324910"/>
            <a:ext cx="351300" cy="347100"/>
          </a:xfrm>
          <a:prstGeom prst="ellipse">
            <a:avLst/>
          </a:prstGeom>
          <a:solidFill>
            <a:srgbClr val="A9D25A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25" name="Google Shape;125;g11952cfee4a_0_48"/>
          <p:cNvSpPr/>
          <p:nvPr/>
        </p:nvSpPr>
        <p:spPr>
          <a:xfrm>
            <a:off x="209613" y="553510"/>
            <a:ext cx="351300" cy="347100"/>
          </a:xfrm>
          <a:prstGeom prst="ellipse">
            <a:avLst/>
          </a:prstGeom>
          <a:solidFill>
            <a:srgbClr val="98D2E3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26" name="Google Shape;126;g11952cfee4a_0_48"/>
          <p:cNvSpPr/>
          <p:nvPr/>
        </p:nvSpPr>
        <p:spPr>
          <a:xfrm>
            <a:off x="448736" y="301626"/>
            <a:ext cx="611700" cy="601200"/>
          </a:xfrm>
          <a:prstGeom prst="ellipse">
            <a:avLst/>
          </a:prstGeom>
          <a:solidFill>
            <a:srgbClr val="EA5514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grpSp>
        <p:nvGrpSpPr>
          <p:cNvPr id="127" name="Google Shape;127;g11952cfee4a_0_48"/>
          <p:cNvGrpSpPr/>
          <p:nvPr/>
        </p:nvGrpSpPr>
        <p:grpSpPr>
          <a:xfrm>
            <a:off x="167403" y="1070280"/>
            <a:ext cx="4543596" cy="5049823"/>
            <a:chOff x="1085382" y="3291560"/>
            <a:chExt cx="2622566" cy="2531747"/>
          </a:xfrm>
        </p:grpSpPr>
        <p:sp>
          <p:nvSpPr>
            <p:cNvPr id="128" name="Google Shape;128;g11952cfee4a_0_48"/>
            <p:cNvSpPr/>
            <p:nvPr/>
          </p:nvSpPr>
          <p:spPr>
            <a:xfrm>
              <a:off x="1403648" y="3303007"/>
              <a:ext cx="2304300" cy="25203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endParaRPr sz="4800" b="1" i="0" u="none" strike="noStrike" cap="none">
                <a:solidFill>
                  <a:srgbClr val="C0000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129" name="Google Shape;129;g11952cfee4a_0_48"/>
            <p:cNvSpPr/>
            <p:nvPr/>
          </p:nvSpPr>
          <p:spPr>
            <a:xfrm>
              <a:off x="1085382" y="3291560"/>
              <a:ext cx="678000" cy="557400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000" b="1">
                  <a:solidFill>
                    <a:srgbClr val="262626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第二節</a:t>
              </a:r>
              <a:endParaRPr sz="2000" b="1">
                <a:solidFill>
                  <a:srgbClr val="262626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000" b="1">
                  <a:solidFill>
                    <a:srgbClr val="262626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Part II</a:t>
              </a:r>
              <a:endParaRPr sz="2000" b="1">
                <a:solidFill>
                  <a:srgbClr val="262626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</p:grpSp>
      <p:sp>
        <p:nvSpPr>
          <p:cNvPr id="130" name="Google Shape;130;g11952cfee4a_0_48"/>
          <p:cNvSpPr/>
          <p:nvPr/>
        </p:nvSpPr>
        <p:spPr>
          <a:xfrm>
            <a:off x="-4563" y="6264983"/>
            <a:ext cx="12259800" cy="582900"/>
          </a:xfrm>
          <a:prstGeom prst="rect">
            <a:avLst/>
          </a:prstGeom>
          <a:solidFill>
            <a:srgbClr val="FDE9D8"/>
          </a:solidFill>
          <a:ln w="25400" cap="flat" cmpd="sng">
            <a:solidFill>
              <a:srgbClr val="FDE9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25" tIns="60900" rIns="121825" bIns="609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g11952cfee4a_0_48"/>
          <p:cNvSpPr txBox="1"/>
          <p:nvPr/>
        </p:nvSpPr>
        <p:spPr>
          <a:xfrm>
            <a:off x="1647549" y="278925"/>
            <a:ext cx="2373305" cy="646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latin typeface="Calibri"/>
                <a:ea typeface="Calibri"/>
                <a:cs typeface="Calibri"/>
                <a:sym typeface="Calibri"/>
              </a:rPr>
              <a:t>706-708 </a:t>
            </a:r>
            <a:r>
              <a:rPr lang="en-US" sz="3000" b="1" dirty="0" err="1">
                <a:latin typeface="Calibri"/>
                <a:ea typeface="Calibri"/>
                <a:cs typeface="Calibri"/>
                <a:sym typeface="Calibri"/>
              </a:rPr>
              <a:t>Slido</a:t>
            </a:r>
            <a:endParaRPr sz="30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g11952cfee4a_0_48"/>
          <p:cNvSpPr txBox="1"/>
          <p:nvPr/>
        </p:nvSpPr>
        <p:spPr>
          <a:xfrm>
            <a:off x="1647550" y="5210000"/>
            <a:ext cx="2179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solidFill>
                  <a:schemeClr val="hlink"/>
                </a:solidFill>
                <a:hlinkClick r:id="rId3"/>
              </a:rPr>
              <a:t>https://reurl.cc/e6ge2Q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g11952cfee4a_0_48"/>
          <p:cNvSpPr txBox="1"/>
          <p:nvPr/>
        </p:nvSpPr>
        <p:spPr>
          <a:xfrm>
            <a:off x="4995897" y="1577390"/>
            <a:ext cx="7028700" cy="15696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3000" dirty="0">
                <a:solidFill>
                  <a:schemeClr val="dk1"/>
                </a:solidFill>
                <a:highlight>
                  <a:srgbClr val="FAFAFA"/>
                </a:highlight>
              </a:rPr>
              <a:t>1.</a:t>
            </a:r>
            <a:r>
              <a:rPr lang="zh-TW" altLang="en-US" sz="3000" dirty="0">
                <a:solidFill>
                  <a:schemeClr val="dk1"/>
                </a:solidFill>
                <a:highlight>
                  <a:srgbClr val="FAFAFA"/>
                </a:highlight>
              </a:rPr>
              <a:t>如果我發現有人傳送私密照，我會⋯⋯</a:t>
            </a:r>
            <a:r>
              <a:rPr lang="en-US" altLang="zh-TW" sz="3000" dirty="0">
                <a:solidFill>
                  <a:schemeClr val="dk1"/>
                </a:solidFill>
                <a:highlight>
                  <a:srgbClr val="FAFAFA"/>
                </a:highlight>
              </a:rPr>
              <a:t>?</a:t>
            </a:r>
            <a:endParaRPr lang="zh-TW" altLang="en-US" sz="3000" dirty="0">
              <a:solidFill>
                <a:schemeClr val="dk1"/>
              </a:solidFill>
              <a:highlight>
                <a:srgbClr val="FAFAFA"/>
              </a:highlight>
            </a:endParaRPr>
          </a:p>
          <a:p>
            <a:pPr>
              <a:lnSpc>
                <a:spcPct val="150000"/>
              </a:lnSpc>
            </a:pPr>
            <a:r>
              <a:rPr lang="en-US" altLang="zh-TW" sz="3000" dirty="0">
                <a:solidFill>
                  <a:schemeClr val="dk1"/>
                </a:solidFill>
                <a:highlight>
                  <a:srgbClr val="FAFAFA"/>
                </a:highlight>
              </a:rPr>
              <a:t>2.</a:t>
            </a:r>
            <a:r>
              <a:rPr lang="zh-TW" altLang="en-US" sz="3000" dirty="0">
                <a:solidFill>
                  <a:schemeClr val="dk1"/>
                </a:solidFill>
                <a:highlight>
                  <a:srgbClr val="FAFAFA"/>
                </a:highlight>
              </a:rPr>
              <a:t>如果有人要我拍攝私密照，我會⋯⋯</a:t>
            </a:r>
            <a:r>
              <a:rPr lang="en-US" altLang="zh-TW" sz="3000" dirty="0">
                <a:solidFill>
                  <a:schemeClr val="dk1"/>
                </a:solidFill>
                <a:highlight>
                  <a:srgbClr val="FAFAFA"/>
                </a:highlight>
              </a:rPr>
              <a:t>?</a:t>
            </a:r>
            <a:endParaRPr lang="zh-TW" altLang="en-US" sz="3000" dirty="0">
              <a:solidFill>
                <a:schemeClr val="dk1"/>
              </a:solidFill>
              <a:highlight>
                <a:srgbClr val="FAFAFA"/>
              </a:highlight>
            </a:endParaRPr>
          </a:p>
        </p:txBody>
      </p:sp>
      <p:pic>
        <p:nvPicPr>
          <p:cNvPr id="3" name="圖形 2">
            <a:extLst>
              <a:ext uri="{FF2B5EF4-FFF2-40B4-BE49-F238E27FC236}">
                <a16:creationId xmlns:a16="http://schemas.microsoft.com/office/drawing/2014/main" id="{5A76BC59-BA2C-6145-BEAD-1B9636B58D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45120" y="1611461"/>
            <a:ext cx="3308400" cy="3308400"/>
          </a:xfrm>
          <a:prstGeom prst="rect">
            <a:avLst/>
          </a:prstGeom>
        </p:spPr>
      </p:pic>
      <p:pic>
        <p:nvPicPr>
          <p:cNvPr id="24" name="圖形 23">
            <a:extLst>
              <a:ext uri="{FF2B5EF4-FFF2-40B4-BE49-F238E27FC236}">
                <a16:creationId xmlns:a16="http://schemas.microsoft.com/office/drawing/2014/main" id="{CB2C4120-364B-534B-8911-542C122E0A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37320" y="4178961"/>
            <a:ext cx="1431239" cy="1431239"/>
          </a:xfrm>
          <a:prstGeom prst="rect">
            <a:avLst/>
          </a:prstGeom>
        </p:spPr>
      </p:pic>
      <p:pic>
        <p:nvPicPr>
          <p:cNvPr id="25" name="圖形 24">
            <a:extLst>
              <a:ext uri="{FF2B5EF4-FFF2-40B4-BE49-F238E27FC236}">
                <a16:creationId xmlns:a16="http://schemas.microsoft.com/office/drawing/2014/main" id="{3E527F39-D058-D74E-B93F-E73BEDC7FF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765383" y="4204241"/>
            <a:ext cx="1431239" cy="1431239"/>
          </a:xfrm>
          <a:prstGeom prst="rect">
            <a:avLst/>
          </a:prstGeom>
        </p:spPr>
      </p:pic>
      <p:pic>
        <p:nvPicPr>
          <p:cNvPr id="26" name="圖形 25">
            <a:extLst>
              <a:ext uri="{FF2B5EF4-FFF2-40B4-BE49-F238E27FC236}">
                <a16:creationId xmlns:a16="http://schemas.microsoft.com/office/drawing/2014/main" id="{157AF632-057D-644A-BB3A-8C10825545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93446" y="4204241"/>
            <a:ext cx="1431239" cy="1431239"/>
          </a:xfrm>
          <a:prstGeom prst="rect">
            <a:avLst/>
          </a:prstGeom>
        </p:spPr>
      </p:pic>
      <p:pic>
        <p:nvPicPr>
          <p:cNvPr id="27" name="圖形 26">
            <a:extLst>
              <a:ext uri="{FF2B5EF4-FFF2-40B4-BE49-F238E27FC236}">
                <a16:creationId xmlns:a16="http://schemas.microsoft.com/office/drawing/2014/main" id="{D39E7F3A-9DB8-CD4C-A058-60F6878298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041962" y="4213670"/>
            <a:ext cx="1431239" cy="1431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329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345</Words>
  <Application>Microsoft Macintosh PowerPoint</Application>
  <PresentationFormat>寬螢幕</PresentationFormat>
  <Paragraphs>66</Paragraphs>
  <Slides>9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3" baseType="lpstr">
      <vt:lpstr>Microsoft JhengHei</vt:lpstr>
      <vt:lpstr>Arial</vt:lpstr>
      <vt:lpstr>Calibri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莊雯如</dc:creator>
  <cp:lastModifiedBy>Microsoft Office User</cp:lastModifiedBy>
  <cp:revision>2</cp:revision>
  <dcterms:created xsi:type="dcterms:W3CDTF">2020-08-06T07:02:42Z</dcterms:created>
  <dcterms:modified xsi:type="dcterms:W3CDTF">2022-03-09T06:07:10Z</dcterms:modified>
</cp:coreProperties>
</file>