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05" r:id="rId3"/>
    <p:sldMasterId id="2147483752" r:id="rId4"/>
    <p:sldMasterId id="2147483891" r:id="rId5"/>
    <p:sldMasterId id="2147483926" r:id="rId6"/>
    <p:sldMasterId id="2147483942" r:id="rId7"/>
    <p:sldMasterId id="2147483962" r:id="rId8"/>
    <p:sldMasterId id="2147483982" r:id="rId9"/>
  </p:sldMasterIdLst>
  <p:notesMasterIdLst>
    <p:notesMasterId r:id="rId164"/>
  </p:notesMasterIdLst>
  <p:handoutMasterIdLst>
    <p:handoutMasterId r:id="rId165"/>
  </p:handoutMasterIdLst>
  <p:sldIdLst>
    <p:sldId id="1354" r:id="rId10"/>
    <p:sldId id="1104" r:id="rId11"/>
    <p:sldId id="1507" r:id="rId12"/>
    <p:sldId id="1106" r:id="rId13"/>
    <p:sldId id="1108" r:id="rId14"/>
    <p:sldId id="1509" r:id="rId15"/>
    <p:sldId id="1374" r:id="rId16"/>
    <p:sldId id="1375" r:id="rId17"/>
    <p:sldId id="1376" r:id="rId18"/>
    <p:sldId id="1109" r:id="rId19"/>
    <p:sldId id="1150" r:id="rId20"/>
    <p:sldId id="1510" r:id="rId21"/>
    <p:sldId id="1355" r:id="rId22"/>
    <p:sldId id="1174" r:id="rId23"/>
    <p:sldId id="1181" r:id="rId24"/>
    <p:sldId id="1168" r:id="rId25"/>
    <p:sldId id="1182" r:id="rId26"/>
    <p:sldId id="1511" r:id="rId27"/>
    <p:sldId id="1379" r:id="rId28"/>
    <p:sldId id="1177" r:id="rId29"/>
    <p:sldId id="1337" r:id="rId30"/>
    <p:sldId id="1179" r:id="rId31"/>
    <p:sldId id="1347" r:id="rId32"/>
    <p:sldId id="1180" r:id="rId33"/>
    <p:sldId id="1512" r:id="rId34"/>
    <p:sldId id="1380" r:id="rId35"/>
    <p:sldId id="1176" r:id="rId36"/>
    <p:sldId id="1113" r:id="rId37"/>
    <p:sldId id="1381" r:id="rId38"/>
    <p:sldId id="1382" r:id="rId39"/>
    <p:sldId id="1364" r:id="rId40"/>
    <p:sldId id="1383" r:id="rId41"/>
    <p:sldId id="1360" r:id="rId42"/>
    <p:sldId id="1513" r:id="rId43"/>
    <p:sldId id="1365" r:id="rId44"/>
    <p:sldId id="1118" r:id="rId45"/>
    <p:sldId id="1155" r:id="rId46"/>
    <p:sldId id="1514" r:id="rId47"/>
    <p:sldId id="1184" r:id="rId48"/>
    <p:sldId id="1516" r:id="rId49"/>
    <p:sldId id="1515" r:id="rId50"/>
    <p:sldId id="1366" r:id="rId51"/>
    <p:sldId id="1367" r:id="rId52"/>
    <p:sldId id="1517" r:id="rId53"/>
    <p:sldId id="1156" r:id="rId54"/>
    <p:sldId id="1157" r:id="rId55"/>
    <p:sldId id="1368" r:id="rId56"/>
    <p:sldId id="1395" r:id="rId57"/>
    <p:sldId id="1449" r:id="rId58"/>
    <p:sldId id="1488" r:id="rId59"/>
    <p:sldId id="1519" r:id="rId60"/>
    <p:sldId id="1520" r:id="rId61"/>
    <p:sldId id="1521" r:id="rId62"/>
    <p:sldId id="1453" r:id="rId63"/>
    <p:sldId id="1455" r:id="rId64"/>
    <p:sldId id="1456" r:id="rId65"/>
    <p:sldId id="1457" r:id="rId66"/>
    <p:sldId id="1523" r:id="rId67"/>
    <p:sldId id="1396" r:id="rId68"/>
    <p:sldId id="1525" r:id="rId69"/>
    <p:sldId id="1394" r:id="rId70"/>
    <p:sldId id="1462" r:id="rId71"/>
    <p:sldId id="1463" r:id="rId72"/>
    <p:sldId id="1465" r:id="rId73"/>
    <p:sldId id="1386" r:id="rId74"/>
    <p:sldId id="1397" r:id="rId75"/>
    <p:sldId id="1522" r:id="rId76"/>
    <p:sldId id="1526" r:id="rId77"/>
    <p:sldId id="1527" r:id="rId78"/>
    <p:sldId id="1528" r:id="rId79"/>
    <p:sldId id="1529" r:id="rId80"/>
    <p:sldId id="1530" r:id="rId81"/>
    <p:sldId id="1531" r:id="rId82"/>
    <p:sldId id="1506" r:id="rId83"/>
    <p:sldId id="1532" r:id="rId84"/>
    <p:sldId id="1533" r:id="rId85"/>
    <p:sldId id="1534" r:id="rId86"/>
    <p:sldId id="1535" r:id="rId87"/>
    <p:sldId id="1536" r:id="rId88"/>
    <p:sldId id="1403" r:id="rId89"/>
    <p:sldId id="1538" r:id="rId90"/>
    <p:sldId id="1539" r:id="rId91"/>
    <p:sldId id="1540" r:id="rId92"/>
    <p:sldId id="1541" r:id="rId93"/>
    <p:sldId id="1542" r:id="rId94"/>
    <p:sldId id="1543" r:id="rId95"/>
    <p:sldId id="1544" r:id="rId96"/>
    <p:sldId id="1545" r:id="rId97"/>
    <p:sldId id="1546" r:id="rId98"/>
    <p:sldId id="1547" r:id="rId99"/>
    <p:sldId id="1548" r:id="rId100"/>
    <p:sldId id="1495" r:id="rId101"/>
    <p:sldId id="1371" r:id="rId102"/>
    <p:sldId id="1406" r:id="rId103"/>
    <p:sldId id="1466" r:id="rId104"/>
    <p:sldId id="1467" r:id="rId105"/>
    <p:sldId id="1549" r:id="rId106"/>
    <p:sldId id="1550" r:id="rId107"/>
    <p:sldId id="1551" r:id="rId108"/>
    <p:sldId id="1552" r:id="rId109"/>
    <p:sldId id="1472" r:id="rId110"/>
    <p:sldId id="1473" r:id="rId111"/>
    <p:sldId id="1474" r:id="rId112"/>
    <p:sldId id="1475" r:id="rId113"/>
    <p:sldId id="1476" r:id="rId114"/>
    <p:sldId id="1487" r:id="rId115"/>
    <p:sldId id="1553" r:id="rId116"/>
    <p:sldId id="1478" r:id="rId117"/>
    <p:sldId id="1479" r:id="rId118"/>
    <p:sldId id="1480" r:id="rId119"/>
    <p:sldId id="1481" r:id="rId120"/>
    <p:sldId id="1482" r:id="rId121"/>
    <p:sldId id="1483" r:id="rId122"/>
    <p:sldId id="1557" r:id="rId123"/>
    <p:sldId id="1560" r:id="rId124"/>
    <p:sldId id="1558" r:id="rId125"/>
    <p:sldId id="1559" r:id="rId126"/>
    <p:sldId id="1486" r:id="rId127"/>
    <p:sldId id="1563" r:id="rId128"/>
    <p:sldId id="1416" r:id="rId129"/>
    <p:sldId id="1417" r:id="rId130"/>
    <p:sldId id="1418" r:id="rId131"/>
    <p:sldId id="1419" r:id="rId132"/>
    <p:sldId id="1420" r:id="rId133"/>
    <p:sldId id="1421" r:id="rId134"/>
    <p:sldId id="1422" r:id="rId135"/>
    <p:sldId id="1423" r:id="rId136"/>
    <p:sldId id="1424" r:id="rId137"/>
    <p:sldId id="1425" r:id="rId138"/>
    <p:sldId id="1426" r:id="rId139"/>
    <p:sldId id="1427" r:id="rId140"/>
    <p:sldId id="1428" r:id="rId141"/>
    <p:sldId id="1561" r:id="rId142"/>
    <p:sldId id="1430" r:id="rId143"/>
    <p:sldId id="1431" r:id="rId144"/>
    <p:sldId id="1432" r:id="rId145"/>
    <p:sldId id="1562" r:id="rId146"/>
    <p:sldId id="1434" r:id="rId147"/>
    <p:sldId id="1435" r:id="rId148"/>
    <p:sldId id="1436" r:id="rId149"/>
    <p:sldId id="1437" r:id="rId150"/>
    <p:sldId id="1438" r:id="rId151"/>
    <p:sldId id="1439" r:id="rId152"/>
    <p:sldId id="1440" r:id="rId153"/>
    <p:sldId id="1441" r:id="rId154"/>
    <p:sldId id="1442" r:id="rId155"/>
    <p:sldId id="1443" r:id="rId156"/>
    <p:sldId id="1444" r:id="rId157"/>
    <p:sldId id="1445" r:id="rId158"/>
    <p:sldId id="1446" r:id="rId159"/>
    <p:sldId id="1447" r:id="rId160"/>
    <p:sldId id="1448" r:id="rId161"/>
    <p:sldId id="1372" r:id="rId162"/>
    <p:sldId id="1373" r:id="rId163"/>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00"/>
    <a:srgbClr val="FF0066"/>
    <a:srgbClr val="FF00FF"/>
    <a:srgbClr val="F9FC8C"/>
    <a:srgbClr val="FFFFFF"/>
    <a:srgbClr val="006600"/>
    <a:srgbClr val="CCFFCC"/>
    <a:srgbClr val="E1EA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2857" autoAdjust="0"/>
  </p:normalViewPr>
  <p:slideViewPr>
    <p:cSldViewPr>
      <p:cViewPr>
        <p:scale>
          <a:sx n="80" d="100"/>
          <a:sy n="80" d="100"/>
        </p:scale>
        <p:origin x="-1488" y="-110"/>
      </p:cViewPr>
      <p:guideLst>
        <p:guide orient="horz" pos="2160"/>
        <p:guide pos="2880"/>
      </p:guideLst>
    </p:cSldViewPr>
  </p:slideViewPr>
  <p:notesTextViewPr>
    <p:cViewPr>
      <p:scale>
        <a:sx n="1" d="1"/>
        <a:sy n="1" d="1"/>
      </p:scale>
      <p:origin x="0" y="0"/>
    </p:cViewPr>
  </p:notesTextViewPr>
  <p:sorterViewPr>
    <p:cViewPr>
      <p:scale>
        <a:sx n="100" d="100"/>
        <a:sy n="100" d="100"/>
      </p:scale>
      <p:origin x="0" y="55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slide" Target="slides/slide152.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handoutMaster" Target="handoutMasters/handoutMaster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prst="coolSlant"/>
              </a:sp3d>
            </c:spPr>
            <c:extLst xmlns:c16r2="http://schemas.microsoft.com/office/drawing/2015/06/chart">
              <c:ext xmlns:c16="http://schemas.microsoft.com/office/drawing/2014/chart" uri="{C3380CC4-5D6E-409C-BE32-E72D297353CC}">
                <c16:uniqueId val="{00000001-6657-4E33-9E55-2284EC0A7A49}"/>
              </c:ext>
            </c:extLst>
          </c:dPt>
          <c:dPt>
            <c:idx val="1"/>
            <c:bubble3D val="0"/>
            <c:explosion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2-6657-4E33-9E55-2284EC0A7A49}"/>
              </c:ext>
            </c:extLst>
          </c:dPt>
          <c:val>
            <c:numRef>
              <c:f>工作表1!$E$9:$E$10</c:f>
              <c:numCache>
                <c:formatCode>0%</c:formatCode>
                <c:ptCount val="2"/>
                <c:pt idx="0">
                  <c:v>0.85000000000000109</c:v>
                </c:pt>
                <c:pt idx="1">
                  <c:v>0.15000000000000002</c:v>
                </c:pt>
              </c:numCache>
            </c:numRef>
          </c:val>
          <c:extLst xmlns:c16r2="http://schemas.microsoft.com/office/drawing/2015/06/chart">
            <c:ext xmlns:c16="http://schemas.microsoft.com/office/drawing/2014/chart" uri="{C3380CC4-5D6E-409C-BE32-E72D297353CC}">
              <c16:uniqueId val="{00000003-6657-4E33-9E55-2284EC0A7A49}"/>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90720406381254692"/>
          <c:y val="0.42469193407587902"/>
          <c:w val="7.9183679010828428E-2"/>
          <c:h val="0.24286819747838703"/>
        </c:manualLayout>
      </c:layout>
      <c:overlay val="0"/>
      <c:spPr>
        <a:noFill/>
        <a:ln>
          <a:noFill/>
        </a:ln>
        <a:effectLst/>
      </c:spPr>
      <c:txPr>
        <a:bodyPr rot="0" spcFirstLastPara="1" vertOverflow="ellipsis" vert="horz" wrap="square" anchor="ctr" anchorCtr="1"/>
        <a:lstStyle/>
        <a:p>
          <a:pPr rtl="0">
            <a:defRPr lang="en-US" sz="1800" b="0" i="0" u="none" strike="noStrike" kern="1200" baseline="0">
              <a:solidFill>
                <a:schemeClr val="tx1"/>
              </a:solidFill>
              <a:latin typeface="+mn-lt"/>
              <a:ea typeface="+mn-ea"/>
              <a:cs typeface="+mn-cs"/>
            </a:defRPr>
          </a:pPr>
          <a:endParaRPr lang="zh-TW"/>
        </a:p>
      </c:txPr>
    </c:legend>
    <c:plotVisOnly val="1"/>
    <c:dispBlanksAs val="zero"/>
    <c:showDLblsOverMax val="0"/>
  </c:chart>
  <c:spPr>
    <a:noFill/>
    <a:ln w="9525" cap="flat" cmpd="sng" algn="ctr">
      <a:noFill/>
      <a:prstDash val="solid"/>
    </a:ln>
    <a:effectLst/>
  </c:spPr>
  <c:txPr>
    <a:bodyPr/>
    <a:lstStyle/>
    <a:p>
      <a:pPr>
        <a:defRPr sz="1800"/>
      </a:pPr>
      <a:endParaRPr lang="zh-TW"/>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EA134-4D8A-47E8-8ED7-84801EDBB129}" type="doc">
      <dgm:prSet loTypeId="urn:microsoft.com/office/officeart/2009/3/layout/IncreasingArrowsProcess" loCatId="process" qsTypeId="urn:microsoft.com/office/officeart/2005/8/quickstyle/simple1#20" qsCatId="simple" csTypeId="urn:microsoft.com/office/officeart/2005/8/colors/accent1_2#13" csCatId="accent1" phldr="1"/>
      <dgm:spPr/>
      <dgm:t>
        <a:bodyPr/>
        <a:lstStyle/>
        <a:p>
          <a:endParaRPr lang="zh-TW" altLang="en-US"/>
        </a:p>
      </dgm:t>
    </dgm:pt>
    <dgm:pt modelId="{CABCB3A1-5FD1-41D6-92F6-B8808F4779D7}">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學生學習成就檢視</a:t>
          </a:r>
        </a:p>
      </dgm:t>
    </dgm:pt>
    <dgm:pt modelId="{FBA968CC-7B73-470E-86E2-B68577E3F600}" type="parTrans" cxnId="{5F2F13FA-2DFA-4167-9A30-EF76C7E37D52}">
      <dgm:prSet/>
      <dgm:spPr/>
      <dgm:t>
        <a:bodyPr/>
        <a:lstStyle/>
        <a:p>
          <a:endParaRPr lang="zh-TW" altLang="en-US"/>
        </a:p>
      </dgm:t>
    </dgm:pt>
    <dgm:pt modelId="{E452A9DC-DCF6-4373-B84A-07646AAC2197}" type="sibTrans" cxnId="{5F2F13FA-2DFA-4167-9A30-EF76C7E37D52}">
      <dgm:prSet/>
      <dgm:spPr/>
      <dgm:t>
        <a:bodyPr/>
        <a:lstStyle/>
        <a:p>
          <a:endParaRPr lang="zh-TW" altLang="en-US"/>
        </a:p>
      </dgm:t>
    </dgm:pt>
    <dgm:pt modelId="{47309869-22A8-4FEF-BEE8-65549271AEFF}">
      <dgm:prSet phldrT="[文字]"/>
      <dgm:spPr/>
      <dgm:t>
        <a:bodyPr/>
        <a:lstStyle/>
        <a:p>
          <a:r>
            <a:rPr lang="zh-TW" altLang="zh-TW" b="1" dirty="0">
              <a:solidFill>
                <a:srgbClr val="000099"/>
              </a:solidFill>
              <a:latin typeface="標楷體" pitchFamily="65" charset="-120"/>
              <a:ea typeface="標楷體" pitchFamily="65" charset="-120"/>
            </a:rPr>
            <a:t>讓</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b="1" dirty="0">
              <a:solidFill>
                <a:srgbClr val="000099"/>
              </a:solidFill>
              <a:latin typeface="標楷體" pitchFamily="65" charset="-120"/>
              <a:ea typeface="標楷體" pitchFamily="65" charset="-120"/>
            </a:rPr>
            <a:t>，不必因和他人比較，產生分分計較的考試壓力</a:t>
          </a:r>
          <a:endParaRPr lang="zh-TW" altLang="en-US" dirty="0"/>
        </a:p>
      </dgm:t>
    </dgm:pt>
    <dgm:pt modelId="{4D077754-5E94-4AEF-BAEB-9CA672A7263B}" type="parTrans" cxnId="{40FCF8DA-9991-44BE-BA1C-1F3E627FE49F}">
      <dgm:prSet/>
      <dgm:spPr/>
      <dgm:t>
        <a:bodyPr/>
        <a:lstStyle/>
        <a:p>
          <a:endParaRPr lang="zh-TW" altLang="en-US"/>
        </a:p>
      </dgm:t>
    </dgm:pt>
    <dgm:pt modelId="{A9BABBA0-5D74-4869-93C2-E3D24C790B4E}" type="sibTrans" cxnId="{40FCF8DA-9991-44BE-BA1C-1F3E627FE49F}">
      <dgm:prSet/>
      <dgm:spPr/>
      <dgm:t>
        <a:bodyPr/>
        <a:lstStyle/>
        <a:p>
          <a:endParaRPr lang="zh-TW" altLang="en-US"/>
        </a:p>
      </dgm:t>
    </dgm:pt>
    <dgm:pt modelId="{8B7580B1-6E58-4EC0-AE46-E3D5252485CB}">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教師教學成效檢視</a:t>
          </a:r>
        </a:p>
      </dgm:t>
    </dgm:pt>
    <dgm:pt modelId="{B507C76E-43CA-428E-AF49-693D637805AB}" type="parTrans" cxnId="{98016D06-C53E-47C7-ACD6-B2E7FE4315E9}">
      <dgm:prSet/>
      <dgm:spPr/>
      <dgm:t>
        <a:bodyPr/>
        <a:lstStyle/>
        <a:p>
          <a:endParaRPr lang="zh-TW" altLang="en-US"/>
        </a:p>
      </dgm:t>
    </dgm:pt>
    <dgm:pt modelId="{311C96B1-F59C-4388-8FF5-B880C077F770}" type="sibTrans" cxnId="{98016D06-C53E-47C7-ACD6-B2E7FE4315E9}">
      <dgm:prSet/>
      <dgm:spPr/>
      <dgm:t>
        <a:bodyPr/>
        <a:lstStyle/>
        <a:p>
          <a:endParaRPr lang="zh-TW" altLang="en-US"/>
        </a:p>
      </dgm:t>
    </dgm:pt>
    <dgm:pt modelId="{97485158-E018-4278-915B-9DF46B30D0CA}">
      <dgm:prSet phldrT="[文字]"/>
      <dgm:spPr/>
      <dgm:t>
        <a:bodyPr/>
        <a:lstStyle/>
        <a:p>
          <a:r>
            <a:rPr lang="zh-TW" altLang="zh-TW" b="1" dirty="0">
              <a:solidFill>
                <a:srgbClr val="000099"/>
              </a:solidFill>
              <a:latin typeface="標楷體" pitchFamily="65" charset="-120"/>
              <a:ea typeface="標楷體" pitchFamily="65" charset="-120"/>
            </a:rPr>
            <a:t>檢驗</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b="1" dirty="0">
              <a:solidFill>
                <a:srgbClr val="000099"/>
              </a:solidFill>
              <a:latin typeface="標楷體" pitchFamily="65" charset="-120"/>
              <a:ea typeface="標楷體" pitchFamily="65" charset="-120"/>
            </a:rPr>
            <a:t>與</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b="1" dirty="0">
              <a:solidFill>
                <a:srgbClr val="000099"/>
              </a:solidFill>
              <a:latin typeface="標楷體" pitchFamily="65" charset="-120"/>
              <a:ea typeface="標楷體" pitchFamily="65" charset="-120"/>
            </a:rPr>
            <a:t>，維持我國的</a:t>
          </a:r>
          <a:r>
            <a:rPr lang="zh-TW" altLang="en-US" b="1" dirty="0">
              <a:solidFill>
                <a:srgbClr val="000099"/>
              </a:solidFill>
              <a:latin typeface="標楷體" pitchFamily="65" charset="-120"/>
              <a:ea typeface="標楷體" pitchFamily="65" charset="-120"/>
            </a:rPr>
            <a:t>學生</a:t>
          </a:r>
          <a:r>
            <a:rPr lang="zh-TW" altLang="zh-TW"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b="1" dirty="0">
              <a:solidFill>
                <a:srgbClr val="000099"/>
              </a:solidFill>
              <a:latin typeface="標楷體" pitchFamily="65" charset="-120"/>
              <a:ea typeface="標楷體" pitchFamily="65" charset="-120"/>
            </a:rPr>
            <a:t>。</a:t>
          </a:r>
          <a:endParaRPr lang="zh-TW" altLang="en-US" dirty="0"/>
        </a:p>
      </dgm:t>
    </dgm:pt>
    <dgm:pt modelId="{4B0F4907-D84A-4BA3-9FD9-35BF5E9172E4}" type="parTrans" cxnId="{6FA8691D-5808-4701-BA64-EBBEE10B4EE0}">
      <dgm:prSet/>
      <dgm:spPr/>
      <dgm:t>
        <a:bodyPr/>
        <a:lstStyle/>
        <a:p>
          <a:endParaRPr lang="zh-TW" altLang="en-US"/>
        </a:p>
      </dgm:t>
    </dgm:pt>
    <dgm:pt modelId="{06B54CD8-49E1-4FA7-8E61-194C62B592D0}" type="sibTrans" cxnId="{6FA8691D-5808-4701-BA64-EBBEE10B4EE0}">
      <dgm:prSet/>
      <dgm:spPr/>
      <dgm:t>
        <a:bodyPr/>
        <a:lstStyle/>
        <a:p>
          <a:endParaRPr lang="zh-TW" altLang="en-US"/>
        </a:p>
      </dgm:t>
    </dgm:pt>
    <dgm:pt modelId="{A2352704-A4A2-4A89-9798-7ACFD9F2F41F}">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維持國中學生學力品質</a:t>
          </a:r>
        </a:p>
      </dgm:t>
    </dgm:pt>
    <dgm:pt modelId="{60925D22-385D-4A7E-91CB-8D500517CD21}" type="parTrans" cxnId="{48B86E69-B3AA-4792-8DFB-3FE93259DA93}">
      <dgm:prSet/>
      <dgm:spPr/>
      <dgm:t>
        <a:bodyPr/>
        <a:lstStyle/>
        <a:p>
          <a:endParaRPr lang="zh-TW" altLang="en-US"/>
        </a:p>
      </dgm:t>
    </dgm:pt>
    <dgm:pt modelId="{C604FF6D-E6E4-4ADE-9681-B71BDFCD3476}" type="sibTrans" cxnId="{48B86E69-B3AA-4792-8DFB-3FE93259DA93}">
      <dgm:prSet/>
      <dgm:spPr/>
      <dgm:t>
        <a:bodyPr/>
        <a:lstStyle/>
        <a:p>
          <a:endParaRPr lang="zh-TW" altLang="en-US"/>
        </a:p>
      </dgm:t>
    </dgm:pt>
    <dgm:pt modelId="{725E6CA5-A08C-43ED-988B-341EB91E46E1}">
      <dgm:prSet phldrT="[文字]"/>
      <dgm:spPr/>
      <dgm:t>
        <a:bodyPr/>
        <a:lstStyle/>
        <a:p>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b="1" dirty="0">
              <a:solidFill>
                <a:srgbClr val="000099"/>
              </a:solidFill>
              <a:latin typeface="標楷體" pitchFamily="65" charset="-120"/>
              <a:ea typeface="標楷體" pitchFamily="65" charset="-120"/>
            </a:rPr>
            <a:t>據以掌握</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b="1" dirty="0">
              <a:solidFill>
                <a:srgbClr val="000099"/>
              </a:solidFill>
              <a:latin typeface="標楷體" pitchFamily="65" charset="-120"/>
              <a:ea typeface="標楷體" pitchFamily="65" charset="-120"/>
            </a:rPr>
            <a:t>，進行</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b="1" dirty="0">
              <a:solidFill>
                <a:srgbClr val="000099"/>
              </a:solidFill>
              <a:latin typeface="標楷體" pitchFamily="65" charset="-120"/>
              <a:ea typeface="標楷體" pitchFamily="65" charset="-120"/>
            </a:rPr>
            <a:t>與</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補救教學</a:t>
          </a:r>
          <a:r>
            <a:rPr lang="zh-TW" altLang="en-US" b="1" dirty="0">
              <a:solidFill>
                <a:srgbClr val="000099"/>
              </a:solidFill>
              <a:latin typeface="標楷體" pitchFamily="65" charset="-120"/>
              <a:ea typeface="標楷體" pitchFamily="65" charset="-120"/>
            </a:rPr>
            <a:t>之規劃參考。</a:t>
          </a:r>
        </a:p>
      </dgm:t>
    </dgm:pt>
    <dgm:pt modelId="{78BA3A8E-82A9-4D3F-B6B3-3E61FE4A4F8F}" type="parTrans" cxnId="{59DF4995-25C3-45A1-8CDC-80D8F66E5137}">
      <dgm:prSet/>
      <dgm:spPr/>
      <dgm:t>
        <a:bodyPr/>
        <a:lstStyle/>
        <a:p>
          <a:endParaRPr lang="zh-TW" altLang="en-US"/>
        </a:p>
      </dgm:t>
    </dgm:pt>
    <dgm:pt modelId="{F8D76E9B-663F-40AA-A4D0-374E8D7DEB80}" type="sibTrans" cxnId="{59DF4995-25C3-45A1-8CDC-80D8F66E5137}">
      <dgm:prSet/>
      <dgm:spPr/>
      <dgm:t>
        <a:bodyPr/>
        <a:lstStyle/>
        <a:p>
          <a:endParaRPr lang="zh-TW" altLang="en-US"/>
        </a:p>
      </dgm:t>
    </dgm:pt>
    <dgm:pt modelId="{1462D715-ACB1-448F-92E8-6A62034B2580}" type="pres">
      <dgm:prSet presAssocID="{470EA134-4D8A-47E8-8ED7-84801EDBB129}" presName="Name0" presStyleCnt="0">
        <dgm:presLayoutVars>
          <dgm:chMax val="5"/>
          <dgm:chPref val="5"/>
          <dgm:dir/>
          <dgm:animLvl val="lvl"/>
        </dgm:presLayoutVars>
      </dgm:prSet>
      <dgm:spPr/>
      <dgm:t>
        <a:bodyPr/>
        <a:lstStyle/>
        <a:p>
          <a:endParaRPr lang="zh-TW" altLang="en-US"/>
        </a:p>
      </dgm:t>
    </dgm:pt>
    <dgm:pt modelId="{1DC25961-5EDF-4B25-B29F-E73BC44F0611}" type="pres">
      <dgm:prSet presAssocID="{CABCB3A1-5FD1-41D6-92F6-B8808F4779D7}" presName="parentText1" presStyleLbl="node1" presStyleIdx="0" presStyleCnt="3">
        <dgm:presLayoutVars>
          <dgm:chMax/>
          <dgm:chPref val="3"/>
          <dgm:bulletEnabled val="1"/>
        </dgm:presLayoutVars>
      </dgm:prSet>
      <dgm:spPr/>
      <dgm:t>
        <a:bodyPr/>
        <a:lstStyle/>
        <a:p>
          <a:endParaRPr lang="zh-TW" altLang="en-US"/>
        </a:p>
      </dgm:t>
    </dgm:pt>
    <dgm:pt modelId="{299B7A06-CDB5-4C89-B0BB-265B37CDB3D0}" type="pres">
      <dgm:prSet presAssocID="{CABCB3A1-5FD1-41D6-92F6-B8808F4779D7}" presName="childText1" presStyleLbl="solidAlignAcc1" presStyleIdx="0" presStyleCnt="3">
        <dgm:presLayoutVars>
          <dgm:chMax val="0"/>
          <dgm:chPref val="0"/>
          <dgm:bulletEnabled val="1"/>
        </dgm:presLayoutVars>
      </dgm:prSet>
      <dgm:spPr/>
      <dgm:t>
        <a:bodyPr/>
        <a:lstStyle/>
        <a:p>
          <a:endParaRPr lang="zh-TW" altLang="en-US"/>
        </a:p>
      </dgm:t>
    </dgm:pt>
    <dgm:pt modelId="{8BA48EBC-1127-4348-A3E8-554A190E18BD}" type="pres">
      <dgm:prSet presAssocID="{8B7580B1-6E58-4EC0-AE46-E3D5252485CB}" presName="parentText2" presStyleLbl="node1" presStyleIdx="1" presStyleCnt="3" custScaleY="137077" custLinFactNeighborY="11884">
        <dgm:presLayoutVars>
          <dgm:chMax/>
          <dgm:chPref val="3"/>
          <dgm:bulletEnabled val="1"/>
        </dgm:presLayoutVars>
      </dgm:prSet>
      <dgm:spPr/>
      <dgm:t>
        <a:bodyPr/>
        <a:lstStyle/>
        <a:p>
          <a:endParaRPr lang="zh-TW" altLang="en-US"/>
        </a:p>
      </dgm:t>
    </dgm:pt>
    <dgm:pt modelId="{8824670E-D72E-4B28-9A71-2A70879B1BAC}" type="pres">
      <dgm:prSet presAssocID="{8B7580B1-6E58-4EC0-AE46-E3D5252485CB}" presName="childText2" presStyleLbl="solidAlignAcc1" presStyleIdx="1" presStyleCnt="3" custLinFactNeighborY="7676">
        <dgm:presLayoutVars>
          <dgm:chMax val="0"/>
          <dgm:chPref val="0"/>
          <dgm:bulletEnabled val="1"/>
        </dgm:presLayoutVars>
      </dgm:prSet>
      <dgm:spPr/>
      <dgm:t>
        <a:bodyPr/>
        <a:lstStyle/>
        <a:p>
          <a:endParaRPr lang="zh-TW" altLang="en-US"/>
        </a:p>
      </dgm:t>
    </dgm:pt>
    <dgm:pt modelId="{64FEC514-E209-4DEA-A089-0BD21395DAA2}" type="pres">
      <dgm:prSet presAssocID="{A2352704-A4A2-4A89-9798-7ACFD9F2F41F}" presName="parentText3" presStyleLbl="node1" presStyleIdx="2" presStyleCnt="3" custScaleX="100043" custScaleY="142656" custLinFactNeighborY="16889">
        <dgm:presLayoutVars>
          <dgm:chMax/>
          <dgm:chPref val="3"/>
          <dgm:bulletEnabled val="1"/>
        </dgm:presLayoutVars>
      </dgm:prSet>
      <dgm:spPr/>
      <dgm:t>
        <a:bodyPr/>
        <a:lstStyle/>
        <a:p>
          <a:endParaRPr lang="zh-TW" altLang="en-US"/>
        </a:p>
      </dgm:t>
    </dgm:pt>
    <dgm:pt modelId="{D2DD42F0-4BFB-4993-B14B-C7108996C864}" type="pres">
      <dgm:prSet presAssocID="{A2352704-A4A2-4A89-9798-7ACFD9F2F41F}" presName="childText3" presStyleLbl="solidAlignAcc1" presStyleIdx="2" presStyleCnt="3" custLinFactNeighborY="11206">
        <dgm:presLayoutVars>
          <dgm:chMax val="0"/>
          <dgm:chPref val="0"/>
          <dgm:bulletEnabled val="1"/>
        </dgm:presLayoutVars>
      </dgm:prSet>
      <dgm:spPr/>
      <dgm:t>
        <a:bodyPr/>
        <a:lstStyle/>
        <a:p>
          <a:endParaRPr lang="zh-TW" altLang="en-US"/>
        </a:p>
      </dgm:t>
    </dgm:pt>
  </dgm:ptLst>
  <dgm:cxnLst>
    <dgm:cxn modelId="{98016D06-C53E-47C7-ACD6-B2E7FE4315E9}" srcId="{470EA134-4D8A-47E8-8ED7-84801EDBB129}" destId="{8B7580B1-6E58-4EC0-AE46-E3D5252485CB}" srcOrd="1" destOrd="0" parTransId="{B507C76E-43CA-428E-AF49-693D637805AB}" sibTransId="{311C96B1-F59C-4388-8FF5-B880C077F770}"/>
    <dgm:cxn modelId="{40FCF8DA-9991-44BE-BA1C-1F3E627FE49F}" srcId="{CABCB3A1-5FD1-41D6-92F6-B8808F4779D7}" destId="{47309869-22A8-4FEF-BEE8-65549271AEFF}" srcOrd="0" destOrd="0" parTransId="{4D077754-5E94-4AEF-BAEB-9CA672A7263B}" sibTransId="{A9BABBA0-5D74-4869-93C2-E3D24C790B4E}"/>
    <dgm:cxn modelId="{1E159606-7B6A-4A29-978C-A714D8114BC7}" type="presOf" srcId="{470EA134-4D8A-47E8-8ED7-84801EDBB129}" destId="{1462D715-ACB1-448F-92E8-6A62034B2580}" srcOrd="0" destOrd="0" presId="urn:microsoft.com/office/officeart/2009/3/layout/IncreasingArrowsProcess"/>
    <dgm:cxn modelId="{59DF4995-25C3-45A1-8CDC-80D8F66E5137}" srcId="{A2352704-A4A2-4A89-9798-7ACFD9F2F41F}" destId="{725E6CA5-A08C-43ED-988B-341EB91E46E1}" srcOrd="0" destOrd="0" parTransId="{78BA3A8E-82A9-4D3F-B6B3-3E61FE4A4F8F}" sibTransId="{F8D76E9B-663F-40AA-A4D0-374E8D7DEB80}"/>
    <dgm:cxn modelId="{6FA8691D-5808-4701-BA64-EBBEE10B4EE0}" srcId="{8B7580B1-6E58-4EC0-AE46-E3D5252485CB}" destId="{97485158-E018-4278-915B-9DF46B30D0CA}" srcOrd="0" destOrd="0" parTransId="{4B0F4907-D84A-4BA3-9FD9-35BF5E9172E4}" sibTransId="{06B54CD8-49E1-4FA7-8E61-194C62B592D0}"/>
    <dgm:cxn modelId="{884F5748-494A-4FD5-9DE0-BF727386108E}" type="presOf" srcId="{8B7580B1-6E58-4EC0-AE46-E3D5252485CB}" destId="{8BA48EBC-1127-4348-A3E8-554A190E18BD}" srcOrd="0" destOrd="0" presId="urn:microsoft.com/office/officeart/2009/3/layout/IncreasingArrowsProcess"/>
    <dgm:cxn modelId="{5F2F13FA-2DFA-4167-9A30-EF76C7E37D52}" srcId="{470EA134-4D8A-47E8-8ED7-84801EDBB129}" destId="{CABCB3A1-5FD1-41D6-92F6-B8808F4779D7}" srcOrd="0" destOrd="0" parTransId="{FBA968CC-7B73-470E-86E2-B68577E3F600}" sibTransId="{E452A9DC-DCF6-4373-B84A-07646AAC2197}"/>
    <dgm:cxn modelId="{0D017E7E-6CBE-4C84-B758-85B4DDAE1321}" type="presOf" srcId="{47309869-22A8-4FEF-BEE8-65549271AEFF}" destId="{299B7A06-CDB5-4C89-B0BB-265B37CDB3D0}" srcOrd="0" destOrd="0" presId="urn:microsoft.com/office/officeart/2009/3/layout/IncreasingArrowsProcess"/>
    <dgm:cxn modelId="{7BE0572F-3CD9-4315-BB56-8085B0ED38AD}" type="presOf" srcId="{A2352704-A4A2-4A89-9798-7ACFD9F2F41F}" destId="{64FEC514-E209-4DEA-A089-0BD21395DAA2}" srcOrd="0" destOrd="0" presId="urn:microsoft.com/office/officeart/2009/3/layout/IncreasingArrowsProcess"/>
    <dgm:cxn modelId="{055E9D46-4646-4E06-8BA0-CBD3ACEA8A04}" type="presOf" srcId="{97485158-E018-4278-915B-9DF46B30D0CA}" destId="{8824670E-D72E-4B28-9A71-2A70879B1BAC}" srcOrd="0" destOrd="0" presId="urn:microsoft.com/office/officeart/2009/3/layout/IncreasingArrowsProcess"/>
    <dgm:cxn modelId="{E69F0D7F-0A5B-42EA-806B-609A943F424F}" type="presOf" srcId="{CABCB3A1-5FD1-41D6-92F6-B8808F4779D7}" destId="{1DC25961-5EDF-4B25-B29F-E73BC44F0611}" srcOrd="0" destOrd="0" presId="urn:microsoft.com/office/officeart/2009/3/layout/IncreasingArrowsProcess"/>
    <dgm:cxn modelId="{99D0C109-4640-4ECB-ACDF-3AA842F0AF31}" type="presOf" srcId="{725E6CA5-A08C-43ED-988B-341EB91E46E1}" destId="{D2DD42F0-4BFB-4993-B14B-C7108996C864}" srcOrd="0" destOrd="0" presId="urn:microsoft.com/office/officeart/2009/3/layout/IncreasingArrowsProcess"/>
    <dgm:cxn modelId="{48B86E69-B3AA-4792-8DFB-3FE93259DA93}" srcId="{470EA134-4D8A-47E8-8ED7-84801EDBB129}" destId="{A2352704-A4A2-4A89-9798-7ACFD9F2F41F}" srcOrd="2" destOrd="0" parTransId="{60925D22-385D-4A7E-91CB-8D500517CD21}" sibTransId="{C604FF6D-E6E4-4ADE-9681-B71BDFCD3476}"/>
    <dgm:cxn modelId="{CF5B9EEC-8D04-45F0-AB5A-2CA6A3F61740}" type="presParOf" srcId="{1462D715-ACB1-448F-92E8-6A62034B2580}" destId="{1DC25961-5EDF-4B25-B29F-E73BC44F0611}" srcOrd="0" destOrd="0" presId="urn:microsoft.com/office/officeart/2009/3/layout/IncreasingArrowsProcess"/>
    <dgm:cxn modelId="{A86E2B90-BC98-4557-ACD1-B92A338499CB}" type="presParOf" srcId="{1462D715-ACB1-448F-92E8-6A62034B2580}" destId="{299B7A06-CDB5-4C89-B0BB-265B37CDB3D0}" srcOrd="1" destOrd="0" presId="urn:microsoft.com/office/officeart/2009/3/layout/IncreasingArrowsProcess"/>
    <dgm:cxn modelId="{7D72A637-1286-4BF5-AF38-759B0B0B46F0}" type="presParOf" srcId="{1462D715-ACB1-448F-92E8-6A62034B2580}" destId="{8BA48EBC-1127-4348-A3E8-554A190E18BD}" srcOrd="2" destOrd="0" presId="urn:microsoft.com/office/officeart/2009/3/layout/IncreasingArrowsProcess"/>
    <dgm:cxn modelId="{B860E4FC-AE24-4212-B7BC-3B287ACCF73F}" type="presParOf" srcId="{1462D715-ACB1-448F-92E8-6A62034B2580}" destId="{8824670E-D72E-4B28-9A71-2A70879B1BAC}" srcOrd="3" destOrd="0" presId="urn:microsoft.com/office/officeart/2009/3/layout/IncreasingArrowsProcess"/>
    <dgm:cxn modelId="{DB60A92D-DAF1-4593-8A2F-D69534376C43}" type="presParOf" srcId="{1462D715-ACB1-448F-92E8-6A62034B2580}" destId="{64FEC514-E209-4DEA-A089-0BD21395DAA2}" srcOrd="4" destOrd="0" presId="urn:microsoft.com/office/officeart/2009/3/layout/IncreasingArrowsProcess"/>
    <dgm:cxn modelId="{FDE031A8-1689-41CF-A0F4-08666141E341}" type="presParOf" srcId="{1462D715-ACB1-448F-92E8-6A62034B2580}" destId="{D2DD42F0-4BFB-4993-B14B-C7108996C864}"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custT="1"/>
      <dgm:spPr/>
      <dgm:t>
        <a:bodyPr/>
        <a:lstStyle/>
        <a:p>
          <a:pPr marL="0" lvl="0" indent="0" algn="ctr" defTabSz="2000250">
            <a:lnSpc>
              <a:spcPct val="90000"/>
            </a:lnSpc>
            <a:spcBef>
              <a:spcPct val="0"/>
            </a:spcBef>
            <a:spcAft>
              <a:spcPct val="35000"/>
            </a:spcAft>
            <a:buNone/>
          </a:pPr>
          <a:r>
            <a:rPr lang="zh-TW" altLang="en-US" sz="4500" b="1" kern="1200" dirty="0">
              <a:solidFill>
                <a:prstClr val="black"/>
              </a:solidFill>
              <a:latin typeface="微軟正黑體" panose="020B0604030504040204" pitchFamily="34" charset="-120"/>
              <a:ea typeface="微軟正黑體" panose="020B0604030504040204" pitchFamily="34" charset="-120"/>
              <a:cs typeface="+mn-cs"/>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custT="1"/>
      <dgm:spPr/>
      <dgm:t>
        <a:bodyPr/>
        <a:lstStyle/>
        <a:p>
          <a:pPr marL="0" lvl="0" indent="0" algn="ctr" defTabSz="2000250">
            <a:lnSpc>
              <a:spcPct val="90000"/>
            </a:lnSpc>
            <a:spcBef>
              <a:spcPct val="0"/>
            </a:spcBef>
            <a:spcAft>
              <a:spcPct val="35000"/>
            </a:spcAft>
            <a:buNone/>
          </a:pPr>
          <a:r>
            <a:rPr lang="zh-TW" altLang="en-US" sz="4000" b="1" kern="1200" dirty="0">
              <a:solidFill>
                <a:prstClr val="black"/>
              </a:solidFill>
              <a:latin typeface="微軟正黑體" panose="020B0604030504040204" pitchFamily="34" charset="-120"/>
              <a:ea typeface="微軟正黑體" panose="020B0604030504040204" pitchFamily="34" charset="-120"/>
              <a:cs typeface="+mn-cs"/>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custT="1"/>
      <dgm:spPr/>
      <dgm:t>
        <a:bodyPr/>
        <a:lstStyle/>
        <a:p>
          <a:pPr marL="0" lvl="0" indent="0" algn="ctr" defTabSz="2000250">
            <a:lnSpc>
              <a:spcPct val="90000"/>
            </a:lnSpc>
            <a:spcBef>
              <a:spcPct val="0"/>
            </a:spcBef>
            <a:spcAft>
              <a:spcPct val="35000"/>
            </a:spcAft>
            <a:buNone/>
          </a:pPr>
          <a:r>
            <a:rPr lang="zh-TW" altLang="en-US" sz="4000" b="1" kern="1200" dirty="0">
              <a:solidFill>
                <a:prstClr val="black"/>
              </a:solidFill>
              <a:latin typeface="微軟正黑體" panose="020B0604030504040204" pitchFamily="34" charset="-120"/>
              <a:ea typeface="微軟正黑體" panose="020B0604030504040204" pitchFamily="34" charset="-120"/>
              <a:cs typeface="+mn-cs"/>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104799CF-2C99-49EE-A320-00E80EB4D899}" type="presOf" srcId="{4ADEDEF2-2F9B-40C8-AD2E-8CCA59AC976B}" destId="{6AD185C8-D3E6-44B7-BDE3-57BA295F9435}"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CA11B068-42AD-49D5-8622-C1225BB7BB3B}" type="presOf" srcId="{FDDD3939-2FF3-4981-AA83-4191B5C40B04}" destId="{A2354FC9-4D7E-472C-A94C-F2E9176C5E73}" srcOrd="0" destOrd="0" presId="urn:microsoft.com/office/officeart/2005/8/layout/matrix3"/>
    <dgm:cxn modelId="{AD699CB7-E292-49DD-B2B9-3B166057D8C8}" type="presOf" srcId="{40371483-965D-4E75-9C93-21D570BBECEC}" destId="{9D8E2935-72D8-4319-AEF5-3F47A4FFE098}" srcOrd="0" destOrd="0" presId="urn:microsoft.com/office/officeart/2005/8/layout/matrix3"/>
    <dgm:cxn modelId="{649B7FFD-C9DC-4BAF-ABF6-CAE41EEFEA21}" type="presOf" srcId="{BD9D8F72-8407-450F-8380-364C6302CBC8}" destId="{2ADA48F9-92E4-488F-93BD-F3CBE9475C1F}" srcOrd="0" destOrd="0" presId="urn:microsoft.com/office/officeart/2005/8/layout/matrix3"/>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F97AF025-F75B-4FBB-8679-FAE7B6D86EBE}" srcId="{FDDD3939-2FF3-4981-AA83-4191B5C40B04}" destId="{BD9D8F72-8407-450F-8380-364C6302CBC8}" srcOrd="2" destOrd="0" parTransId="{CA9886B4-9C91-4C06-90B7-78B64290E92F}" sibTransId="{431891C6-ECBE-47AE-B1CA-1486D83D2D9C}"/>
    <dgm:cxn modelId="{23F4F3D2-24F8-4D9D-AC0F-3DC42A1A3C27}" type="presOf" srcId="{39ADF2B4-275A-4790-A990-EAA0996CE578}" destId="{E95A3F4A-EA9C-4361-91C7-4F07079FB494}" srcOrd="0" destOrd="0" presId="urn:microsoft.com/office/officeart/2005/8/layout/matrix3"/>
    <dgm:cxn modelId="{FDB296FC-83DD-48A4-90D2-B21E38F2E037}" type="presParOf" srcId="{A2354FC9-4D7E-472C-A94C-F2E9176C5E73}" destId="{D1C3D2D1-71DF-46C7-805A-CCF6CD225E62}" srcOrd="0" destOrd="0" presId="urn:microsoft.com/office/officeart/2005/8/layout/matrix3"/>
    <dgm:cxn modelId="{A8C72AE3-3888-4A10-8B41-03B764AFB41D}" type="presParOf" srcId="{A2354FC9-4D7E-472C-A94C-F2E9176C5E73}" destId="{E95A3F4A-EA9C-4361-91C7-4F07079FB494}" srcOrd="1" destOrd="0" presId="urn:microsoft.com/office/officeart/2005/8/layout/matrix3"/>
    <dgm:cxn modelId="{15F0E607-6999-498F-AA1F-F1AADB13423B}" type="presParOf" srcId="{A2354FC9-4D7E-472C-A94C-F2E9176C5E73}" destId="{9D8E2935-72D8-4319-AEF5-3F47A4FFE098}" srcOrd="2" destOrd="0" presId="urn:microsoft.com/office/officeart/2005/8/layout/matrix3"/>
    <dgm:cxn modelId="{B8701458-A2FD-4945-A4F5-0015756B04DD}" type="presParOf" srcId="{A2354FC9-4D7E-472C-A94C-F2E9176C5E73}" destId="{2ADA48F9-92E4-488F-93BD-F3CBE9475C1F}" srcOrd="3" destOrd="0" presId="urn:microsoft.com/office/officeart/2005/8/layout/matrix3"/>
    <dgm:cxn modelId="{F5D29905-1152-4CBC-8EEE-7DAF62884454}"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32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非選擇題</a:t>
          </a:r>
          <a:r>
            <a:rPr kumimoji="0" lang="en-US" altLang="zh-TW" sz="3200" b="1" dirty="0">
              <a:solidFill>
                <a:srgbClr val="FF0000"/>
              </a:solidFill>
              <a:latin typeface="微軟正黑體" panose="020B0604030504040204" pitchFamily="34" charset="-120"/>
              <a:ea typeface="微軟正黑體" panose="020B0604030504040204" pitchFamily="34" charset="-120"/>
            </a:rPr>
            <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32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聽力測驗</a:t>
          </a:r>
          <a:r>
            <a:rPr kumimoji="0" lang="en-US" altLang="zh-TW" sz="3200" b="1" dirty="0">
              <a:solidFill>
                <a:srgbClr val="FF0000"/>
              </a:solidFill>
              <a:latin typeface="微軟正黑體" panose="020B0604030504040204" pitchFamily="34" charset="-120"/>
              <a:ea typeface="微軟正黑體" panose="020B0604030504040204" pitchFamily="34" charset="-120"/>
            </a:rPr>
            <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r>
            <a:rPr lang="en-US" altLang="zh-TW" sz="3200" b="1" dirty="0">
              <a:solidFill>
                <a:srgbClr val="FF0000"/>
              </a:solidFill>
              <a:latin typeface="微軟正黑體" panose="020B0604030504040204" pitchFamily="34" charset="-120"/>
              <a:ea typeface="微軟正黑體" panose="020B0604030504040204" pitchFamily="34" charset="-120"/>
            </a:rPr>
            <a:t/>
          </a:r>
          <a:br>
            <a:rPr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a:t>
          </a:r>
          <a:r>
            <a:rPr lang="zh-TW" altLang="en-US" sz="3200" b="1" dirty="0">
              <a:solidFill>
                <a:srgbClr val="0000FF"/>
              </a:solidFill>
              <a:latin typeface="微軟正黑體" panose="020B0604030504040204" pitchFamily="34" charset="-120"/>
              <a:ea typeface="微軟正黑體" panose="020B0604030504040204" pitchFamily="34" charset="-120"/>
            </a:rPr>
            <a:t>黑色墨水筆</a:t>
          </a:r>
          <a:r>
            <a:rPr lang="zh-TW" altLang="en-US" sz="2800" b="1" dirty="0">
              <a:latin typeface="微軟正黑體" panose="020B0604030504040204" pitchFamily="34" charset="-120"/>
              <a:ea typeface="微軟正黑體" panose="020B0604030504040204" pitchFamily="34" charset="-120"/>
            </a:rPr>
            <a:t>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6A96D8D0-2550-44D8-AF78-2D6FC190563B}" srcId="{5D37E7F2-E7BF-4761-BB05-30B0271E7D29}" destId="{BAEF9105-A80D-4237-9EF2-D3FCC3396D94}" srcOrd="0" destOrd="0" parTransId="{2EBBFDB9-1394-4604-B19C-F35D124F6CE9}" sibTransId="{532CB323-31C4-4115-9014-64D0F9373B84}"/>
    <dgm:cxn modelId="{DAE6749C-CF5D-4955-9918-5F7E7FE04CCD}" type="presOf" srcId="{2E3C0D08-6E14-4129-B477-8837C94E8FE2}" destId="{BF1289CE-1821-4588-A140-CCC37B048E47}"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1225E6D0-B5BA-4191-A323-2DAB5A2FD28A}" type="presOf" srcId="{BAEF9105-A80D-4237-9EF2-D3FCC3396D94}" destId="{A956AE6E-52DF-48C3-A7CB-90602C5899CD}" srcOrd="0" destOrd="0" presId="urn:microsoft.com/office/officeart/2008/layout/VerticalCurvedList"/>
    <dgm:cxn modelId="{44A36145-B61B-483D-A66F-D4A3BA51B51A}" type="presOf" srcId="{5D37E7F2-E7BF-4761-BB05-30B0271E7D29}" destId="{85EAE29C-9FAE-4473-9AE8-0F41CA53F7D2}" srcOrd="0" destOrd="0" presId="urn:microsoft.com/office/officeart/2008/layout/VerticalCurvedList"/>
    <dgm:cxn modelId="{68266101-2F41-405D-9E56-54C55BD56363}" type="presOf" srcId="{532CB323-31C4-4115-9014-64D0F9373B84}" destId="{189E44AD-0166-44A1-8AF9-CE0D906B6731}"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B2C5CDDF-E9A1-4051-9C6B-C3CC25F00161}" type="presOf" srcId="{04914E84-EAD3-4FDE-9349-40E781F501C7}" destId="{D89DCA62-603F-49E9-85E7-1C9DD87CE0D7}" srcOrd="0" destOrd="0" presId="urn:microsoft.com/office/officeart/2008/layout/VerticalCurvedList"/>
    <dgm:cxn modelId="{DDB6553E-12BC-42B8-A5BB-E8FA8A41F9C2}" type="presParOf" srcId="{85EAE29C-9FAE-4473-9AE8-0F41CA53F7D2}" destId="{F0A59284-0704-4466-A908-39F11A068509}" srcOrd="0" destOrd="0" presId="urn:microsoft.com/office/officeart/2008/layout/VerticalCurvedList"/>
    <dgm:cxn modelId="{C2E40DA1-1550-4D8E-BAA6-7E22D093FAA5}" type="presParOf" srcId="{F0A59284-0704-4466-A908-39F11A068509}" destId="{A5BA4C54-B6CF-4B92-80FC-8BDB01E769EE}" srcOrd="0" destOrd="0" presId="urn:microsoft.com/office/officeart/2008/layout/VerticalCurvedList"/>
    <dgm:cxn modelId="{1A7A83B7-1A7E-47AD-BD98-D332104D9529}" type="presParOf" srcId="{A5BA4C54-B6CF-4B92-80FC-8BDB01E769EE}" destId="{B68868D8-3F32-493D-ACC7-DEEE914FE8DF}" srcOrd="0" destOrd="0" presId="urn:microsoft.com/office/officeart/2008/layout/VerticalCurvedList"/>
    <dgm:cxn modelId="{77EEDEFD-0082-4D23-9E52-8524629B4CBA}" type="presParOf" srcId="{A5BA4C54-B6CF-4B92-80FC-8BDB01E769EE}" destId="{189E44AD-0166-44A1-8AF9-CE0D906B6731}" srcOrd="1" destOrd="0" presId="urn:microsoft.com/office/officeart/2008/layout/VerticalCurvedList"/>
    <dgm:cxn modelId="{572D1719-7593-44BD-9F62-5A1FB14794AF}" type="presParOf" srcId="{A5BA4C54-B6CF-4B92-80FC-8BDB01E769EE}" destId="{D4221665-523E-4BBD-806F-C8BAC1DCE08F}" srcOrd="2" destOrd="0" presId="urn:microsoft.com/office/officeart/2008/layout/VerticalCurvedList"/>
    <dgm:cxn modelId="{A6A48B6B-FDA9-450D-B561-18A73373E0AA}" type="presParOf" srcId="{A5BA4C54-B6CF-4B92-80FC-8BDB01E769EE}" destId="{9CAE7834-FD9E-447D-8357-B3B1A63211F4}" srcOrd="3" destOrd="0" presId="urn:microsoft.com/office/officeart/2008/layout/VerticalCurvedList"/>
    <dgm:cxn modelId="{B19304C8-638F-4515-8A15-A4BDBF33B6D8}" type="presParOf" srcId="{F0A59284-0704-4466-A908-39F11A068509}" destId="{A956AE6E-52DF-48C3-A7CB-90602C5899CD}" srcOrd="1" destOrd="0" presId="urn:microsoft.com/office/officeart/2008/layout/VerticalCurvedList"/>
    <dgm:cxn modelId="{A8105008-4D87-4F3B-B83E-57CB66F97B27}" type="presParOf" srcId="{F0A59284-0704-4466-A908-39F11A068509}" destId="{B1825873-6E9D-43DB-A078-EA88D89268CF}" srcOrd="2" destOrd="0" presId="urn:microsoft.com/office/officeart/2008/layout/VerticalCurvedList"/>
    <dgm:cxn modelId="{6354A9D2-75FD-4F51-B924-3974FD4A1E0F}" type="presParOf" srcId="{B1825873-6E9D-43DB-A078-EA88D89268CF}" destId="{46B7B8FB-C756-459D-AA85-420E1C38E8B4}" srcOrd="0" destOrd="0" presId="urn:microsoft.com/office/officeart/2008/layout/VerticalCurvedList"/>
    <dgm:cxn modelId="{3C0CE052-D93A-4364-87F9-4C425FFF41AF}" type="presParOf" srcId="{F0A59284-0704-4466-A908-39F11A068509}" destId="{BF1289CE-1821-4588-A140-CCC37B048E47}" srcOrd="3" destOrd="0" presId="urn:microsoft.com/office/officeart/2008/layout/VerticalCurvedList"/>
    <dgm:cxn modelId="{E9F75BDE-468E-460A-A7D7-780DF07DBCD3}" type="presParOf" srcId="{F0A59284-0704-4466-A908-39F11A068509}" destId="{899B3239-B2CA-4A85-8A2F-4FEFC7D324A8}" srcOrd="4" destOrd="0" presId="urn:microsoft.com/office/officeart/2008/layout/VerticalCurvedList"/>
    <dgm:cxn modelId="{2EB60460-A3A5-46D6-9330-226287BEB4FE}" type="presParOf" srcId="{899B3239-B2CA-4A85-8A2F-4FEFC7D324A8}" destId="{1CCB4ADF-FA10-4C54-84CE-8C5A32FE172B}" srcOrd="0" destOrd="0" presId="urn:microsoft.com/office/officeart/2008/layout/VerticalCurvedList"/>
    <dgm:cxn modelId="{EC51AF92-3409-4466-8E4D-F77F5244F763}" type="presParOf" srcId="{F0A59284-0704-4466-A908-39F11A068509}" destId="{D89DCA62-603F-49E9-85E7-1C9DD87CE0D7}" srcOrd="5" destOrd="0" presId="urn:microsoft.com/office/officeart/2008/layout/VerticalCurvedList"/>
    <dgm:cxn modelId="{CB1D1DD1-E3C3-4E55-9B34-D16FCEDAFEB6}" type="presParOf" srcId="{F0A59284-0704-4466-A908-39F11A068509}" destId="{42D17409-F73A-45A0-8704-6E8EEB6AA026}" srcOrd="6" destOrd="0" presId="urn:microsoft.com/office/officeart/2008/layout/VerticalCurvedList"/>
    <dgm:cxn modelId="{65A0C2D2-48FA-4109-BACA-F502039F777C}"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國、英、數、社、自五科─</a:t>
          </a:r>
          <a:r>
            <a:rPr lang="zh-TW" altLang="en-US" sz="2800" b="1" dirty="0">
              <a:solidFill>
                <a:srgbClr val="FFFF00"/>
              </a:solidFill>
              <a:latin typeface="微軟正黑體" panose="020B0604030504040204" pitchFamily="34" charset="-120"/>
              <a:ea typeface="微軟正黑體" panose="020B0604030504040204" pitchFamily="34" charset="-120"/>
            </a:rPr>
            <a:t>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solidFill>
                <a:srgbClr val="FFFF00"/>
              </a:solidFill>
              <a:latin typeface="微軟正黑體" panose="020B0604030504040204" pitchFamily="34" charset="-120"/>
              <a:ea typeface="微軟正黑體" panose="020B0604030504040204" pitchFamily="34" charset="-120"/>
            </a:rPr>
            <a:t>A</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精熟</a:t>
          </a: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A++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srgbClr val="FFFF00"/>
              </a:solidFill>
              <a:latin typeface="微軟正黑體" panose="020B0604030504040204" pitchFamily="34" charset="-120"/>
              <a:ea typeface="微軟正黑體" panose="020B0604030504040204" pitchFamily="34" charset="-120"/>
              <a:cs typeface="+mn-cs"/>
            </a:rPr>
            <a:t>B</a:t>
          </a:r>
          <a:r>
            <a:rPr lang="en-US" altLang="zh-TW" sz="3200" b="1" kern="1200" dirty="0">
              <a:solidFill>
                <a:prstClr val="white"/>
              </a:solidFill>
              <a:latin typeface="微軟正黑體" panose="020B0604030504040204" pitchFamily="34" charset="-120"/>
              <a:ea typeface="微軟正黑體" panose="020B0604030504040204" pitchFamily="34" charset="-120"/>
              <a:cs typeface="+mn-cs"/>
            </a:rPr>
            <a:t/>
          </a:r>
          <a:br>
            <a:rPr lang="en-US" altLang="zh-TW" sz="3200" b="1" kern="1200" dirty="0">
              <a:solidFill>
                <a:prstClr val="white"/>
              </a:solidFill>
              <a:latin typeface="微軟正黑體" panose="020B0604030504040204" pitchFamily="34" charset="-120"/>
              <a:ea typeface="微軟正黑體" panose="020B0604030504040204" pitchFamily="34" charset="-120"/>
              <a:cs typeface="+mn-cs"/>
            </a:rPr>
          </a:br>
          <a:r>
            <a:rPr lang="zh-TW" altLang="en-US" sz="3200" b="1" kern="1200" dirty="0">
              <a:solidFill>
                <a:prstClr val="white"/>
              </a:solidFill>
              <a:latin typeface="微軟正黑體" panose="020B0604030504040204" pitchFamily="34" charset="-120"/>
              <a:ea typeface="微軟正黑體" panose="020B0604030504040204" pitchFamily="34" charset="-120"/>
              <a:cs typeface="+mn-cs"/>
            </a:rPr>
            <a:t>基礎 </a:t>
          </a: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rPr>
            <a:t>C</a:t>
          </a:r>
          <a:r>
            <a:rPr kumimoji="0" lang="en-US" altLang="zh-TW" sz="3200" b="1" i="0" u="none" strike="noStrike" cap="none" normalizeH="0" baseline="0" dirty="0">
              <a:ln/>
              <a:effectLst/>
              <a:latin typeface="微軟正黑體" panose="020B0604030504040204" pitchFamily="34" charset="-120"/>
              <a:ea typeface="微軟正黑體" panose="020B0604030504040204" pitchFamily="34" charset="-120"/>
            </a:rPr>
            <a:t/>
          </a:r>
          <a:br>
            <a:rPr kumimoji="0" lang="en-US" altLang="zh-TW" sz="3200" b="1"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sz="3200" b="1" i="0" u="none" strike="noStrike" cap="none" normalizeH="0" baseline="0" dirty="0">
              <a:ln/>
              <a:effectLst/>
              <a:latin typeface="微軟正黑體" panose="020B0604030504040204" pitchFamily="34" charset="-120"/>
              <a:ea typeface="微軟正黑體" panose="020B0604030504040204" pitchFamily="34" charset="-120"/>
            </a:rPr>
            <a:t>待加強</a:t>
          </a:r>
          <a:endParaRPr lang="zh-TW" altLang="en-US" sz="2400" b="1" dirty="0">
            <a:latin typeface="微軟正黑體" panose="020B0604030504040204" pitchFamily="34" charset="-120"/>
            <a:ea typeface="微軟正黑體" panose="020B0604030504040204"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r>
            <a:rPr lang="en-US" altLang="zh-TW" sz="3600" b="1" dirty="0">
              <a:latin typeface="Adobe 繁黑體 Std B" pitchFamily="34" charset="-120"/>
              <a:ea typeface="Adobe 繁黑體 Std B" pitchFamily="34" charset="-120"/>
            </a:rPr>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r>
            <a:rPr lang="en-US" altLang="zh-TW" sz="2000" b="1" dirty="0">
              <a:latin typeface="Adobe 繁黑體 Std B" pitchFamily="34" charset="-120"/>
              <a:ea typeface="Adobe 繁黑體 Std B" pitchFamily="34" charset="-120"/>
            </a:rPr>
            <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solidFill>
                <a:srgbClr val="FFFF00"/>
              </a:solidFill>
              <a:latin typeface="Adobe 繁黑體 Std B" pitchFamily="34" charset="-120"/>
              <a:ea typeface="Adobe 繁黑體 Std B" pitchFamily="34" charset="-120"/>
            </a:rPr>
            <a:t>A</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solidFill>
                <a:srgbClr val="FFFF00"/>
              </a:solidFill>
              <a:latin typeface="Adobe 繁黑體 Std B" pitchFamily="34" charset="-120"/>
              <a:ea typeface="Adobe 繁黑體 Std B" pitchFamily="34" charset="-120"/>
            </a:rPr>
            <a:t>B</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t>
        <a:bodyPr/>
        <a:lstStyle/>
        <a:p>
          <a:endParaRPr lang="zh-TW" altLang="en-US"/>
        </a:p>
      </dgm:t>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t>
        <a:bodyPr/>
        <a:lstStyle/>
        <a:p>
          <a:endParaRPr lang="zh-TW" altLang="en-US"/>
        </a:p>
      </dgm:t>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t>
        <a:bodyPr/>
        <a:lstStyle/>
        <a:p>
          <a:endParaRPr lang="zh-TW" altLang="en-US"/>
        </a:p>
      </dgm:t>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t>
        <a:bodyPr/>
        <a:lstStyle/>
        <a:p>
          <a:endParaRPr lang="zh-TW" altLang="en-US"/>
        </a:p>
      </dgm:t>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t>
        <a:bodyPr/>
        <a:lstStyle/>
        <a:p>
          <a:endParaRPr lang="zh-TW" altLang="en-US"/>
        </a:p>
      </dgm:t>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t>
        <a:bodyPr/>
        <a:lstStyle/>
        <a:p>
          <a:endParaRPr lang="zh-TW" altLang="en-US"/>
        </a:p>
      </dgm:t>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t>
        <a:bodyPr/>
        <a:lstStyle/>
        <a:p>
          <a:endParaRPr lang="zh-TW" altLang="en-US"/>
        </a:p>
      </dgm:t>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t>
        <a:bodyPr/>
        <a:lstStyle/>
        <a:p>
          <a:endParaRPr lang="zh-TW" altLang="en-US"/>
        </a:p>
      </dgm:t>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t>
        <a:bodyPr/>
        <a:lstStyle/>
        <a:p>
          <a:endParaRPr lang="zh-TW" altLang="en-US"/>
        </a:p>
      </dgm:t>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t>
        <a:bodyPr/>
        <a:lstStyle/>
        <a:p>
          <a:endParaRPr lang="zh-TW" altLang="en-US"/>
        </a:p>
      </dgm:t>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t>
        <a:bodyPr/>
        <a:lstStyle/>
        <a:p>
          <a:endParaRPr lang="zh-TW" altLang="en-US"/>
        </a:p>
      </dgm:t>
    </dgm:pt>
    <dgm:pt modelId="{90242DB1-FABC-4324-AFB8-99A22CE7058E}" type="pres">
      <dgm:prSet presAssocID="{6F124437-8009-494A-B63C-F61D459E06C8}" presName="horzTwo" presStyleCnt="0"/>
      <dgm:spPr/>
    </dgm:pt>
  </dgm:ptLst>
  <dgm:cxnLst>
    <dgm:cxn modelId="{E70D6880-DEE0-4A77-9B7F-C8B2BA552510}" type="presOf" srcId="{CBF39CD6-BBCF-4D46-AACC-2F433AD3EDC6}" destId="{865394A4-E208-4B73-855B-B63B6DBC3E2F}" srcOrd="0" destOrd="0" presId="urn:microsoft.com/office/officeart/2005/8/layout/hierarchy4"/>
    <dgm:cxn modelId="{BC315618-AB49-4E4D-A375-515E21889B91}" srcId="{A729D145-A53D-45BB-8AD7-D9F2BA7A93F8}" destId="{6F124437-8009-494A-B63C-F61D459E06C8}" srcOrd="2" destOrd="0" parTransId="{6A69FF9B-7F0C-4302-B425-4E51F6832CF4}" sibTransId="{A1EFDE12-66A9-41AF-88AB-9C7D80DA1C65}"/>
    <dgm:cxn modelId="{99619B4F-CB18-4E62-BE44-120D0872A235}" srcId="{59D2F8B0-F1D7-4F65-8452-8BF850ACA52B}" destId="{1D759CCA-FE3D-4EB8-AD4D-D48E0DE23597}" srcOrd="2" destOrd="0" parTransId="{2C38FFB2-7C25-4BC9-90AD-9F34BBB4621A}" sibTransId="{209E8EB9-9CB7-42B7-B13F-DB0EEFFD3AB6}"/>
    <dgm:cxn modelId="{417BA8DD-3B15-40F0-B796-EC2F927A3F8D}" srcId="{CBF39CD6-BBCF-4D46-AACC-2F433AD3EDC6}" destId="{A729D145-A53D-45BB-8AD7-D9F2BA7A93F8}" srcOrd="0" destOrd="0" parTransId="{6A8B1F5A-0DEC-4E19-B22D-BB3ACFC3F2D2}" sibTransId="{37FBF3AC-BF80-42B0-81D9-BADAC076A700}"/>
    <dgm:cxn modelId="{561DC01E-1F5A-4A8B-8286-6A54E3EE0989}" type="presOf" srcId="{1D759CCA-FE3D-4EB8-AD4D-D48E0DE23597}" destId="{D4D73F13-BFFA-435B-B30F-37F099DA09A3}" srcOrd="0" destOrd="0" presId="urn:microsoft.com/office/officeart/2005/8/layout/hierarchy4"/>
    <dgm:cxn modelId="{0DC9C348-4D8C-4366-8CAB-2284CED0B1A5}" srcId="{289F4839-6E29-45E6-B6DB-5799C1BD1ED7}" destId="{6FCFDD51-497D-4702-8139-C0BE32C83D83}" srcOrd="1" destOrd="0" parTransId="{A21D900C-B783-4155-8E57-D06D5C2599E7}" sibTransId="{AF3C4C18-F097-4E17-86C0-852AC0ADDF0F}"/>
    <dgm:cxn modelId="{1889A241-A707-4989-91E8-E2594B11C62E}" type="presOf" srcId="{D8E98FFE-158F-4A26-8672-D49F3D88C382}" destId="{F04B4055-874F-4D7F-8E0A-E19E9C4182A4}" srcOrd="0" destOrd="0" presId="urn:microsoft.com/office/officeart/2005/8/layout/hierarchy4"/>
    <dgm:cxn modelId="{120AEE13-FBEA-4D3A-B720-6879F5642BE0}" type="presOf" srcId="{59D2F8B0-F1D7-4F65-8452-8BF850ACA52B}" destId="{46E2B52A-8B52-492C-B877-3125378BC34F}" srcOrd="0" destOrd="0" presId="urn:microsoft.com/office/officeart/2005/8/layout/hierarchy4"/>
    <dgm:cxn modelId="{BF1C8EA6-7577-4FA0-937F-8D88A55ADAA0}" srcId="{289F4839-6E29-45E6-B6DB-5799C1BD1ED7}" destId="{48B1000F-41DC-49DD-AC90-D2237E31BA82}" srcOrd="0" destOrd="0" parTransId="{836D715F-EC98-444F-8C6F-67B7E148F311}" sibTransId="{32B4BC19-C126-43E6-B778-E285C391E921}"/>
    <dgm:cxn modelId="{FAE75F03-2F2A-4E9D-9A73-0A0F933753BC}" type="presOf" srcId="{289F4839-6E29-45E6-B6DB-5799C1BD1ED7}" destId="{D51F9016-D34B-4097-8B58-ECFAF94F457D}"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B7898306-C530-4089-A91F-7124C4C360A6}" type="presOf" srcId="{D153EF73-0579-4676-9BA0-C5707662C50E}" destId="{BBF2EBE7-81EE-4149-9CEA-94B5A4F62A3D}" srcOrd="0" destOrd="0" presId="urn:microsoft.com/office/officeart/2005/8/layout/hierarchy4"/>
    <dgm:cxn modelId="{35D9EEE1-477E-464E-9A6F-5ED7B2FC0A87}" type="presOf" srcId="{96019579-E34D-4B37-9845-C39219B7CB73}" destId="{644B511A-A981-4E35-A697-2F6233CB0C53}"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C1088A60-8144-4BBB-BC40-9AD4EF6E11F8}" type="presOf" srcId="{48B1000F-41DC-49DD-AC90-D2237E31BA82}" destId="{5907107C-8F2D-478C-87DB-8AE8D750049F}" srcOrd="0" destOrd="0" presId="urn:microsoft.com/office/officeart/2005/8/layout/hierarchy4"/>
    <dgm:cxn modelId="{B03AF751-C8A9-4DB3-85FD-9BA40F8FD961}" type="presOf" srcId="{A729D145-A53D-45BB-8AD7-D9F2BA7A93F8}" destId="{7180FB11-191F-42ED-A61C-A4E908BF40AB}" srcOrd="0" destOrd="0" presId="urn:microsoft.com/office/officeart/2005/8/layout/hierarchy4"/>
    <dgm:cxn modelId="{59FBCAEB-3007-409B-99D7-C3430B59AEEB}" srcId="{A729D145-A53D-45BB-8AD7-D9F2BA7A93F8}" destId="{59D2F8B0-F1D7-4F65-8452-8BF850ACA52B}" srcOrd="1" destOrd="0" parTransId="{ED0A4504-2ECA-4CD1-AFC1-A4F05E3F4515}" sibTransId="{359C701C-4B83-4801-9035-266110D80EBA}"/>
    <dgm:cxn modelId="{A978C06F-E535-4564-AEB5-DF063D405666}" type="presOf" srcId="{6F124437-8009-494A-B63C-F61D459E06C8}" destId="{84011A27-B680-42DE-A2B3-ACCAF6B82430}" srcOrd="0" destOrd="0" presId="urn:microsoft.com/office/officeart/2005/8/layout/hierarchy4"/>
    <dgm:cxn modelId="{D21FFB08-DB56-47E4-A22E-5ACF0037887E}" type="presOf" srcId="{6FCFDD51-497D-4702-8139-C0BE32C83D83}" destId="{3C66C250-9DE2-4A67-8729-28E76F8C31F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1BA6A7C8-E9E1-416E-96C7-5CC41F21551F}" type="presParOf" srcId="{865394A4-E208-4B73-855B-B63B6DBC3E2F}" destId="{B616D9F1-21A7-4B43-9C83-7F8D6AB27AA8}" srcOrd="0" destOrd="0" presId="urn:microsoft.com/office/officeart/2005/8/layout/hierarchy4"/>
    <dgm:cxn modelId="{12F77C9A-D5B5-4F4D-8ABA-1CAB956F4E16}" type="presParOf" srcId="{B616D9F1-21A7-4B43-9C83-7F8D6AB27AA8}" destId="{7180FB11-191F-42ED-A61C-A4E908BF40AB}" srcOrd="0" destOrd="0" presId="urn:microsoft.com/office/officeart/2005/8/layout/hierarchy4"/>
    <dgm:cxn modelId="{89AB5499-39E1-4CEC-B1E5-E5CFF99345FE}" type="presParOf" srcId="{B616D9F1-21A7-4B43-9C83-7F8D6AB27AA8}" destId="{F7B1141E-0A17-4B05-A24B-EC0CCEF61794}" srcOrd="1" destOrd="0" presId="urn:microsoft.com/office/officeart/2005/8/layout/hierarchy4"/>
    <dgm:cxn modelId="{711E6B80-E8F7-45D1-89E7-0674A634D280}" type="presParOf" srcId="{B616D9F1-21A7-4B43-9C83-7F8D6AB27AA8}" destId="{942C4215-4519-46DA-9A2A-2B85DB19A180}" srcOrd="2" destOrd="0" presId="urn:microsoft.com/office/officeart/2005/8/layout/hierarchy4"/>
    <dgm:cxn modelId="{2B4254EA-EECC-4919-84C5-F672AF1420E3}" type="presParOf" srcId="{942C4215-4519-46DA-9A2A-2B85DB19A180}" destId="{1628C9BB-9A7A-46FF-914D-42AE30900E20}" srcOrd="0" destOrd="0" presId="urn:microsoft.com/office/officeart/2005/8/layout/hierarchy4"/>
    <dgm:cxn modelId="{DDC8C0D3-96CE-4D84-9239-2215E8312C65}" type="presParOf" srcId="{1628C9BB-9A7A-46FF-914D-42AE30900E20}" destId="{D51F9016-D34B-4097-8B58-ECFAF94F457D}" srcOrd="0" destOrd="0" presId="urn:microsoft.com/office/officeart/2005/8/layout/hierarchy4"/>
    <dgm:cxn modelId="{3F8F683F-4986-4D3D-9934-299502002479}" type="presParOf" srcId="{1628C9BB-9A7A-46FF-914D-42AE30900E20}" destId="{85C67466-E311-4C06-B81A-6D0FD5861451}" srcOrd="1" destOrd="0" presId="urn:microsoft.com/office/officeart/2005/8/layout/hierarchy4"/>
    <dgm:cxn modelId="{6A49DCCE-0D4A-4E45-BCD7-C72CA36E8A01}" type="presParOf" srcId="{1628C9BB-9A7A-46FF-914D-42AE30900E20}" destId="{FCDA575C-5816-41C8-AA7D-38BB032C3FE9}" srcOrd="2" destOrd="0" presId="urn:microsoft.com/office/officeart/2005/8/layout/hierarchy4"/>
    <dgm:cxn modelId="{108ED494-8060-4106-B1ED-E6DA3111E3A6}" type="presParOf" srcId="{FCDA575C-5816-41C8-AA7D-38BB032C3FE9}" destId="{9F833AAB-1C61-4A4D-AA0F-B585E20B5787}" srcOrd="0" destOrd="0" presId="urn:microsoft.com/office/officeart/2005/8/layout/hierarchy4"/>
    <dgm:cxn modelId="{06AA33EF-4614-4ED7-83AF-C189CFD2206A}" type="presParOf" srcId="{9F833AAB-1C61-4A4D-AA0F-B585E20B5787}" destId="{5907107C-8F2D-478C-87DB-8AE8D750049F}" srcOrd="0" destOrd="0" presId="urn:microsoft.com/office/officeart/2005/8/layout/hierarchy4"/>
    <dgm:cxn modelId="{90944DF7-920D-4C4E-B081-A3815928D0CA}" type="presParOf" srcId="{9F833AAB-1C61-4A4D-AA0F-B585E20B5787}" destId="{7BFC2693-BF2D-4678-B828-FB17DA296FED}" srcOrd="1" destOrd="0" presId="urn:microsoft.com/office/officeart/2005/8/layout/hierarchy4"/>
    <dgm:cxn modelId="{C290C6B1-EC80-4DDF-83D5-21115A3F2766}" type="presParOf" srcId="{FCDA575C-5816-41C8-AA7D-38BB032C3FE9}" destId="{F8B825A9-BCC2-42E0-A674-61748722921C}" srcOrd="1" destOrd="0" presId="urn:microsoft.com/office/officeart/2005/8/layout/hierarchy4"/>
    <dgm:cxn modelId="{8D9E2F32-BA14-44E2-A68B-A85FB31F0F4A}" type="presParOf" srcId="{FCDA575C-5816-41C8-AA7D-38BB032C3FE9}" destId="{7BCD000D-3A80-4125-AE34-4DBDAFBD4874}" srcOrd="2" destOrd="0" presId="urn:microsoft.com/office/officeart/2005/8/layout/hierarchy4"/>
    <dgm:cxn modelId="{A34DBDA4-6872-404B-9188-F722E071A882}" type="presParOf" srcId="{7BCD000D-3A80-4125-AE34-4DBDAFBD4874}" destId="{3C66C250-9DE2-4A67-8729-28E76F8C31FD}" srcOrd="0" destOrd="0" presId="urn:microsoft.com/office/officeart/2005/8/layout/hierarchy4"/>
    <dgm:cxn modelId="{624ED005-83B3-4622-AA69-A82A60429F97}" type="presParOf" srcId="{7BCD000D-3A80-4125-AE34-4DBDAFBD4874}" destId="{59CCD913-7DFF-4D37-B5DD-909535F3F9F6}" srcOrd="1" destOrd="0" presId="urn:microsoft.com/office/officeart/2005/8/layout/hierarchy4"/>
    <dgm:cxn modelId="{7DFE1E26-690A-4AF5-BC2A-F4FFE104A894}" type="presParOf" srcId="{FCDA575C-5816-41C8-AA7D-38BB032C3FE9}" destId="{423F489F-48C1-4322-A80F-9C8BC722438C}" srcOrd="3" destOrd="0" presId="urn:microsoft.com/office/officeart/2005/8/layout/hierarchy4"/>
    <dgm:cxn modelId="{2E537C3C-B684-43EF-8215-B33442AE910F}" type="presParOf" srcId="{FCDA575C-5816-41C8-AA7D-38BB032C3FE9}" destId="{55E2E5BD-7B79-4446-8198-E998157BD3A2}" srcOrd="4" destOrd="0" presId="urn:microsoft.com/office/officeart/2005/8/layout/hierarchy4"/>
    <dgm:cxn modelId="{592306D0-9769-41F8-B8DB-D50F2D23EE38}" type="presParOf" srcId="{55E2E5BD-7B79-4446-8198-E998157BD3A2}" destId="{BBF2EBE7-81EE-4149-9CEA-94B5A4F62A3D}" srcOrd="0" destOrd="0" presId="urn:microsoft.com/office/officeart/2005/8/layout/hierarchy4"/>
    <dgm:cxn modelId="{7CC74692-C387-4B9F-A515-7A9D58839398}" type="presParOf" srcId="{55E2E5BD-7B79-4446-8198-E998157BD3A2}" destId="{538B4AB1-9CD6-482A-AB5F-88F249FF6D1F}" srcOrd="1" destOrd="0" presId="urn:microsoft.com/office/officeart/2005/8/layout/hierarchy4"/>
    <dgm:cxn modelId="{38A03E22-6DCF-4BBB-BE13-EB2BCC795D27}" type="presParOf" srcId="{942C4215-4519-46DA-9A2A-2B85DB19A180}" destId="{24FE082B-D775-4C14-8FF6-03E3F49565FF}" srcOrd="1" destOrd="0" presId="urn:microsoft.com/office/officeart/2005/8/layout/hierarchy4"/>
    <dgm:cxn modelId="{B3EA422B-3B31-4ED7-B507-0F356FA38FB5}" type="presParOf" srcId="{942C4215-4519-46DA-9A2A-2B85DB19A180}" destId="{0E673368-B5CC-4846-B178-43581DF09064}" srcOrd="2" destOrd="0" presId="urn:microsoft.com/office/officeart/2005/8/layout/hierarchy4"/>
    <dgm:cxn modelId="{E162D589-2C77-4DBC-9E99-9229FD55A32F}" type="presParOf" srcId="{0E673368-B5CC-4846-B178-43581DF09064}" destId="{46E2B52A-8B52-492C-B877-3125378BC34F}" srcOrd="0" destOrd="0" presId="urn:microsoft.com/office/officeart/2005/8/layout/hierarchy4"/>
    <dgm:cxn modelId="{45B41FDD-93E7-4E5B-8DD5-9D28F5CABF47}" type="presParOf" srcId="{0E673368-B5CC-4846-B178-43581DF09064}" destId="{806B4B0C-992C-4E9F-8158-0A405DC00BEB}" srcOrd="1" destOrd="0" presId="urn:microsoft.com/office/officeart/2005/8/layout/hierarchy4"/>
    <dgm:cxn modelId="{525E35E9-0CEF-443E-A5CB-70B39285839C}" type="presParOf" srcId="{0E673368-B5CC-4846-B178-43581DF09064}" destId="{987039B4-2F3A-4F8A-B6B0-933CCEDA8711}" srcOrd="2" destOrd="0" presId="urn:microsoft.com/office/officeart/2005/8/layout/hierarchy4"/>
    <dgm:cxn modelId="{592A8483-EB24-49AA-94B2-5FF490BB04BF}" type="presParOf" srcId="{987039B4-2F3A-4F8A-B6B0-933CCEDA8711}" destId="{D0D0EF0E-AA89-4463-AB0D-E319F64B9341}" srcOrd="0" destOrd="0" presId="urn:microsoft.com/office/officeart/2005/8/layout/hierarchy4"/>
    <dgm:cxn modelId="{49B5B2A6-4892-41EB-A10C-71C8FD1FDBB4}" type="presParOf" srcId="{D0D0EF0E-AA89-4463-AB0D-E319F64B9341}" destId="{F04B4055-874F-4D7F-8E0A-E19E9C4182A4}" srcOrd="0" destOrd="0" presId="urn:microsoft.com/office/officeart/2005/8/layout/hierarchy4"/>
    <dgm:cxn modelId="{65E2D1BD-5903-4039-8825-E393F39B6DE0}" type="presParOf" srcId="{D0D0EF0E-AA89-4463-AB0D-E319F64B9341}" destId="{C9CCAD00-79A4-4F05-81E4-F541F53E5AE3}" srcOrd="1" destOrd="0" presId="urn:microsoft.com/office/officeart/2005/8/layout/hierarchy4"/>
    <dgm:cxn modelId="{2FF46F06-0836-44FB-BCF0-2FE9EF0334E2}" type="presParOf" srcId="{987039B4-2F3A-4F8A-B6B0-933CCEDA8711}" destId="{A27330D5-E254-40AF-A245-2BFF6A13A60C}" srcOrd="1" destOrd="0" presId="urn:microsoft.com/office/officeart/2005/8/layout/hierarchy4"/>
    <dgm:cxn modelId="{820E8194-3D05-43B5-86E0-70355D093D8A}" type="presParOf" srcId="{987039B4-2F3A-4F8A-B6B0-933CCEDA8711}" destId="{DCEA6616-2D09-4DB3-BAD5-0D273005F5D0}" srcOrd="2" destOrd="0" presId="urn:microsoft.com/office/officeart/2005/8/layout/hierarchy4"/>
    <dgm:cxn modelId="{6CAC98D2-313E-4DE6-BF34-6EEBACA7FE64}" type="presParOf" srcId="{DCEA6616-2D09-4DB3-BAD5-0D273005F5D0}" destId="{644B511A-A981-4E35-A697-2F6233CB0C53}" srcOrd="0" destOrd="0" presId="urn:microsoft.com/office/officeart/2005/8/layout/hierarchy4"/>
    <dgm:cxn modelId="{932B455B-CFCB-45ED-A70C-23D893EB0A36}" type="presParOf" srcId="{DCEA6616-2D09-4DB3-BAD5-0D273005F5D0}" destId="{7C1859EB-C878-4A5E-B8DD-9BCAA0F76972}" srcOrd="1" destOrd="0" presId="urn:microsoft.com/office/officeart/2005/8/layout/hierarchy4"/>
    <dgm:cxn modelId="{3BB6E792-5334-4018-A444-BE3C2016873D}" type="presParOf" srcId="{987039B4-2F3A-4F8A-B6B0-933CCEDA8711}" destId="{3F30E541-80B4-4A2B-8A5F-615C86FBE47A}" srcOrd="3" destOrd="0" presId="urn:microsoft.com/office/officeart/2005/8/layout/hierarchy4"/>
    <dgm:cxn modelId="{7C1FBFA1-25B6-4D2F-8E5D-CCC3158AADB1}" type="presParOf" srcId="{987039B4-2F3A-4F8A-B6B0-933CCEDA8711}" destId="{4D9BE19D-B6CB-435E-9763-D05633AE4F29}" srcOrd="4" destOrd="0" presId="urn:microsoft.com/office/officeart/2005/8/layout/hierarchy4"/>
    <dgm:cxn modelId="{F8613865-04ED-4535-8725-E509913D9CEB}" type="presParOf" srcId="{4D9BE19D-B6CB-435E-9763-D05633AE4F29}" destId="{D4D73F13-BFFA-435B-B30F-37F099DA09A3}" srcOrd="0" destOrd="0" presId="urn:microsoft.com/office/officeart/2005/8/layout/hierarchy4"/>
    <dgm:cxn modelId="{AE547E8F-8A00-4971-BD93-B8ACFDF81D49}" type="presParOf" srcId="{4D9BE19D-B6CB-435E-9763-D05633AE4F29}" destId="{F3D0D5D9-A38F-4D7B-AEC4-CE40E6085CD4}" srcOrd="1" destOrd="0" presId="urn:microsoft.com/office/officeart/2005/8/layout/hierarchy4"/>
    <dgm:cxn modelId="{63949E7B-9C50-45E6-9F21-2DE393758782}" type="presParOf" srcId="{942C4215-4519-46DA-9A2A-2B85DB19A180}" destId="{2F722907-2C65-4259-9028-BE7AD60FE92F}" srcOrd="3" destOrd="0" presId="urn:microsoft.com/office/officeart/2005/8/layout/hierarchy4"/>
    <dgm:cxn modelId="{CAAF6D62-F270-43C3-815A-A822C5B1C57E}" type="presParOf" srcId="{942C4215-4519-46DA-9A2A-2B85DB19A180}" destId="{4A79D9E0-9EAA-4E5B-BE45-CAC1D0D9ED71}" srcOrd="4" destOrd="0" presId="urn:microsoft.com/office/officeart/2005/8/layout/hierarchy4"/>
    <dgm:cxn modelId="{B662888B-E609-4165-B5BE-8527E77B99BE}" type="presParOf" srcId="{4A79D9E0-9EAA-4E5B-BE45-CAC1D0D9ED71}" destId="{84011A27-B680-42DE-A2B3-ACCAF6B82430}" srcOrd="0" destOrd="0" presId="urn:microsoft.com/office/officeart/2005/8/layout/hierarchy4"/>
    <dgm:cxn modelId="{20FF7FFC-5840-4CB0-91BC-E45740245FEF}"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1" qsCatId="3D" csTypeId="urn:microsoft.com/office/officeart/2005/8/colors/colorful1#1" csCatId="colorful" phldr="1"/>
      <dgm:spPr/>
      <dgm:t>
        <a:bodyPr/>
        <a:lstStyle/>
        <a:p>
          <a:endParaRPr lang="zh-TW" altLang="en-US"/>
        </a:p>
      </dgm:t>
    </dgm:pt>
    <dgm:pt modelId="{FD86508D-C749-46BE-9C0B-252E0A03175B}">
      <dgm:prSet phldrT="[文字]"/>
      <dgm:spPr/>
      <dgm:t>
        <a:bodyPr/>
        <a:lstStyle/>
        <a:p>
          <a:r>
            <a:rPr lang="zh-TW" altLang="en-US" b="1" dirty="0">
              <a:latin typeface="微軟正黑體" pitchFamily="34" charset="-120"/>
              <a:ea typeface="微軟正黑體" pitchFamily="34" charset="-120"/>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dgm:t>
        <a:bodyPr/>
        <a:lstStyle/>
        <a:p>
          <a:endParaRPr lang="zh-TW" altLang="en-US" b="1">
            <a:latin typeface="微軟正黑體" pitchFamily="34" charset="-120"/>
            <a:ea typeface="微軟正黑體" pitchFamily="34" charset="-120"/>
          </a:endParaRPr>
        </a:p>
      </dgm:t>
    </dgm:pt>
    <dgm:pt modelId="{AAEA369D-0E0E-4901-AEF7-AE0FABEEDC69}">
      <dgm:prSet phldrT="[文字]" custT="1"/>
      <dgm:spPr/>
      <dgm:t>
        <a:bodyPr/>
        <a:lstStyle/>
        <a:p>
          <a:r>
            <a:rPr lang="zh-TW" altLang="en-US" sz="2400" b="1" dirty="0">
              <a:solidFill>
                <a:srgbClr val="000099"/>
              </a:solidFill>
              <a:latin typeface="微軟正黑體" pitchFamily="34" charset="-120"/>
              <a:ea typeface="微軟正黑體" pitchFamily="34" charset="-120"/>
            </a:rPr>
            <a:t>  </a:t>
          </a:r>
          <a:r>
            <a:rPr lang="zh-TW" altLang="en-US" sz="2800" b="1" dirty="0">
              <a:solidFill>
                <a:srgbClr val="000099"/>
              </a:solidFill>
              <a:latin typeface="微軟正黑體" pitchFamily="34" charset="-120"/>
              <a:ea typeface="微軟正黑體" pitchFamily="34" charset="-120"/>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dgm:t>
        <a:bodyPr/>
        <a:lstStyle/>
        <a:p>
          <a:r>
            <a:rPr lang="zh-TW" altLang="en-US" b="1" dirty="0">
              <a:latin typeface="微軟正黑體" pitchFamily="34" charset="-120"/>
              <a:ea typeface="微軟正黑體" pitchFamily="34" charset="-120"/>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dgm:t>
        <a:bodyPr/>
        <a:lstStyle/>
        <a:p>
          <a:r>
            <a:rPr lang="zh-TW" altLang="en-US" b="1" dirty="0">
              <a:latin typeface="微軟正黑體" pitchFamily="34" charset="-120"/>
              <a:ea typeface="微軟正黑體" pitchFamily="34" charset="-120"/>
            </a:rPr>
            <a:t>台商子女學校或海外返國就讀</a:t>
          </a: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dgm:t>
        <a:bodyPr/>
        <a:lstStyle/>
        <a:p>
          <a:r>
            <a:rPr lang="zh-TW" altLang="en-US" b="1" dirty="0">
              <a:latin typeface="微軟正黑體" pitchFamily="34" charset="-120"/>
              <a:ea typeface="微軟正黑體" pitchFamily="34" charset="-120"/>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custLinFactNeighborX="-696" custLinFactNeighborY="693"/>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prstGeom prst="smileyFace">
          <a:avLst/>
        </a:prstGeom>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dgm:pt>
  </dgm:ptLst>
  <dgm:cxnLst>
    <dgm:cxn modelId="{E10471CC-FC55-4243-BC6A-F038772703CF}" srcId="{BA7EEF56-AF01-482D-8897-03805D42A5F0}" destId="{AAEA369D-0E0E-4901-AEF7-AE0FABEEDC69}" srcOrd="1" destOrd="0" parTransId="{9906F1E7-BC4F-4DDC-AB86-45F57F2515ED}" sibTransId="{7D0EB60E-B984-4F4E-B45C-3725F90C299C}"/>
    <dgm:cxn modelId="{4C4BD8B6-54C1-4575-B262-AC19D352925C}" type="presOf" srcId="{451A33EE-0F18-45FA-A84E-F89B16632175}" destId="{C848A82E-AB00-4DFB-8002-DA6488437830}" srcOrd="0" destOrd="0" presId="urn:microsoft.com/office/officeart/2008/layout/VerticalCurvedList"/>
    <dgm:cxn modelId="{BC87F7D8-AC55-48E8-8AB1-D04E896D4714}" type="presOf" srcId="{AAEA369D-0E0E-4901-AEF7-AE0FABEEDC69}" destId="{E9EB7000-EEF1-41C1-A9AF-46DE3ABA9938}" srcOrd="0" destOrd="0" presId="urn:microsoft.com/office/officeart/2008/layout/VerticalCurvedList"/>
    <dgm:cxn modelId="{C0A4F52F-32E9-4A2C-9DB5-2EC7285CB571}"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FD04448-C054-4D0D-A2CC-BCA85E86946B}" srcId="{BA7EEF56-AF01-482D-8897-03805D42A5F0}" destId="{23DE841E-1F55-42CA-8FE3-6641073BF411}" srcOrd="4" destOrd="0" parTransId="{B8B9A280-8CE5-4B42-B1C9-B4F53C372A92}" sibTransId="{EEB52794-52A4-4118-859C-9D5B5B121259}"/>
    <dgm:cxn modelId="{52549B2C-F681-44D8-8667-C631E11A4953}" type="presOf" srcId="{353A6386-A744-4B00-8851-DC63F0946C8F}" destId="{E4FF4302-3C06-4B82-AB1B-4AE28D155572}" srcOrd="0" destOrd="0" presId="urn:microsoft.com/office/officeart/2008/layout/VerticalCurvedList"/>
    <dgm:cxn modelId="{91283589-99BE-43FA-A762-C50ED3B13C7A}" type="presOf" srcId="{23DE841E-1F55-42CA-8FE3-6641073BF411}" destId="{382CD61E-7CD0-4883-BE6D-7B88BD103B18}"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BBAB775B-E4C5-4905-AB24-E61AC3EAB776}" type="presOf" srcId="{F31FF26B-48A7-4546-A3CC-EE8BAA38DDE9}" destId="{CDB21CEF-4B40-4F7A-80A9-601EA1ECCBB0}"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8B37E3B6-9E25-485E-AA61-439C8362C190}" type="presOf" srcId="{FD86508D-C749-46BE-9C0B-252E0A03175B}" destId="{87C32EE2-572F-4BE5-8A0C-937DB636B144}" srcOrd="0" destOrd="0" presId="urn:microsoft.com/office/officeart/2008/layout/VerticalCurvedList"/>
    <dgm:cxn modelId="{54F8B0AA-BC7A-4CBD-B7E2-D75860961610}" type="presParOf" srcId="{C456F6BB-C661-4D40-8BB4-C33A27D08A39}" destId="{6FEB6BE4-AA9B-4DFF-974D-4A3773B99717}" srcOrd="0" destOrd="0" presId="urn:microsoft.com/office/officeart/2008/layout/VerticalCurvedList"/>
    <dgm:cxn modelId="{9E221D70-0454-469A-8E7C-20516A4C3232}" type="presParOf" srcId="{6FEB6BE4-AA9B-4DFF-974D-4A3773B99717}" destId="{27425C58-1CE4-48FE-8709-AF0EA22D1C74}" srcOrd="0" destOrd="0" presId="urn:microsoft.com/office/officeart/2008/layout/VerticalCurvedList"/>
    <dgm:cxn modelId="{39F718F2-2861-4E3C-A0B9-902AFD63A701}" type="presParOf" srcId="{27425C58-1CE4-48FE-8709-AF0EA22D1C74}" destId="{B0293681-D7C8-4846-9D93-348F4CF2A018}" srcOrd="0" destOrd="0" presId="urn:microsoft.com/office/officeart/2008/layout/VerticalCurvedList"/>
    <dgm:cxn modelId="{FCC229BD-C82A-4792-AD42-F51B9E51B5F9}" type="presParOf" srcId="{27425C58-1CE4-48FE-8709-AF0EA22D1C74}" destId="{C848A82E-AB00-4DFB-8002-DA6488437830}" srcOrd="1" destOrd="0" presId="urn:microsoft.com/office/officeart/2008/layout/VerticalCurvedList"/>
    <dgm:cxn modelId="{D95A1CFE-5F21-423D-80A4-D4A81E66896E}" type="presParOf" srcId="{27425C58-1CE4-48FE-8709-AF0EA22D1C74}" destId="{F0C6216E-3EB7-45F9-A99C-A6D8F768FFE4}" srcOrd="2" destOrd="0" presId="urn:microsoft.com/office/officeart/2008/layout/VerticalCurvedList"/>
    <dgm:cxn modelId="{02262D3C-58A8-4CDC-BD59-F6AF15639CD5}" type="presParOf" srcId="{27425C58-1CE4-48FE-8709-AF0EA22D1C74}" destId="{92766C3A-1B80-4366-92B4-450C7B381070}" srcOrd="3" destOrd="0" presId="urn:microsoft.com/office/officeart/2008/layout/VerticalCurvedList"/>
    <dgm:cxn modelId="{73C70617-5DF2-44A7-AF51-2D17D0B52337}" type="presParOf" srcId="{6FEB6BE4-AA9B-4DFF-974D-4A3773B99717}" destId="{87C32EE2-572F-4BE5-8A0C-937DB636B144}" srcOrd="1" destOrd="0" presId="urn:microsoft.com/office/officeart/2008/layout/VerticalCurvedList"/>
    <dgm:cxn modelId="{363C4CCF-8A63-4BE9-9F3A-73D689DBEC62}" type="presParOf" srcId="{6FEB6BE4-AA9B-4DFF-974D-4A3773B99717}" destId="{E583E0BE-2B7F-473F-8D75-0594A505B486}" srcOrd="2" destOrd="0" presId="urn:microsoft.com/office/officeart/2008/layout/VerticalCurvedList"/>
    <dgm:cxn modelId="{FA3E5A6F-2EC5-481C-9771-C7743297874E}" type="presParOf" srcId="{E583E0BE-2B7F-473F-8D75-0594A505B486}" destId="{F86C117C-AAE0-48D2-843F-93FA4FFFAFCD}" srcOrd="0" destOrd="0" presId="urn:microsoft.com/office/officeart/2008/layout/VerticalCurvedList"/>
    <dgm:cxn modelId="{5F20A07F-8602-43B1-951E-629CE020697F}" type="presParOf" srcId="{6FEB6BE4-AA9B-4DFF-974D-4A3773B99717}" destId="{E9EB7000-EEF1-41C1-A9AF-46DE3ABA9938}" srcOrd="3" destOrd="0" presId="urn:microsoft.com/office/officeart/2008/layout/VerticalCurvedList"/>
    <dgm:cxn modelId="{B992AB63-D25D-4A31-AF61-69FBCB7D48BF}" type="presParOf" srcId="{6FEB6BE4-AA9B-4DFF-974D-4A3773B99717}" destId="{4E123BE5-6808-481A-8057-E071E3954EAE}" srcOrd="4" destOrd="0" presId="urn:microsoft.com/office/officeart/2008/layout/VerticalCurvedList"/>
    <dgm:cxn modelId="{FC3C4859-FE98-427E-8332-F0ADE0FB265C}" type="presParOf" srcId="{4E123BE5-6808-481A-8057-E071E3954EAE}" destId="{205BFE64-89B3-4879-8DA6-087207728515}" srcOrd="0" destOrd="0" presId="urn:microsoft.com/office/officeart/2008/layout/VerticalCurvedList"/>
    <dgm:cxn modelId="{6ECCB25C-3480-4B4F-9B6A-1E66005163C9}" type="presParOf" srcId="{6FEB6BE4-AA9B-4DFF-974D-4A3773B99717}" destId="{E4FF4302-3C06-4B82-AB1B-4AE28D155572}" srcOrd="5" destOrd="0" presId="urn:microsoft.com/office/officeart/2008/layout/VerticalCurvedList"/>
    <dgm:cxn modelId="{69972F6D-F91E-4871-A9DC-A8FC0B6C0EB4}" type="presParOf" srcId="{6FEB6BE4-AA9B-4DFF-974D-4A3773B99717}" destId="{1F6B5742-B79B-4869-BD82-D667794F87E2}" srcOrd="6" destOrd="0" presId="urn:microsoft.com/office/officeart/2008/layout/VerticalCurvedList"/>
    <dgm:cxn modelId="{CD964A9E-0079-49E4-B803-6DA1B2BC5426}" type="presParOf" srcId="{1F6B5742-B79B-4869-BD82-D667794F87E2}" destId="{5B008F7F-FB57-4E27-91DE-4C6153DD672E}" srcOrd="0" destOrd="0" presId="urn:microsoft.com/office/officeart/2008/layout/VerticalCurvedList"/>
    <dgm:cxn modelId="{3E4A18BD-DA41-4C53-AC70-D573921DB95B}" type="presParOf" srcId="{6FEB6BE4-AA9B-4DFF-974D-4A3773B99717}" destId="{CDB21CEF-4B40-4F7A-80A9-601EA1ECCBB0}" srcOrd="7" destOrd="0" presId="urn:microsoft.com/office/officeart/2008/layout/VerticalCurvedList"/>
    <dgm:cxn modelId="{1C8E19CC-6832-4234-B0B9-B77C5F106BF6}" type="presParOf" srcId="{6FEB6BE4-AA9B-4DFF-974D-4A3773B99717}" destId="{275BC219-91CF-4D3D-8827-D08A0F7893AD}" srcOrd="8" destOrd="0" presId="urn:microsoft.com/office/officeart/2008/layout/VerticalCurvedList"/>
    <dgm:cxn modelId="{508A7A9C-7ED9-4FC4-B77E-07ED2F3B8206}" type="presParOf" srcId="{275BC219-91CF-4D3D-8827-D08A0F7893AD}" destId="{5A4A8DDD-51A4-4AFB-8689-F8BDCA08A075}" srcOrd="0" destOrd="0" presId="urn:microsoft.com/office/officeart/2008/layout/VerticalCurvedList"/>
    <dgm:cxn modelId="{EC8BEF41-38F2-406E-97D9-1E5C9FA72D16}" type="presParOf" srcId="{6FEB6BE4-AA9B-4DFF-974D-4A3773B99717}" destId="{382CD61E-7CD0-4883-BE6D-7B88BD103B18}" srcOrd="9" destOrd="0" presId="urn:microsoft.com/office/officeart/2008/layout/VerticalCurvedList"/>
    <dgm:cxn modelId="{698C5F12-5482-4040-83C0-02F44DC1C015}" type="presParOf" srcId="{6FEB6BE4-AA9B-4DFF-974D-4A3773B99717}" destId="{B877E391-6057-46B7-9EC7-F84199AD831C}" srcOrd="10" destOrd="0" presId="urn:microsoft.com/office/officeart/2008/layout/VerticalCurvedList"/>
    <dgm:cxn modelId="{34F3B28C-433E-4A59-BC9B-ED2B09F0801C}"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691564-8C8C-45E8-AD5A-2EB350E8046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zh-TW" altLang="en-US"/>
        </a:p>
      </dgm:t>
    </dgm:pt>
    <dgm:pt modelId="{F13EDBC7-562F-4973-9917-ABA0104B141C}">
      <dgm:prSet phldrT="[文字]" custT="1"/>
      <dgm:spPr>
        <a:solidFill>
          <a:schemeClr val="accent5"/>
        </a:solidFill>
      </dgm:spPr>
      <dgm:t>
        <a:bodyPr/>
        <a:lstStyle/>
        <a:p>
          <a:r>
            <a:rPr lang="zh-TW" altLang="en-US" sz="2400" b="1" dirty="0">
              <a:latin typeface="微軟正黑體" panose="020B0604030504040204" pitchFamily="34" charset="-120"/>
              <a:ea typeface="微軟正黑體" panose="020B0604030504040204" pitchFamily="34" charset="-120"/>
            </a:rPr>
            <a:t>國中生申請、選填志願</a:t>
          </a:r>
        </a:p>
      </dgm:t>
    </dgm:pt>
    <dgm:pt modelId="{06E81DB0-0B90-4A43-ACDF-67FD8B929E75}" type="par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093BCF-00EB-4DB0-8D81-907631EC8113}" type="sib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019C4BF-1942-4740-82D3-06E1EBFDDC3E}">
      <dgm:prSet phldrT="[文字]" custT="1"/>
      <dgm:spPr>
        <a:solidFill>
          <a:srgbClr val="6B8537"/>
        </a:solidFill>
      </dgm:spPr>
      <dgm:t>
        <a:bodyPr/>
        <a:lstStyle/>
        <a:p>
          <a:pPr>
            <a:lnSpc>
              <a:spcPct val="100000"/>
            </a:lnSpc>
            <a:spcBef>
              <a:spcPct val="0"/>
            </a:spcBef>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申請人數</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800" b="1" u="sng" dirty="0">
              <a:solidFill>
                <a:srgbClr val="FFFF00"/>
              </a:solidFill>
              <a:latin typeface="微軟正黑體" panose="020B0604030504040204" pitchFamily="34" charset="-120"/>
              <a:ea typeface="微軟正黑體" panose="020B0604030504040204" pitchFamily="34" charset="-120"/>
            </a:rPr>
            <a:t>未超過</a:t>
          </a:r>
          <a:endParaRPr lang="en-US" altLang="zh-TW" sz="2800" b="1" u="sng" dirty="0">
            <a:solidFill>
              <a:srgbClr val="FFFF00"/>
            </a:solidFill>
            <a:latin typeface="微軟正黑體" panose="020B0604030504040204" pitchFamily="34" charset="-120"/>
            <a:ea typeface="微軟正黑體" panose="020B0604030504040204" pitchFamily="34" charset="-120"/>
          </a:endParaRPr>
        </a:p>
        <a:p>
          <a:pPr>
            <a:lnSpc>
              <a:spcPct val="100000"/>
            </a:lnSpc>
            <a:spcBef>
              <a:spcPts val="1800"/>
            </a:spcBef>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志願學校招生名額</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3200" b="1" dirty="0">
              <a:solidFill>
                <a:srgbClr val="FF0000"/>
              </a:solidFill>
              <a:latin typeface="微軟正黑體" panose="020B0604030504040204" pitchFamily="34" charset="-120"/>
              <a:ea typeface="微軟正黑體" panose="020B0604030504040204" pitchFamily="34" charset="-120"/>
            </a:rPr>
            <a:t>全額錄取</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400" b="1" dirty="0">
              <a:solidFill>
                <a:srgbClr val="F9FC8C"/>
              </a:solidFill>
              <a:latin typeface="微軟正黑體" panose="020B0604030504040204" pitchFamily="34" charset="-120"/>
              <a:ea typeface="微軟正黑體" panose="020B0604030504040204" pitchFamily="34" charset="-120"/>
            </a:rPr>
            <a:t>每人限錄取</a:t>
          </a:r>
          <a:r>
            <a:rPr lang="en-US" altLang="zh-TW" sz="2400" b="1" dirty="0">
              <a:solidFill>
                <a:srgbClr val="F9FC8C"/>
              </a:solidFill>
              <a:latin typeface="微軟正黑體" panose="020B0604030504040204" pitchFamily="34" charset="-120"/>
              <a:ea typeface="微軟正黑體" panose="020B0604030504040204" pitchFamily="34" charset="-120"/>
            </a:rPr>
            <a:t>1</a:t>
          </a:r>
          <a:r>
            <a:rPr lang="zh-TW" altLang="en-US" sz="2400" b="1" dirty="0">
              <a:solidFill>
                <a:srgbClr val="F9FC8C"/>
              </a:solidFill>
              <a:latin typeface="微軟正黑體" panose="020B0604030504040204" pitchFamily="34" charset="-120"/>
              <a:ea typeface="微軟正黑體" panose="020B0604030504040204" pitchFamily="34" charset="-120"/>
            </a:rPr>
            <a:t>所</a:t>
          </a:r>
        </a:p>
      </dgm:t>
    </dgm:pt>
    <dgm:pt modelId="{88CAA038-85B2-477E-BABB-A8533C421F1B}" type="par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DC1CCF6-A507-4E58-8BAA-646E28344C64}" type="sib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E1AFED7-69E8-42D9-A475-D673FCDFB683}">
      <dgm:prSet phldrT="[文字]" custT="1"/>
      <dgm:spPr>
        <a:solidFill>
          <a:schemeClr val="accent5">
            <a:lumMod val="75000"/>
          </a:schemeClr>
        </a:solidFill>
      </dgm:spPr>
      <dgm:t>
        <a:bodyPr/>
        <a:lstStyle/>
        <a:p>
          <a:pPr>
            <a:lnSpc>
              <a:spcPct val="100000"/>
            </a:lnSpc>
            <a:spcAft>
              <a:spcPts val="0"/>
            </a:spcAft>
          </a:pPr>
          <a:r>
            <a:rPr lang="zh-TW" altLang="en-US" sz="2400" b="1" dirty="0">
              <a:latin typeface="微軟正黑體" panose="020B0604030504040204" pitchFamily="34" charset="-120"/>
              <a:ea typeface="微軟正黑體" panose="020B0604030504040204" pitchFamily="34" charset="-120"/>
            </a:rPr>
            <a:t>申請人數</a:t>
          </a:r>
          <a:endParaRPr lang="en-US" altLang="zh-TW" sz="2400" b="1" dirty="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800" b="1" u="sng" dirty="0">
              <a:solidFill>
                <a:srgbClr val="FFFF00"/>
              </a:solidFill>
              <a:latin typeface="微軟正黑體" panose="020B0604030504040204" pitchFamily="34" charset="-120"/>
              <a:ea typeface="微軟正黑體" panose="020B0604030504040204" pitchFamily="34" charset="-120"/>
            </a:rPr>
            <a:t>超過</a:t>
          </a:r>
          <a:endParaRPr lang="en-US" altLang="zh-TW" sz="2800" b="1" u="sng" dirty="0">
            <a:solidFill>
              <a:srgbClr val="FFFF00"/>
            </a:solidFill>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志願學校招生名額</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u="sng" dirty="0">
              <a:solidFill>
                <a:srgbClr val="FFFF00"/>
              </a:solidFill>
              <a:latin typeface="微軟正黑體" panose="020B0604030504040204" pitchFamily="34" charset="-120"/>
              <a:ea typeface="微軟正黑體" panose="020B0604030504040204" pitchFamily="34" charset="-120"/>
            </a:rPr>
            <a:t/>
          </a:r>
          <a:br>
            <a:rPr lang="en-US" altLang="zh-TW" sz="2400" b="1" u="sng" dirty="0">
              <a:solidFill>
                <a:srgbClr val="FFFF00"/>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進行</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超額比序</a:t>
          </a:r>
          <a:endParaRPr lang="en-US" altLang="zh-TW"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100000"/>
            </a:lnSpc>
            <a:spcAft>
              <a:spcPts val="0"/>
            </a:spcAft>
          </a:pPr>
          <a:endParaRPr lang="zh-TW" altLang="en-US" sz="2400" b="1" u="sng" dirty="0">
            <a:solidFill>
              <a:srgbClr val="FFFF00"/>
            </a:solidFill>
            <a:latin typeface="微軟正黑體" panose="020B0604030504040204" pitchFamily="34" charset="-120"/>
            <a:ea typeface="微軟正黑體" panose="020B0604030504040204" pitchFamily="34" charset="-120"/>
          </a:endParaRPr>
        </a:p>
      </dgm:t>
    </dgm:pt>
    <dgm:pt modelId="{E53B6309-AC00-4680-960C-7D6A290F7FCF}" type="par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CCFC18B-6FFF-41BF-A612-415F003E2F5D}" type="sib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56EB7D9-597C-4EDA-B458-1A0F1571B39C}" type="pres">
      <dgm:prSet presAssocID="{E9691564-8C8C-45E8-AD5A-2EB350E8046C}" presName="Name0" presStyleCnt="0">
        <dgm:presLayoutVars>
          <dgm:chPref val="1"/>
          <dgm:dir/>
          <dgm:animOne val="branch"/>
          <dgm:animLvl val="lvl"/>
          <dgm:resizeHandles/>
        </dgm:presLayoutVars>
      </dgm:prSet>
      <dgm:spPr/>
      <dgm:t>
        <a:bodyPr/>
        <a:lstStyle/>
        <a:p>
          <a:endParaRPr lang="zh-TW" altLang="en-US"/>
        </a:p>
      </dgm:t>
    </dgm:pt>
    <dgm:pt modelId="{1744B361-9A72-4BC1-A7E4-5F4174E69258}" type="pres">
      <dgm:prSet presAssocID="{F13EDBC7-562F-4973-9917-ABA0104B141C}" presName="vertOne" presStyleCnt="0"/>
      <dgm:spPr/>
    </dgm:pt>
    <dgm:pt modelId="{AE1DE969-E4ED-4707-A93F-28214D03F6F2}" type="pres">
      <dgm:prSet presAssocID="{F13EDBC7-562F-4973-9917-ABA0104B141C}" presName="txOne" presStyleLbl="node0" presStyleIdx="0" presStyleCnt="1" custScaleY="14108" custLinFactNeighborY="26966">
        <dgm:presLayoutVars>
          <dgm:chPref val="3"/>
        </dgm:presLayoutVars>
      </dgm:prSet>
      <dgm:spPr/>
      <dgm:t>
        <a:bodyPr/>
        <a:lstStyle/>
        <a:p>
          <a:endParaRPr lang="zh-TW" altLang="en-US"/>
        </a:p>
      </dgm:t>
    </dgm:pt>
    <dgm:pt modelId="{C80F91AB-33F6-4757-8EF1-9760496444E9}" type="pres">
      <dgm:prSet presAssocID="{F13EDBC7-562F-4973-9917-ABA0104B141C}" presName="parTransOne" presStyleCnt="0"/>
      <dgm:spPr/>
    </dgm:pt>
    <dgm:pt modelId="{73A0BCFD-3EF6-48EC-B593-F3D4A64E33AD}" type="pres">
      <dgm:prSet presAssocID="{F13EDBC7-562F-4973-9917-ABA0104B141C}" presName="horzOne" presStyleCnt="0"/>
      <dgm:spPr/>
    </dgm:pt>
    <dgm:pt modelId="{29F16B48-10A1-40A8-9708-1EE615F5FDB4}" type="pres">
      <dgm:prSet presAssocID="{E019C4BF-1942-4740-82D3-06E1EBFDDC3E}" presName="vertTwo" presStyleCnt="0"/>
      <dgm:spPr/>
    </dgm:pt>
    <dgm:pt modelId="{2E109CF9-D5F5-4E5F-BC0F-5C485B2416FA}" type="pres">
      <dgm:prSet presAssocID="{E019C4BF-1942-4740-82D3-06E1EBFDDC3E}" presName="txTwo" presStyleLbl="node2" presStyleIdx="0" presStyleCnt="2" custScaleX="82485" custScaleY="71288" custLinFactNeighborX="2669" custLinFactNeighborY="3787">
        <dgm:presLayoutVars>
          <dgm:chPref val="3"/>
        </dgm:presLayoutVars>
      </dgm:prSet>
      <dgm:spPr/>
      <dgm:t>
        <a:bodyPr/>
        <a:lstStyle/>
        <a:p>
          <a:endParaRPr lang="zh-TW" altLang="en-US"/>
        </a:p>
      </dgm:t>
    </dgm:pt>
    <dgm:pt modelId="{0C66D438-4B52-47E6-BB2B-2F7459C752B8}" type="pres">
      <dgm:prSet presAssocID="{E019C4BF-1942-4740-82D3-06E1EBFDDC3E}" presName="horzTwo" presStyleCnt="0"/>
      <dgm:spPr/>
    </dgm:pt>
    <dgm:pt modelId="{B2DA3F99-2379-4541-A733-D03D11FB5734}" type="pres">
      <dgm:prSet presAssocID="{3DC1CCF6-A507-4E58-8BAA-646E28344C64}" presName="sibSpaceTwo" presStyleCnt="0"/>
      <dgm:spPr/>
    </dgm:pt>
    <dgm:pt modelId="{44C71B48-2D9E-4C3C-864C-96183338D340}" type="pres">
      <dgm:prSet presAssocID="{5E1AFED7-69E8-42D9-A475-D673FCDFB683}" presName="vertTwo" presStyleCnt="0"/>
      <dgm:spPr/>
    </dgm:pt>
    <dgm:pt modelId="{BC985131-BA50-4A76-AA65-D591FC8D4E65}" type="pres">
      <dgm:prSet presAssocID="{5E1AFED7-69E8-42D9-A475-D673FCDFB683}" presName="txTwo" presStyleLbl="node2" presStyleIdx="1" presStyleCnt="2" custScaleX="78703" custScaleY="70349" custLinFactNeighborX="26893" custLinFactNeighborY="21647">
        <dgm:presLayoutVars>
          <dgm:chPref val="3"/>
        </dgm:presLayoutVars>
      </dgm:prSet>
      <dgm:spPr/>
      <dgm:t>
        <a:bodyPr/>
        <a:lstStyle/>
        <a:p>
          <a:endParaRPr lang="zh-TW" altLang="en-US"/>
        </a:p>
      </dgm:t>
    </dgm:pt>
    <dgm:pt modelId="{1F723329-C723-4C54-A097-4CECCE2E6011}" type="pres">
      <dgm:prSet presAssocID="{5E1AFED7-69E8-42D9-A475-D673FCDFB683}" presName="horzTwo" presStyleCnt="0"/>
      <dgm:spPr/>
    </dgm:pt>
  </dgm:ptLst>
  <dgm:cxnLst>
    <dgm:cxn modelId="{65AE4D67-6445-4C1E-9FBA-B7E9E46CE692}" srcId="{E9691564-8C8C-45E8-AD5A-2EB350E8046C}" destId="{F13EDBC7-562F-4973-9917-ABA0104B141C}" srcOrd="0" destOrd="0" parTransId="{06E81DB0-0B90-4A43-ACDF-67FD8B929E75}" sibTransId="{F8093BCF-00EB-4DB0-8D81-907631EC8113}"/>
    <dgm:cxn modelId="{7D734431-831E-49B3-A3F8-FE46A810B502}" type="presOf" srcId="{5E1AFED7-69E8-42D9-A475-D673FCDFB683}" destId="{BC985131-BA50-4A76-AA65-D591FC8D4E65}" srcOrd="0" destOrd="0" presId="urn:microsoft.com/office/officeart/2005/8/layout/hierarchy4"/>
    <dgm:cxn modelId="{CF055E7E-D223-497C-AC8A-C7BF5EDDAE6E}" type="presOf" srcId="{F13EDBC7-562F-4973-9917-ABA0104B141C}" destId="{AE1DE969-E4ED-4707-A93F-28214D03F6F2}" srcOrd="0" destOrd="0" presId="urn:microsoft.com/office/officeart/2005/8/layout/hierarchy4"/>
    <dgm:cxn modelId="{8BAD61D1-971D-46DF-AC6A-69C478EECB59}" srcId="{F13EDBC7-562F-4973-9917-ABA0104B141C}" destId="{5E1AFED7-69E8-42D9-A475-D673FCDFB683}" srcOrd="1" destOrd="0" parTransId="{E53B6309-AC00-4680-960C-7D6A290F7FCF}" sibTransId="{FCCFC18B-6FFF-41BF-A612-415F003E2F5D}"/>
    <dgm:cxn modelId="{13C4B264-7ECC-4183-AD1B-ECAB3FBD1735}" type="presOf" srcId="{E9691564-8C8C-45E8-AD5A-2EB350E8046C}" destId="{356EB7D9-597C-4EDA-B458-1A0F1571B39C}" srcOrd="0" destOrd="0" presId="urn:microsoft.com/office/officeart/2005/8/layout/hierarchy4"/>
    <dgm:cxn modelId="{E171565C-A917-42E2-9F9D-1AF27D13C245}" type="presOf" srcId="{E019C4BF-1942-4740-82D3-06E1EBFDDC3E}" destId="{2E109CF9-D5F5-4E5F-BC0F-5C485B2416FA}" srcOrd="0" destOrd="0" presId="urn:microsoft.com/office/officeart/2005/8/layout/hierarchy4"/>
    <dgm:cxn modelId="{8DAEC605-59C5-498D-A055-E4DED35B36F1}" srcId="{F13EDBC7-562F-4973-9917-ABA0104B141C}" destId="{E019C4BF-1942-4740-82D3-06E1EBFDDC3E}" srcOrd="0" destOrd="0" parTransId="{88CAA038-85B2-477E-BABB-A8533C421F1B}" sibTransId="{3DC1CCF6-A507-4E58-8BAA-646E28344C64}"/>
    <dgm:cxn modelId="{DAF03DED-B476-4780-B6D7-D6C1EB4ADCC1}" type="presParOf" srcId="{356EB7D9-597C-4EDA-B458-1A0F1571B39C}" destId="{1744B361-9A72-4BC1-A7E4-5F4174E69258}" srcOrd="0" destOrd="0" presId="urn:microsoft.com/office/officeart/2005/8/layout/hierarchy4"/>
    <dgm:cxn modelId="{030EDBE4-9561-4899-B069-2D5F1936F57E}" type="presParOf" srcId="{1744B361-9A72-4BC1-A7E4-5F4174E69258}" destId="{AE1DE969-E4ED-4707-A93F-28214D03F6F2}" srcOrd="0" destOrd="0" presId="urn:microsoft.com/office/officeart/2005/8/layout/hierarchy4"/>
    <dgm:cxn modelId="{BD6BE218-4E9F-4F0C-9067-CA3CAF92F880}" type="presParOf" srcId="{1744B361-9A72-4BC1-A7E4-5F4174E69258}" destId="{C80F91AB-33F6-4757-8EF1-9760496444E9}" srcOrd="1" destOrd="0" presId="urn:microsoft.com/office/officeart/2005/8/layout/hierarchy4"/>
    <dgm:cxn modelId="{F9FD9F67-9D3A-4851-B7D8-6D9A2634DAB5}" type="presParOf" srcId="{1744B361-9A72-4BC1-A7E4-5F4174E69258}" destId="{73A0BCFD-3EF6-48EC-B593-F3D4A64E33AD}" srcOrd="2" destOrd="0" presId="urn:microsoft.com/office/officeart/2005/8/layout/hierarchy4"/>
    <dgm:cxn modelId="{D226D482-262A-42B3-B8AD-B571712E094C}" type="presParOf" srcId="{73A0BCFD-3EF6-48EC-B593-F3D4A64E33AD}" destId="{29F16B48-10A1-40A8-9708-1EE615F5FDB4}" srcOrd="0" destOrd="0" presId="urn:microsoft.com/office/officeart/2005/8/layout/hierarchy4"/>
    <dgm:cxn modelId="{9B74B67B-61DB-4452-8EDC-0AA9F9AA12D4}" type="presParOf" srcId="{29F16B48-10A1-40A8-9708-1EE615F5FDB4}" destId="{2E109CF9-D5F5-4E5F-BC0F-5C485B2416FA}" srcOrd="0" destOrd="0" presId="urn:microsoft.com/office/officeart/2005/8/layout/hierarchy4"/>
    <dgm:cxn modelId="{D8F03F66-2092-41A0-AB56-0013D6D5ED33}" type="presParOf" srcId="{29F16B48-10A1-40A8-9708-1EE615F5FDB4}" destId="{0C66D438-4B52-47E6-BB2B-2F7459C752B8}" srcOrd="1" destOrd="0" presId="urn:microsoft.com/office/officeart/2005/8/layout/hierarchy4"/>
    <dgm:cxn modelId="{98E06188-E1BC-4819-9652-76FC1A4F17E5}" type="presParOf" srcId="{73A0BCFD-3EF6-48EC-B593-F3D4A64E33AD}" destId="{B2DA3F99-2379-4541-A733-D03D11FB5734}" srcOrd="1" destOrd="0" presId="urn:microsoft.com/office/officeart/2005/8/layout/hierarchy4"/>
    <dgm:cxn modelId="{C59ACEBC-6A07-4324-A2E6-9EF5255FC096}" type="presParOf" srcId="{73A0BCFD-3EF6-48EC-B593-F3D4A64E33AD}" destId="{44C71B48-2D9E-4C3C-864C-96183338D340}" srcOrd="2" destOrd="0" presId="urn:microsoft.com/office/officeart/2005/8/layout/hierarchy4"/>
    <dgm:cxn modelId="{2D399EDC-D806-4BE6-B2CB-904DF80BC5C6}" type="presParOf" srcId="{44C71B48-2D9E-4C3C-864C-96183338D340}" destId="{BC985131-BA50-4A76-AA65-D591FC8D4E65}" srcOrd="0" destOrd="0" presId="urn:microsoft.com/office/officeart/2005/8/layout/hierarchy4"/>
    <dgm:cxn modelId="{625C8EE0-DF11-4E4B-8DCB-62FE60214C57}" type="presParOf" srcId="{44C71B48-2D9E-4C3C-864C-96183338D340}" destId="{1F723329-C723-4C54-A097-4CECCE2E601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r>
            <a:rPr lang="en-US" altLang="zh-TW" sz="1800" b="1" dirty="0">
              <a:solidFill>
                <a:srgbClr val="000066"/>
              </a:solidFill>
              <a:latin typeface="微軟正黑體" pitchFamily="34" charset="-120"/>
              <a:ea typeface="微軟正黑體" pitchFamily="34" charset="-120"/>
            </a:rPr>
            <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t>
        <a:bodyPr/>
        <a:lstStyle/>
        <a:p>
          <a:endParaRPr lang="zh-TW" altLang="en-US"/>
        </a:p>
      </dgm:t>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t>
        <a:bodyPr/>
        <a:lstStyle/>
        <a:p>
          <a:endParaRPr lang="zh-TW" altLang="en-US"/>
        </a:p>
      </dgm:t>
    </dgm:pt>
    <dgm:pt modelId="{15F566FC-72B1-4688-840B-7A3F0FAEFC30}" type="pres">
      <dgm:prSet presAssocID="{8B6E3CA9-C0BB-4C64-8B0F-DC8878A667A7}" presName="wedge2" presStyleLbl="node1" presStyleIdx="1" presStyleCnt="3" custScaleX="107916" custScaleY="109920" custLinFactNeighborX="461" custLinFactNeighborY="436"/>
      <dgm:spPr/>
      <dgm:t>
        <a:bodyPr/>
        <a:lstStyle/>
        <a:p>
          <a:endParaRPr lang="zh-TW" altLang="en-US"/>
        </a:p>
      </dgm:t>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t>
        <a:bodyPr/>
        <a:lstStyle/>
        <a:p>
          <a:endParaRPr lang="zh-TW" altLang="en-US"/>
        </a:p>
      </dgm:t>
    </dgm:pt>
    <dgm:pt modelId="{5B35F0B6-2145-4405-B65A-2EC93247AA51}" type="pres">
      <dgm:prSet presAssocID="{8B6E3CA9-C0BB-4C64-8B0F-DC8878A667A7}" presName="wedge3" presStyleLbl="node1" presStyleIdx="2" presStyleCnt="3" custScaleX="111991" custScaleY="103069" custLinFactNeighborX="461" custLinFactNeighborY="-965"/>
      <dgm:spPr/>
      <dgm:t>
        <a:bodyPr/>
        <a:lstStyle/>
        <a:p>
          <a:endParaRPr lang="zh-TW" altLang="en-US"/>
        </a:p>
      </dgm:t>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t>
        <a:bodyPr/>
        <a:lstStyle/>
        <a:p>
          <a:endParaRPr lang="zh-TW" altLang="en-US"/>
        </a:p>
      </dgm:t>
    </dgm:pt>
  </dgm:ptLst>
  <dgm:cxnLst>
    <dgm:cxn modelId="{A1381A05-CC98-4D44-9A0F-6F3783619060}" srcId="{8B6E3CA9-C0BB-4C64-8B0F-DC8878A667A7}" destId="{90359E69-6903-40ED-8CCB-C658C570032A}" srcOrd="1" destOrd="0" parTransId="{B9E9ACE9-6056-4F5D-8B6C-1B90E1A6DCB4}" sibTransId="{F550D091-EBD4-4E37-9F6B-1EADA47A8F79}"/>
    <dgm:cxn modelId="{749187D5-3996-4E07-BB54-20D7277D961D}" type="presOf" srcId="{320B41D1-B7DB-455C-854D-EEA0F93E2BED}" destId="{C0001106-4215-4AAF-9B02-F1D1D6CC3D02}" srcOrd="1" destOrd="0" presId="urn:microsoft.com/office/officeart/2005/8/layout/chart3"/>
    <dgm:cxn modelId="{26AD8CAC-00BD-44B3-B559-433814A840FC}" type="presOf" srcId="{90359E69-6903-40ED-8CCB-C658C570032A}" destId="{15F566FC-72B1-4688-840B-7A3F0FAEFC30}" srcOrd="0" destOrd="0" presId="urn:microsoft.com/office/officeart/2005/8/layout/chart3"/>
    <dgm:cxn modelId="{74F61D3D-F8A2-4CB9-A5C7-6F678B7CAFCD}" type="presOf" srcId="{D2DAEB99-7DCB-44EC-9F08-05D244A26B90}" destId="{ECB698C3-219E-4085-8C1F-D2D282C4EC1E}" srcOrd="0" destOrd="0" presId="urn:microsoft.com/office/officeart/2005/8/layout/chart3"/>
    <dgm:cxn modelId="{E94D4008-DA61-47BD-AC55-3E449FB6231A}" type="presOf" srcId="{320B41D1-B7DB-455C-854D-EEA0F93E2BED}" destId="{5B35F0B6-2145-4405-B65A-2EC93247AA51}" srcOrd="0" destOrd="0" presId="urn:microsoft.com/office/officeart/2005/8/layout/chart3"/>
    <dgm:cxn modelId="{E454705B-374F-4FFF-97D1-E59C923EC96D}" type="presOf" srcId="{D2DAEB99-7DCB-44EC-9F08-05D244A26B90}" destId="{19B10674-C13C-4A59-A671-7145CAA501FE}" srcOrd="1" destOrd="0" presId="urn:microsoft.com/office/officeart/2005/8/layout/chart3"/>
    <dgm:cxn modelId="{A721767C-D9BC-4EEB-BAB8-19593920ADCB}" type="presOf" srcId="{90359E69-6903-40ED-8CCB-C658C570032A}" destId="{0B610FAD-5F36-4F4A-8566-FDE74BC3F4D0}" srcOrd="1"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B61F81AB-8176-46BB-A1CF-04C9A857CD1F}" srcId="{8B6E3CA9-C0BB-4C64-8B0F-DC8878A667A7}" destId="{320B41D1-B7DB-455C-854D-EEA0F93E2BED}" srcOrd="2" destOrd="0" parTransId="{3A8B831E-4349-4D12-88CD-33F20B338802}" sibTransId="{8A260C7C-FD4D-4DAF-AB97-90AA8FDFE849}"/>
    <dgm:cxn modelId="{F53943B8-56B7-473D-A310-608992590D41}" type="presOf" srcId="{8B6E3CA9-C0BB-4C64-8B0F-DC8878A667A7}" destId="{C92E9EB5-9EE3-4A84-892A-6313EED3D01C}" srcOrd="0" destOrd="0" presId="urn:microsoft.com/office/officeart/2005/8/layout/chart3"/>
    <dgm:cxn modelId="{046555AF-361B-4D3C-9B50-507F203DA2BB}" type="presParOf" srcId="{C92E9EB5-9EE3-4A84-892A-6313EED3D01C}" destId="{ECB698C3-219E-4085-8C1F-D2D282C4EC1E}" srcOrd="0" destOrd="0" presId="urn:microsoft.com/office/officeart/2005/8/layout/chart3"/>
    <dgm:cxn modelId="{0F3703A4-B359-4AC1-B806-C29E73BDD733}" type="presParOf" srcId="{C92E9EB5-9EE3-4A84-892A-6313EED3D01C}" destId="{19B10674-C13C-4A59-A671-7145CAA501FE}" srcOrd="1" destOrd="0" presId="urn:microsoft.com/office/officeart/2005/8/layout/chart3"/>
    <dgm:cxn modelId="{C37190FA-FE66-4974-89CA-15E59FB40648}" type="presParOf" srcId="{C92E9EB5-9EE3-4A84-892A-6313EED3D01C}" destId="{15F566FC-72B1-4688-840B-7A3F0FAEFC30}" srcOrd="2" destOrd="0" presId="urn:microsoft.com/office/officeart/2005/8/layout/chart3"/>
    <dgm:cxn modelId="{64F406D6-825B-471C-9082-9213870E48E9}" type="presParOf" srcId="{C92E9EB5-9EE3-4A84-892A-6313EED3D01C}" destId="{0B610FAD-5F36-4F4A-8566-FDE74BC3F4D0}" srcOrd="3" destOrd="0" presId="urn:microsoft.com/office/officeart/2005/8/layout/chart3"/>
    <dgm:cxn modelId="{4927A1A9-76F9-48C8-8D90-ED548F7C5084}" type="presParOf" srcId="{C92E9EB5-9EE3-4A84-892A-6313EED3D01C}" destId="{5B35F0B6-2145-4405-B65A-2EC93247AA51}" srcOrd="4" destOrd="0" presId="urn:microsoft.com/office/officeart/2005/8/layout/chart3"/>
    <dgm:cxn modelId="{AC59F670-A469-43C1-838A-827C71644EAC}"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r>
            <a:rPr lang="en-US" altLang="zh-TW" sz="1800" b="1" dirty="0">
              <a:solidFill>
                <a:srgbClr val="000066"/>
              </a:solidFill>
              <a:latin typeface="微軟正黑體" pitchFamily="34" charset="-120"/>
              <a:ea typeface="微軟正黑體" pitchFamily="34" charset="-120"/>
            </a:rPr>
            <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t>
        <a:bodyPr/>
        <a:lstStyle/>
        <a:p>
          <a:endParaRPr lang="zh-TW" altLang="en-US"/>
        </a:p>
      </dgm:t>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t>
        <a:bodyPr/>
        <a:lstStyle/>
        <a:p>
          <a:endParaRPr lang="zh-TW" altLang="en-US"/>
        </a:p>
      </dgm:t>
    </dgm:pt>
    <dgm:pt modelId="{15F566FC-72B1-4688-840B-7A3F0FAEFC30}" type="pres">
      <dgm:prSet presAssocID="{8B6E3CA9-C0BB-4C64-8B0F-DC8878A667A7}" presName="wedge2" presStyleLbl="node1" presStyleIdx="1" presStyleCnt="3" custScaleX="107916" custScaleY="109920" custLinFactNeighborX="461" custLinFactNeighborY="436"/>
      <dgm:spPr/>
      <dgm:t>
        <a:bodyPr/>
        <a:lstStyle/>
        <a:p>
          <a:endParaRPr lang="zh-TW" altLang="en-US"/>
        </a:p>
      </dgm:t>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t>
        <a:bodyPr/>
        <a:lstStyle/>
        <a:p>
          <a:endParaRPr lang="zh-TW" altLang="en-US"/>
        </a:p>
      </dgm:t>
    </dgm:pt>
    <dgm:pt modelId="{5B35F0B6-2145-4405-B65A-2EC93247AA51}" type="pres">
      <dgm:prSet presAssocID="{8B6E3CA9-C0BB-4C64-8B0F-DC8878A667A7}" presName="wedge3" presStyleLbl="node1" presStyleIdx="2" presStyleCnt="3" custScaleX="111991" custScaleY="103069" custLinFactNeighborX="461" custLinFactNeighborY="-965"/>
      <dgm:spPr/>
      <dgm:t>
        <a:bodyPr/>
        <a:lstStyle/>
        <a:p>
          <a:endParaRPr lang="zh-TW" altLang="en-US"/>
        </a:p>
      </dgm:t>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t>
        <a:bodyPr/>
        <a:lstStyle/>
        <a:p>
          <a:endParaRPr lang="zh-TW" altLang="en-US"/>
        </a:p>
      </dgm:t>
    </dgm:pt>
  </dgm:ptLst>
  <dgm:cxnLst>
    <dgm:cxn modelId="{A1381A05-CC98-4D44-9A0F-6F3783619060}" srcId="{8B6E3CA9-C0BB-4C64-8B0F-DC8878A667A7}" destId="{90359E69-6903-40ED-8CCB-C658C570032A}" srcOrd="1" destOrd="0" parTransId="{B9E9ACE9-6056-4F5D-8B6C-1B90E1A6DCB4}" sibTransId="{F550D091-EBD4-4E37-9F6B-1EADA47A8F79}"/>
    <dgm:cxn modelId="{319D0E46-17EC-4DE6-83FA-37B2AAEC9BE2}" type="presOf" srcId="{90359E69-6903-40ED-8CCB-C658C570032A}" destId="{0B610FAD-5F36-4F4A-8566-FDE74BC3F4D0}" srcOrd="1" destOrd="0" presId="urn:microsoft.com/office/officeart/2005/8/layout/chart3"/>
    <dgm:cxn modelId="{2D6586D5-E174-4752-92BE-6A5E3F0E98D6}" type="presOf" srcId="{8B6E3CA9-C0BB-4C64-8B0F-DC8878A667A7}" destId="{C92E9EB5-9EE3-4A84-892A-6313EED3D01C}" srcOrd="0" destOrd="0" presId="urn:microsoft.com/office/officeart/2005/8/layout/chart3"/>
    <dgm:cxn modelId="{8BE7661D-1AFE-40EF-B704-AD0A3B48393F}" type="presOf" srcId="{D2DAEB99-7DCB-44EC-9F08-05D244A26B90}" destId="{ECB698C3-219E-4085-8C1F-D2D282C4EC1E}" srcOrd="0" destOrd="0" presId="urn:microsoft.com/office/officeart/2005/8/layout/chart3"/>
    <dgm:cxn modelId="{76E78AFC-136A-4892-A4EC-DA35DE433350}" type="presOf" srcId="{320B41D1-B7DB-455C-854D-EEA0F93E2BED}" destId="{C0001106-4215-4AAF-9B02-F1D1D6CC3D02}" srcOrd="1" destOrd="0" presId="urn:microsoft.com/office/officeart/2005/8/layout/chart3"/>
    <dgm:cxn modelId="{E0071483-329A-4B44-A8C5-4F7C408C954C}" type="presOf" srcId="{320B41D1-B7DB-455C-854D-EEA0F93E2BED}" destId="{5B35F0B6-2145-4405-B65A-2EC93247AA51}" srcOrd="0" destOrd="0" presId="urn:microsoft.com/office/officeart/2005/8/layout/chart3"/>
    <dgm:cxn modelId="{23004AD3-F2E5-453C-A64A-CAFDD85727D1}" type="presOf" srcId="{90359E69-6903-40ED-8CCB-C658C570032A}" destId="{15F566FC-72B1-4688-840B-7A3F0FAEFC30}" srcOrd="0"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B61F81AB-8176-46BB-A1CF-04C9A857CD1F}" srcId="{8B6E3CA9-C0BB-4C64-8B0F-DC8878A667A7}" destId="{320B41D1-B7DB-455C-854D-EEA0F93E2BED}" srcOrd="2" destOrd="0" parTransId="{3A8B831E-4349-4D12-88CD-33F20B338802}" sibTransId="{8A260C7C-FD4D-4DAF-AB97-90AA8FDFE849}"/>
    <dgm:cxn modelId="{E8C8B8D3-7851-479E-A52C-E7DDAFA038AD}" type="presOf" srcId="{D2DAEB99-7DCB-44EC-9F08-05D244A26B90}" destId="{19B10674-C13C-4A59-A671-7145CAA501FE}" srcOrd="1" destOrd="0" presId="urn:microsoft.com/office/officeart/2005/8/layout/chart3"/>
    <dgm:cxn modelId="{1ACD3D72-77F8-4A30-AF91-0C09A5C20989}" type="presParOf" srcId="{C92E9EB5-9EE3-4A84-892A-6313EED3D01C}" destId="{ECB698C3-219E-4085-8C1F-D2D282C4EC1E}" srcOrd="0" destOrd="0" presId="urn:microsoft.com/office/officeart/2005/8/layout/chart3"/>
    <dgm:cxn modelId="{54C7EBDA-A82D-453C-A958-7C07D59BF1C4}" type="presParOf" srcId="{C92E9EB5-9EE3-4A84-892A-6313EED3D01C}" destId="{19B10674-C13C-4A59-A671-7145CAA501FE}" srcOrd="1" destOrd="0" presId="urn:microsoft.com/office/officeart/2005/8/layout/chart3"/>
    <dgm:cxn modelId="{65D4B840-FD32-403B-8145-FACCD65EFF4E}" type="presParOf" srcId="{C92E9EB5-9EE3-4A84-892A-6313EED3D01C}" destId="{15F566FC-72B1-4688-840B-7A3F0FAEFC30}" srcOrd="2" destOrd="0" presId="urn:microsoft.com/office/officeart/2005/8/layout/chart3"/>
    <dgm:cxn modelId="{C403ED3E-E414-497B-B4A0-9FB4BBCF9A80}" type="presParOf" srcId="{C92E9EB5-9EE3-4A84-892A-6313EED3D01C}" destId="{0B610FAD-5F36-4F4A-8566-FDE74BC3F4D0}" srcOrd="3" destOrd="0" presId="urn:microsoft.com/office/officeart/2005/8/layout/chart3"/>
    <dgm:cxn modelId="{8F08C35E-74AA-42C6-B98B-A57CB7167031}" type="presParOf" srcId="{C92E9EB5-9EE3-4A84-892A-6313EED3D01C}" destId="{5B35F0B6-2145-4405-B65A-2EC93247AA51}" srcOrd="4" destOrd="0" presId="urn:microsoft.com/office/officeart/2005/8/layout/chart3"/>
    <dgm:cxn modelId="{2F897091-C3B2-4798-AB0C-0108698BAF26}"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en-US" altLang="zh-TW" sz="2400" dirty="0">
              <a:solidFill>
                <a:schemeClr val="tx1"/>
              </a:solidFill>
            </a:rPr>
            <a:t>20</a:t>
          </a:r>
          <a:r>
            <a:rPr lang="zh-TW" altLang="en-US" sz="2400" dirty="0">
              <a:solidFill>
                <a:schemeClr val="tx1"/>
              </a:solidFill>
            </a:rPr>
            <a:t>分</a:t>
          </a:r>
          <a:endParaRPr lang="zh-TW" altLang="en-US" sz="2400" b="1" u="sng" dirty="0">
            <a:solidFill>
              <a:schemeClr val="tx1"/>
            </a:solidFill>
          </a:endParaRP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400" b="1" u="sng" dirty="0">
              <a:solidFill>
                <a:srgbClr val="FF0000"/>
              </a:solidFill>
            </a:rPr>
            <a:t>至多採計</a:t>
          </a:r>
          <a:r>
            <a:rPr lang="en-US" altLang="zh-TW" sz="2400" b="1" u="sng" dirty="0">
              <a:solidFill>
                <a:srgbClr val="FF0000"/>
              </a:solidFill>
            </a:rPr>
            <a:t>47</a:t>
          </a:r>
          <a:r>
            <a:rPr lang="zh-TW" altLang="en-US" sz="2400" b="1" u="sng" dirty="0">
              <a:solidFill>
                <a:srgbClr val="FF0000"/>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gm:t>
    </dgm:pt>
    <dgm:pt modelId="{20706A68-CA4F-4245-B745-AD5B3F276025}" type="sibTrans" cxnId="{FAC25FA9-73F4-4151-9AB1-14B2A6F7D99B}">
      <dgm:prSet/>
      <dgm:spPr/>
      <dgm:t>
        <a:bodyPr/>
        <a:lstStyle/>
        <a:p>
          <a:endParaRPr lang="zh-TW" altLang="en-US">
            <a:solidFill>
              <a:schemeClr val="tx1"/>
            </a:solidFill>
          </a:endParaRPr>
        </a:p>
      </dgm:t>
    </dgm:pt>
    <dgm:pt modelId="{26971985-E956-48B4-8640-A3266AF6487F}" type="parTrans" cxnId="{FAC25FA9-73F4-4151-9AB1-14B2A6F7D99B}">
      <dgm:prSet/>
      <dgm:spPr/>
      <dgm:t>
        <a:bodyPr/>
        <a:lstStyle/>
        <a:p>
          <a:endParaRPr lang="zh-TW" altLang="en-US">
            <a:solidFill>
              <a:schemeClr val="tx1"/>
            </a:solidFill>
          </a:endParaRPr>
        </a:p>
      </dgm:t>
    </dgm:pt>
    <dgm:pt modelId="{B3610B96-9831-4385-9E04-145E174BBD05}">
      <dgm:prSet phldrT="[文字]" custT="1"/>
      <dgm:spPr>
        <a:solidFill>
          <a:srgbClr val="B1FFFF">
            <a:alpha val="90000"/>
          </a:srgbClr>
        </a:solidFill>
        <a:ln>
          <a:solidFill>
            <a:srgbClr val="000000">
              <a:alpha val="90000"/>
            </a:srgbClr>
          </a:solidFill>
        </a:ln>
      </dgm:spPr>
      <dgm:t>
        <a:bodyPr lIns="39600" rIns="0" anchor="ctr"/>
        <a:lstStyle/>
        <a:p>
          <a:pPr marL="0" indent="0" algn="r">
            <a:spcBef>
              <a:spcPts val="200"/>
            </a:spcBef>
          </a:pPr>
          <a:r>
            <a:rPr lang="en-US" altLang="zh-TW" sz="2400" dirty="0">
              <a:solidFill>
                <a:schemeClr val="tx1"/>
              </a:solidFill>
              <a:latin typeface="+mn-lt"/>
            </a:rPr>
            <a:t>30</a:t>
          </a:r>
          <a:r>
            <a:rPr lang="zh-TW" altLang="en-US" sz="2400" dirty="0">
              <a:solidFill>
                <a:schemeClr val="tx1"/>
              </a:solidFill>
              <a:latin typeface="+mn-lt"/>
            </a:rPr>
            <a:t>分</a:t>
          </a:r>
        </a:p>
      </dgm:t>
    </dgm:pt>
    <dgm:pt modelId="{38BBA93C-610F-486A-83AD-0394B3C56FA5}" type="parTrans" cxnId="{0243C094-73D1-4100-B6DA-9EED1F06B1FE}">
      <dgm:prSet/>
      <dgm:spPr/>
      <dgm:t>
        <a:bodyPr/>
        <a:lstStyle/>
        <a:p>
          <a:endParaRPr lang="zh-TW" altLang="en-US"/>
        </a:p>
      </dgm:t>
    </dgm:pt>
    <dgm:pt modelId="{BD25B0E8-2E13-4567-88C9-E2DAE686CB30}" type="sibTrans" cxnId="{0243C094-73D1-4100-B6DA-9EED1F06B1FE}">
      <dgm:prSet/>
      <dgm:spPr/>
      <dgm:t>
        <a:bodyPr/>
        <a:lstStyle/>
        <a:p>
          <a:endParaRPr lang="zh-TW" altLang="en-US"/>
        </a:p>
      </dgm:t>
    </dgm:pt>
    <dgm:pt modelId="{150F7682-F0E3-4F9F-8F47-25756A893E4D}">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gm:t>
    </dgm:pt>
    <dgm:pt modelId="{35740E08-D530-41C3-A782-057629030590}" type="parTrans" cxnId="{22A0C5FD-762C-4A51-90F6-4FE68EE0B794}">
      <dgm:prSet/>
      <dgm:spPr/>
      <dgm:t>
        <a:bodyPr/>
        <a:lstStyle/>
        <a:p>
          <a:endParaRPr lang="zh-TW" altLang="en-US"/>
        </a:p>
      </dgm:t>
    </dgm:pt>
    <dgm:pt modelId="{49CEA752-0403-4903-9FB1-91E1D105EF3F}" type="sibTrans" cxnId="{22A0C5FD-762C-4A51-90F6-4FE68EE0B794}">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4" custScaleX="224074" custScaleY="71068">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4" custScaleY="63805">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4" custScaleX="247987" custScaleY="97104" custLinFactNeighborX="-857" custLinFactNeighborY="-1020">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4"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D2E9057A-71F2-433E-B7EA-B67155A45989}" type="pres">
      <dgm:prSet presAssocID="{150F7682-F0E3-4F9F-8F47-25756A893E4D}" presName="linNode" presStyleCnt="0"/>
      <dgm:spPr/>
    </dgm:pt>
    <dgm:pt modelId="{6809B6DE-738A-451F-AE53-B13DE41CAB84}" type="pres">
      <dgm:prSet presAssocID="{150F7682-F0E3-4F9F-8F47-25756A893E4D}" presName="parentShp" presStyleLbl="node1" presStyleIdx="2" presStyleCnt="4" custScaleX="259923" custScaleY="60763" custLinFactNeighborX="-1042" custLinFactNeighborY="855">
        <dgm:presLayoutVars>
          <dgm:bulletEnabled val="1"/>
        </dgm:presLayoutVars>
      </dgm:prSet>
      <dgm:spPr/>
      <dgm:t>
        <a:bodyPr/>
        <a:lstStyle/>
        <a:p>
          <a:endParaRPr lang="zh-TW" altLang="en-US"/>
        </a:p>
      </dgm:t>
    </dgm:pt>
    <dgm:pt modelId="{7F5A4194-DD68-4720-A3F1-055B09A92190}" type="pres">
      <dgm:prSet presAssocID="{150F7682-F0E3-4F9F-8F47-25756A893E4D}" presName="childShp" presStyleLbl="bgAccFollowNode1" presStyleIdx="2" presStyleCnt="4" custScaleX="117047" custScaleY="8610" custLinFactNeighborX="-58393" custLinFactNeighborY="2500">
        <dgm:presLayoutVars>
          <dgm:bulletEnabled val="1"/>
        </dgm:presLayoutVars>
      </dgm:prSet>
      <dgm:spPr>
        <a:solidFill>
          <a:srgbClr val="B1FFFF">
            <a:alpha val="90000"/>
          </a:srgbClr>
        </a:solidFill>
        <a:ln>
          <a:solidFill>
            <a:srgbClr val="000000">
              <a:alpha val="90000"/>
            </a:srgbClr>
          </a:solidFill>
        </a:ln>
      </dgm:spPr>
    </dgm:pt>
    <dgm:pt modelId="{43C1BDA5-A52C-484A-9B8A-2C5659823BEC}" type="pres">
      <dgm:prSet presAssocID="{49CEA752-0403-4903-9FB1-91E1D105EF3F}"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3" presStyleCnt="4" custScaleX="259923" custScaleY="6076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3" presStyleCnt="4" custScaleX="117047" custScaleY="54165" custLinFactNeighborX="-11258" custLinFactNeighborY="845">
        <dgm:presLayoutVars>
          <dgm:bulletEnabled val="1"/>
        </dgm:presLayoutVars>
      </dgm:prSet>
      <dgm:spPr/>
      <dgm:t>
        <a:bodyPr/>
        <a:lstStyle/>
        <a:p>
          <a:endParaRPr lang="zh-TW" altLang="en-US"/>
        </a:p>
      </dgm:t>
    </dgm:pt>
  </dgm:ptLst>
  <dgm:cxnLst>
    <dgm:cxn modelId="{D687E176-CAFA-416C-94FD-62285FA92635}" type="presOf" srcId="{205E4696-CE36-40FB-8726-EC24909286A6}" destId="{4E63D85C-3837-4D2B-B9A0-FCAAE26FC636}" srcOrd="0" destOrd="0" presId="urn:microsoft.com/office/officeart/2005/8/layout/vList6"/>
    <dgm:cxn modelId="{FAC25FA9-73F4-4151-9AB1-14B2A6F7D99B}" srcId="{205E4696-CE36-40FB-8726-EC24909286A6}" destId="{33D1DF83-6FA8-491B-AE46-8C5470B6695B}" srcOrd="3" destOrd="0" parTransId="{26971985-E956-48B4-8640-A3266AF6487F}" sibTransId="{20706A68-CA4F-4245-B745-AD5B3F276025}"/>
    <dgm:cxn modelId="{098F245B-042A-4729-A996-24DD4446AD25}" srcId="{205E4696-CE36-40FB-8726-EC24909286A6}" destId="{C0BA452B-58F9-4D08-9C12-EE745668566A}" srcOrd="1" destOrd="0" parTransId="{F0D173E7-34E4-45CD-8598-B168AA3E55AE}" sibTransId="{288EAFA3-7AFA-4E08-9F83-DD1D789A95C9}"/>
    <dgm:cxn modelId="{D1241B7B-8E82-44D8-B1E2-198853ECF78F}" type="presOf" srcId="{150F7682-F0E3-4F9F-8F47-25756A893E4D}" destId="{6809B6DE-738A-451F-AE53-B13DE41CAB84}" srcOrd="0" destOrd="0" presId="urn:microsoft.com/office/officeart/2005/8/layout/vList6"/>
    <dgm:cxn modelId="{5B98F48E-4E01-4ABF-8BA7-3C3158ED13AC}" type="presOf" srcId="{33D1DF83-6FA8-491B-AE46-8C5470B6695B}" destId="{BDD9785E-5988-4D9A-BEBF-25DE815D2930}" srcOrd="0" destOrd="0" presId="urn:microsoft.com/office/officeart/2005/8/layout/vList6"/>
    <dgm:cxn modelId="{484652FE-D595-4B05-B63C-FB199C3518BA}" type="presOf" srcId="{B3610B96-9831-4385-9E04-145E174BBD05}" destId="{413D0A37-9639-43F8-AAA7-6563C960F0FF}" srcOrd="0" destOrd="0" presId="urn:microsoft.com/office/officeart/2005/8/layout/vList6"/>
    <dgm:cxn modelId="{22A0C5FD-762C-4A51-90F6-4FE68EE0B794}" srcId="{205E4696-CE36-40FB-8726-EC24909286A6}" destId="{150F7682-F0E3-4F9F-8F47-25756A893E4D}" srcOrd="2" destOrd="0" parTransId="{35740E08-D530-41C3-A782-057629030590}" sibTransId="{49CEA752-0403-4903-9FB1-91E1D105EF3F}"/>
    <dgm:cxn modelId="{D257889A-5605-4C3B-B708-D876363CD108}" type="presOf" srcId="{C0BA452B-58F9-4D08-9C12-EE745668566A}" destId="{09D89B46-01BD-4CE7-8FF2-34FB9ACC1234}" srcOrd="0" destOrd="0" presId="urn:microsoft.com/office/officeart/2005/8/layout/vList6"/>
    <dgm:cxn modelId="{87D4FEEE-CC21-4C22-87C8-4DCFCB83206E}" srcId="{B625F2EB-10E5-4149-8948-148379F6CACA}" destId="{19249124-F0DD-4A7E-A6ED-2EC7309F368E}" srcOrd="0" destOrd="0" parTransId="{7F6AF54F-00ED-444A-B0F9-39340F8718BE}" sibTransId="{10AC73A9-FE8C-49C0-8B57-082B3D964D3F}"/>
    <dgm:cxn modelId="{0243C094-73D1-4100-B6DA-9EED1F06B1FE}" srcId="{33D1DF83-6FA8-491B-AE46-8C5470B6695B}" destId="{B3610B96-9831-4385-9E04-145E174BBD05}" srcOrd="0" destOrd="0" parTransId="{38BBA93C-610F-486A-83AD-0394B3C56FA5}" sibTransId="{BD25B0E8-2E13-4567-88C9-E2DAE686CB30}"/>
    <dgm:cxn modelId="{584215C8-D5E4-4FE0-8B0A-122D9F66419F}" type="presOf" srcId="{BF3883D0-7001-44C2-901B-A585C73FBE5F}" destId="{B9BF2826-A93F-484E-809F-0952285A6A23}"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0D02D4A5-18E8-425D-8055-4DDEC66DF30F}" type="presOf" srcId="{B625F2EB-10E5-4149-8948-148379F6CACA}" destId="{50818BBC-F477-4D9E-837A-21259D15C457}"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FE41BB24-A66B-4661-873B-3110186929F0}" type="presOf" srcId="{19249124-F0DD-4A7E-A6ED-2EC7309F368E}" destId="{3F539567-1F23-4E76-A758-5A862BB9EFFC}" srcOrd="0" destOrd="0" presId="urn:microsoft.com/office/officeart/2005/8/layout/vList6"/>
    <dgm:cxn modelId="{9D9986EB-19B6-41DC-9EEE-53D44F35D76C}" type="presParOf" srcId="{4E63D85C-3837-4D2B-B9A0-FCAAE26FC636}" destId="{ED551B06-B7DE-448B-B9EE-0C60CE3408D6}" srcOrd="0" destOrd="0" presId="urn:microsoft.com/office/officeart/2005/8/layout/vList6"/>
    <dgm:cxn modelId="{EE392BFA-7F07-4983-AA7C-04E7A8719CF3}" type="presParOf" srcId="{ED551B06-B7DE-448B-B9EE-0C60CE3408D6}" destId="{50818BBC-F477-4D9E-837A-21259D15C457}" srcOrd="0" destOrd="0" presId="urn:microsoft.com/office/officeart/2005/8/layout/vList6"/>
    <dgm:cxn modelId="{620A8668-AA08-4081-8F2E-522B414885B9}" type="presParOf" srcId="{ED551B06-B7DE-448B-B9EE-0C60CE3408D6}" destId="{3F539567-1F23-4E76-A758-5A862BB9EFFC}" srcOrd="1" destOrd="0" presId="urn:microsoft.com/office/officeart/2005/8/layout/vList6"/>
    <dgm:cxn modelId="{DA699ADF-DDAE-44D7-A95C-B8ECFD083088}" type="presParOf" srcId="{4E63D85C-3837-4D2B-B9A0-FCAAE26FC636}" destId="{25541B67-E6BB-4A55-AB99-60DBC347093E}" srcOrd="1" destOrd="0" presId="urn:microsoft.com/office/officeart/2005/8/layout/vList6"/>
    <dgm:cxn modelId="{21FC832B-94A2-429C-8CBE-82E16340C86F}" type="presParOf" srcId="{4E63D85C-3837-4D2B-B9A0-FCAAE26FC636}" destId="{670EE82C-C216-48D5-9379-19F889DB8888}" srcOrd="2" destOrd="0" presId="urn:microsoft.com/office/officeart/2005/8/layout/vList6"/>
    <dgm:cxn modelId="{3A4B9731-C443-4525-8537-93D91F784660}" type="presParOf" srcId="{670EE82C-C216-48D5-9379-19F889DB8888}" destId="{09D89B46-01BD-4CE7-8FF2-34FB9ACC1234}" srcOrd="0" destOrd="0" presId="urn:microsoft.com/office/officeart/2005/8/layout/vList6"/>
    <dgm:cxn modelId="{8CC5B062-81FD-4A0A-AE4D-CD54AEEC36AC}" type="presParOf" srcId="{670EE82C-C216-48D5-9379-19F889DB8888}" destId="{B9BF2826-A93F-484E-809F-0952285A6A23}" srcOrd="1" destOrd="0" presId="urn:microsoft.com/office/officeart/2005/8/layout/vList6"/>
    <dgm:cxn modelId="{C1DCFE07-2102-47F0-9B91-15BC3E768B07}" type="presParOf" srcId="{4E63D85C-3837-4D2B-B9A0-FCAAE26FC636}" destId="{FC401293-0E6F-4BE0-9B3D-3779AF0E7BDB}" srcOrd="3" destOrd="0" presId="urn:microsoft.com/office/officeart/2005/8/layout/vList6"/>
    <dgm:cxn modelId="{56E342C1-B03D-45D9-B41E-74CA81489501}" type="presParOf" srcId="{4E63D85C-3837-4D2B-B9A0-FCAAE26FC636}" destId="{D2E9057A-71F2-433E-B7EA-B67155A45989}" srcOrd="4" destOrd="0" presId="urn:microsoft.com/office/officeart/2005/8/layout/vList6"/>
    <dgm:cxn modelId="{4AA6C862-D2A2-45AB-8A2F-E5C93D2530B7}" type="presParOf" srcId="{D2E9057A-71F2-433E-B7EA-B67155A45989}" destId="{6809B6DE-738A-451F-AE53-B13DE41CAB84}" srcOrd="0" destOrd="0" presId="urn:microsoft.com/office/officeart/2005/8/layout/vList6"/>
    <dgm:cxn modelId="{B65685E6-4C2F-4536-9BBB-F12451F6FF39}" type="presParOf" srcId="{D2E9057A-71F2-433E-B7EA-B67155A45989}" destId="{7F5A4194-DD68-4720-A3F1-055B09A92190}" srcOrd="1" destOrd="0" presId="urn:microsoft.com/office/officeart/2005/8/layout/vList6"/>
    <dgm:cxn modelId="{D7597C12-42B7-4359-855F-691B2FEB2835}" type="presParOf" srcId="{4E63D85C-3837-4D2B-B9A0-FCAAE26FC636}" destId="{43C1BDA5-A52C-484A-9B8A-2C5659823BEC}" srcOrd="5" destOrd="0" presId="urn:microsoft.com/office/officeart/2005/8/layout/vList6"/>
    <dgm:cxn modelId="{6B324C24-5D9A-476E-BD77-4B383CAC25F9}" type="presParOf" srcId="{4E63D85C-3837-4D2B-B9A0-FCAAE26FC636}" destId="{18881F29-BE38-41C9-9182-D08C73E20DEA}" srcOrd="6" destOrd="0" presId="urn:microsoft.com/office/officeart/2005/8/layout/vList6"/>
    <dgm:cxn modelId="{685066D2-19EA-46EF-9B49-5204E30ED8CD}" type="presParOf" srcId="{18881F29-BE38-41C9-9182-D08C73E20DEA}" destId="{BDD9785E-5988-4D9A-BEBF-25DE815D2930}" srcOrd="0" destOrd="0" presId="urn:microsoft.com/office/officeart/2005/8/layout/vList6"/>
    <dgm:cxn modelId="{2BA78050-1E6E-4A8E-AEBD-46C0AB589B5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4F69FA-1AEB-47E6-820A-70311050F455}"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zh-TW" altLang="en-US"/>
        </a:p>
      </dgm:t>
    </dgm:pt>
    <dgm:pt modelId="{D499987A-BF8D-420A-ADB8-9D9418F31DA0}">
      <dgm:prSet phldrT="[文字]" custT="1"/>
      <dgm:spPr/>
      <dgm:t>
        <a:bodyPr/>
        <a:lstStyle/>
        <a:p>
          <a:pPr>
            <a:lnSpc>
              <a:spcPct val="50000"/>
            </a:lnSpc>
          </a:pPr>
          <a:r>
            <a:rPr lang="zh-TW" altLang="en-US" sz="2400" b="1" dirty="0">
              <a:latin typeface="微軟正黑體" panose="020B0604030504040204" pitchFamily="34" charset="-120"/>
              <a:ea typeface="微軟正黑體" panose="020B0604030504040204" pitchFamily="34" charset="-120"/>
            </a:rPr>
            <a:t>電機電子群</a:t>
          </a:r>
          <a:endParaRPr lang="en-US" altLang="zh-TW" sz="2400" b="1" dirty="0">
            <a:latin typeface="微軟正黑體" panose="020B0604030504040204" pitchFamily="34" charset="-120"/>
            <a:ea typeface="微軟正黑體" panose="020B0604030504040204" pitchFamily="34" charset="-120"/>
          </a:endParaRPr>
        </a:p>
        <a:p>
          <a:pPr>
            <a:lnSpc>
              <a:spcPct val="50000"/>
            </a:lnSpc>
          </a:pPr>
          <a:r>
            <a:rPr lang="en-US" altLang="zh-TW" sz="24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資訊科、電子科、電機科</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pPr>
            <a:lnSpc>
              <a:spcPct val="50000"/>
            </a:lnSpc>
          </a:pPr>
          <a:r>
            <a:rPr lang="zh-TW" altLang="en-US" sz="2400" b="1" dirty="0">
              <a:latin typeface="微軟正黑體" panose="020B0604030504040204" pitchFamily="34" charset="-120"/>
              <a:ea typeface="微軟正黑體" panose="020B0604030504040204" pitchFamily="34" charset="-120"/>
            </a:rPr>
            <a:t>機械群</a:t>
          </a:r>
          <a:endParaRPr lang="en-US" altLang="zh-TW" sz="2400" b="1" dirty="0">
            <a:latin typeface="微軟正黑體" panose="020B0604030504040204" pitchFamily="34" charset="-120"/>
            <a:ea typeface="微軟正黑體" panose="020B0604030504040204" pitchFamily="34" charset="-120"/>
          </a:endParaRPr>
        </a:p>
        <a:p>
          <a:pPr>
            <a:lnSpc>
              <a:spcPct val="50000"/>
            </a:lnSpc>
          </a:pPr>
          <a:r>
            <a:rPr lang="en-US" altLang="zh-TW" sz="24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製圖科、機械科、機電科</a:t>
          </a:r>
          <a:r>
            <a:rPr lang="en-US" altLang="zh-TW" sz="2400" b="1" dirty="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dgm:t>
    </dgm:pt>
    <dgm:pt modelId="{DA71F8D8-D901-4BC4-A84E-CCF2C301ABC3}" type="parTrans" cxnId="{B55C99B5-6240-492C-A868-12ECEEEFE2F7}">
      <dgm:prSet/>
      <dgm:spPr/>
      <dgm:t>
        <a:bodyPr/>
        <a:lstStyle/>
        <a:p>
          <a:endParaRPr lang="zh-TW" altLang="en-US"/>
        </a:p>
      </dgm:t>
    </dgm:pt>
    <dgm:pt modelId="{8522FA43-93E1-4532-A3F3-D80ABED1D47D}" type="sibTrans" cxnId="{B55C99B5-6240-492C-A868-12ECEEEFE2F7}">
      <dgm:prSet/>
      <dgm:spPr/>
      <dgm:t>
        <a:bodyPr/>
        <a:lstStyle/>
        <a:p>
          <a:endParaRPr lang="zh-TW" altLang="en-US"/>
        </a:p>
      </dgm:t>
    </dgm:pt>
    <dgm:pt modelId="{61176D7C-B695-4C98-9FCE-BB7266FD5D0F}">
      <dgm:prSet phldrT="[文字]" custT="1"/>
      <dgm:spPr>
        <a:solidFill>
          <a:schemeClr val="accent5">
            <a:lumMod val="20000"/>
            <a:lumOff val="80000"/>
            <a:alpha val="90000"/>
          </a:schemeClr>
        </a:solidFill>
      </dgm:spPr>
      <dgm:t>
        <a:bodyPr/>
        <a:lstStyle/>
        <a:p>
          <a:r>
            <a:rPr lang="zh-TW" altLang="en-US" sz="2000" b="1" dirty="0">
              <a:solidFill>
                <a:srgbClr val="C00000"/>
              </a:solidFill>
              <a:latin typeface="微軟正黑體" panose="020B0604030504040204" pitchFamily="34" charset="-120"/>
              <a:ea typeface="微軟正黑體" panose="020B0604030504040204" pitchFamily="34" charset="-120"/>
            </a:rPr>
            <a:t>醫護教育暨數位學習系</a:t>
          </a:r>
        </a:p>
      </dgm:t>
    </dgm:pt>
    <dgm:pt modelId="{9E583659-67D5-4392-8A2E-E0D42C3CA16C}" type="parTrans" cxnId="{3B859CDB-5C2F-4AAF-A7A6-9B88A737706D}">
      <dgm:prSet/>
      <dgm:spPr/>
      <dgm:t>
        <a:bodyPr/>
        <a:lstStyle/>
        <a:p>
          <a:endParaRPr lang="zh-TW" altLang="en-US"/>
        </a:p>
      </dgm:t>
    </dgm:pt>
    <dgm:pt modelId="{57998351-6653-4CE4-8AB6-729A42291E7F}" type="sibTrans" cxnId="{3B859CDB-5C2F-4AAF-A7A6-9B88A737706D}">
      <dgm:prSet/>
      <dgm:spPr/>
      <dgm:t>
        <a:bodyPr/>
        <a:lstStyle/>
        <a:p>
          <a:endParaRPr lang="zh-TW" altLang="en-US"/>
        </a:p>
      </dgm:t>
    </dgm:pt>
    <dgm:pt modelId="{A227C87A-6951-4067-B107-8EF6DFE2663A}">
      <dgm:prSet phldrT="[文字]" custT="1"/>
      <dgm:spPr>
        <a:solidFill>
          <a:schemeClr val="accent5">
            <a:lumMod val="20000"/>
            <a:lumOff val="80000"/>
            <a:alpha val="90000"/>
          </a:schemeClr>
        </a:solidFill>
      </dgm:spPr>
      <dgm:t>
        <a:bodyPr/>
        <a:lstStyle/>
        <a:p>
          <a:r>
            <a:rPr lang="zh-TW" altLang="en-US" sz="2000" b="1" dirty="0">
              <a:solidFill>
                <a:srgbClr val="C00000"/>
              </a:solidFill>
              <a:latin typeface="微軟正黑體" panose="020B0604030504040204" pitchFamily="34" charset="-120"/>
              <a:ea typeface="微軟正黑體" panose="020B0604030504040204" pitchFamily="34" charset="-120"/>
            </a:rPr>
            <a:t>二專</a:t>
          </a:r>
          <a:r>
            <a:rPr lang="en-US" altLang="zh-TW"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二技 </a:t>
          </a:r>
          <a:r>
            <a:rPr lang="en-US" altLang="zh-TW"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可直升</a:t>
          </a:r>
          <a:r>
            <a:rPr lang="en-US" altLang="zh-TW" sz="2000" b="1" dirty="0">
              <a:solidFill>
                <a:srgbClr val="C00000"/>
              </a:solidFill>
              <a:latin typeface="微軟正黑體" panose="020B0604030504040204" pitchFamily="34" charset="-120"/>
              <a:ea typeface="微軟正黑體" panose="020B0604030504040204" pitchFamily="34" charset="-120"/>
            </a:rPr>
            <a:t>)</a:t>
          </a:r>
          <a:endParaRPr lang="zh-TW" altLang="en-US" sz="2000" b="1" dirty="0">
            <a:solidFill>
              <a:srgbClr val="C00000"/>
            </a:solidFill>
            <a:latin typeface="微軟正黑體" panose="020B0604030504040204" pitchFamily="34" charset="-120"/>
            <a:ea typeface="微軟正黑體" panose="020B0604030504040204" pitchFamily="34" charset="-120"/>
          </a:endParaRPr>
        </a:p>
      </dgm:t>
    </dgm:pt>
    <dgm:pt modelId="{AF78B1FA-F61B-40C6-835C-9B4F0069E6FC}" type="parTrans" cxnId="{FFD0E5E3-384A-41AA-9641-026BBCBCF659}">
      <dgm:prSet/>
      <dgm:spPr/>
      <dgm:t>
        <a:bodyPr/>
        <a:lstStyle/>
        <a:p>
          <a:endParaRPr lang="zh-TW" altLang="en-US"/>
        </a:p>
      </dgm:t>
    </dgm:pt>
    <dgm:pt modelId="{17CA81CC-9604-4C32-B9E6-4C9CEF43C957}" type="sibTrans" cxnId="{FFD0E5E3-384A-41AA-9641-026BBCBCF659}">
      <dgm:prSet/>
      <dgm:spPr/>
      <dgm:t>
        <a:bodyPr/>
        <a:lstStyle/>
        <a:p>
          <a:endParaRPr lang="zh-TW" altLang="en-US"/>
        </a:p>
      </dgm:t>
    </dgm:pt>
    <dgm:pt modelId="{EA8CC336-7BF5-4C31-8DF5-92D2341BE540}">
      <dgm:prSet phldrT="[文字]" custT="1"/>
      <dgm:spPr/>
      <dgm:t>
        <a:bodyPr/>
        <a:lstStyle/>
        <a:p>
          <a:pPr>
            <a:lnSpc>
              <a:spcPct val="50000"/>
            </a:lnSpc>
          </a:pPr>
          <a:r>
            <a:rPr lang="zh-TW" altLang="en-US" sz="2400" b="1" dirty="0">
              <a:latin typeface="微軟正黑體" panose="020B0604030504040204" pitchFamily="34" charset="-120"/>
              <a:ea typeface="微軟正黑體" panose="020B0604030504040204" pitchFamily="34" charset="-120"/>
            </a:rPr>
            <a:t>化工科；</a:t>
          </a:r>
          <a:endParaRPr lang="en-US" altLang="zh-TW" sz="2400" b="1" dirty="0">
            <a:latin typeface="微軟正黑體" panose="020B0604030504040204" pitchFamily="34" charset="-120"/>
            <a:ea typeface="微軟正黑體" panose="020B0604030504040204" pitchFamily="34" charset="-120"/>
          </a:endParaRPr>
        </a:p>
        <a:p>
          <a:pPr>
            <a:lnSpc>
              <a:spcPct val="50000"/>
            </a:lnSpc>
          </a:pPr>
          <a:r>
            <a:rPr lang="zh-TW" altLang="en-US" sz="2400" b="1" dirty="0">
              <a:latin typeface="微軟正黑體" panose="020B0604030504040204" pitchFamily="34" charset="-120"/>
              <a:ea typeface="微軟正黑體" panose="020B0604030504040204" pitchFamily="34" charset="-120"/>
            </a:rPr>
            <a:t>電機電子群</a:t>
          </a:r>
          <a:endParaRPr lang="en-US" altLang="zh-TW" sz="2400" b="1" dirty="0">
            <a:latin typeface="微軟正黑體" panose="020B0604030504040204" pitchFamily="34" charset="-120"/>
            <a:ea typeface="微軟正黑體" panose="020B0604030504040204" pitchFamily="34" charset="-120"/>
          </a:endParaRPr>
        </a:p>
        <a:p>
          <a:pPr>
            <a:lnSpc>
              <a:spcPct val="50000"/>
            </a:lnSpc>
          </a:pPr>
          <a:r>
            <a:rPr lang="en-US" altLang="zh-TW" sz="24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資訊科、電子科、電機科</a:t>
          </a:r>
          <a:r>
            <a:rPr lang="en-US" altLang="zh-TW" sz="2400" b="1" dirty="0">
              <a:latin typeface="微軟正黑體" panose="020B0604030504040204" pitchFamily="34" charset="-120"/>
              <a:ea typeface="微軟正黑體" panose="020B0604030504040204" pitchFamily="34" charset="-120"/>
            </a:rPr>
            <a:t>)</a:t>
          </a:r>
        </a:p>
        <a:p>
          <a:pPr>
            <a:lnSpc>
              <a:spcPct val="50000"/>
            </a:lnSpc>
          </a:pPr>
          <a:endParaRPr lang="zh-TW" altLang="en-US" sz="2400" dirty="0"/>
        </a:p>
      </dgm:t>
    </dgm:pt>
    <dgm:pt modelId="{DC86B975-3A83-44AA-91DB-F519DAFFD33E}" type="parTrans" cxnId="{E83BDAAA-9380-40AB-BE4D-AF4D009C298A}">
      <dgm:prSet/>
      <dgm:spPr/>
      <dgm:t>
        <a:bodyPr/>
        <a:lstStyle/>
        <a:p>
          <a:endParaRPr lang="zh-TW" altLang="en-US"/>
        </a:p>
      </dgm:t>
    </dgm:pt>
    <dgm:pt modelId="{8E70DC6A-1FF9-4D0A-984C-AE8EA1645DFB}" type="sibTrans" cxnId="{E83BDAAA-9380-40AB-BE4D-AF4D009C298A}">
      <dgm:prSet/>
      <dgm:spPr/>
      <dgm:t>
        <a:bodyPr/>
        <a:lstStyle/>
        <a:p>
          <a:endParaRPr lang="zh-TW" altLang="en-US"/>
        </a:p>
      </dgm:t>
    </dgm:pt>
    <dgm:pt modelId="{2CC5CAE5-7A2D-40E5-BFB7-A938E55DDA89}">
      <dgm:prSet phldrT="[文字]"/>
      <dgm:spPr>
        <a:solidFill>
          <a:schemeClr val="accent5">
            <a:lumMod val="20000"/>
            <a:lumOff val="80000"/>
            <a:alpha val="90000"/>
          </a:schemeClr>
        </a:solidFill>
      </dgm:spPr>
      <dgm:t>
        <a:bodyPr/>
        <a:lstStyle/>
        <a:p>
          <a:r>
            <a:rPr lang="zh-TW" altLang="en-US" sz="2700" b="1" dirty="0">
              <a:solidFill>
                <a:srgbClr val="C00000"/>
              </a:solidFill>
              <a:latin typeface="微軟正黑體" panose="020B0604030504040204" pitchFamily="34" charset="-120"/>
              <a:ea typeface="微軟正黑體" panose="020B0604030504040204" pitchFamily="34" charset="-120"/>
            </a:rPr>
            <a:t>高齡健康照護系</a:t>
          </a:r>
        </a:p>
      </dgm:t>
    </dgm:pt>
    <dgm:pt modelId="{F8E2FC39-7116-43EA-924F-749FB672806D}" type="parTrans" cxnId="{2B7CD018-17CD-43F3-AB53-C000E2B33754}">
      <dgm:prSet/>
      <dgm:spPr/>
      <dgm:t>
        <a:bodyPr/>
        <a:lstStyle/>
        <a:p>
          <a:endParaRPr lang="zh-TW" altLang="en-US"/>
        </a:p>
      </dgm:t>
    </dgm:pt>
    <dgm:pt modelId="{364C36E2-F10A-45C9-89C5-E09CA3F10D74}" type="sibTrans" cxnId="{2B7CD018-17CD-43F3-AB53-C000E2B33754}">
      <dgm:prSet/>
      <dgm:spPr/>
      <dgm:t>
        <a:bodyPr/>
        <a:lstStyle/>
        <a:p>
          <a:endParaRPr lang="zh-TW" altLang="en-US"/>
        </a:p>
      </dgm:t>
    </dgm:pt>
    <dgm:pt modelId="{BD0C9DE9-71E5-4B84-896D-BD7B8E391484}">
      <dgm:prSet phldrT="[文字]" custT="1"/>
      <dgm:spPr>
        <a:solidFill>
          <a:schemeClr val="accent5">
            <a:lumMod val="20000"/>
            <a:lumOff val="80000"/>
            <a:alpha val="90000"/>
          </a:schemeClr>
        </a:solidFill>
      </dgm:spPr>
      <dgm:t>
        <a:bodyPr/>
        <a:lstStyle/>
        <a:p>
          <a:r>
            <a:rPr lang="zh-TW" altLang="en-US" sz="2000" b="1" dirty="0">
              <a:solidFill>
                <a:srgbClr val="C00000"/>
              </a:solidFill>
              <a:latin typeface="微軟正黑體" panose="020B0604030504040204" pitchFamily="34" charset="-120"/>
              <a:ea typeface="微軟正黑體" panose="020B0604030504040204" pitchFamily="34" charset="-120"/>
            </a:rPr>
            <a:t>二技</a:t>
          </a:r>
          <a:r>
            <a:rPr lang="en-US" altLang="zh-TW"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二專  </a:t>
          </a:r>
          <a:r>
            <a:rPr lang="en-US" altLang="zh-TW"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可直升</a:t>
          </a:r>
          <a:r>
            <a:rPr lang="en-US" altLang="zh-TW" sz="2000" b="1" dirty="0">
              <a:solidFill>
                <a:srgbClr val="C00000"/>
              </a:solidFill>
              <a:latin typeface="微軟正黑體" panose="020B0604030504040204" pitchFamily="34" charset="-120"/>
              <a:ea typeface="微軟正黑體" panose="020B0604030504040204" pitchFamily="34" charset="-120"/>
            </a:rPr>
            <a:t>)</a:t>
          </a:r>
          <a:endParaRPr lang="zh-TW" altLang="en-US" sz="2000" b="1" dirty="0">
            <a:solidFill>
              <a:srgbClr val="C00000"/>
            </a:solidFill>
            <a:latin typeface="微軟正黑體" panose="020B0604030504040204" pitchFamily="34" charset="-120"/>
            <a:ea typeface="微軟正黑體" panose="020B0604030504040204" pitchFamily="34" charset="-120"/>
          </a:endParaRPr>
        </a:p>
      </dgm:t>
    </dgm:pt>
    <dgm:pt modelId="{37B33444-BFCE-4234-B9F4-7A4CA23CF90C}" type="parTrans" cxnId="{31700CF4-E425-41C4-83EF-1A1C315C89D6}">
      <dgm:prSet/>
      <dgm:spPr/>
      <dgm:t>
        <a:bodyPr/>
        <a:lstStyle/>
        <a:p>
          <a:endParaRPr lang="zh-TW" altLang="en-US"/>
        </a:p>
      </dgm:t>
    </dgm:pt>
    <dgm:pt modelId="{0E8DC614-7D5A-4232-B505-B728099C83C8}" type="sibTrans" cxnId="{31700CF4-E425-41C4-83EF-1A1C315C89D6}">
      <dgm:prSet/>
      <dgm:spPr/>
      <dgm:t>
        <a:bodyPr/>
        <a:lstStyle/>
        <a:p>
          <a:endParaRPr lang="zh-TW" altLang="en-US"/>
        </a:p>
      </dgm:t>
    </dgm:pt>
    <dgm:pt modelId="{F90692EE-A7E5-4743-978A-C94F150400AB}">
      <dgm:prSet phldrT="[文字]" custT="1"/>
      <dgm:spPr>
        <a:solidFill>
          <a:schemeClr val="accent5">
            <a:lumMod val="20000"/>
            <a:lumOff val="80000"/>
            <a:alpha val="90000"/>
          </a:schemeClr>
        </a:solidFill>
      </dgm:spPr>
      <dgm:t>
        <a:bodyPr/>
        <a:lstStyle/>
        <a:p>
          <a:r>
            <a:rPr lang="zh-TW" altLang="en-US" sz="2000" b="1" dirty="0">
              <a:solidFill>
                <a:srgbClr val="C00000"/>
              </a:solidFill>
              <a:latin typeface="微軟正黑體" panose="020B0604030504040204" pitchFamily="34" charset="-120"/>
              <a:ea typeface="微軟正黑體" panose="020B0604030504040204" pitchFamily="34" charset="-120"/>
            </a:rPr>
            <a:t>免統測</a:t>
          </a:r>
        </a:p>
      </dgm:t>
    </dgm:pt>
    <dgm:pt modelId="{83181787-3C2D-4098-B66D-1E970BE75273}" type="parTrans" cxnId="{5A27D58E-07AA-43E5-90F4-384E919EDC59}">
      <dgm:prSet/>
      <dgm:spPr/>
      <dgm:t>
        <a:bodyPr/>
        <a:lstStyle/>
        <a:p>
          <a:endParaRPr lang="zh-TW" altLang="en-US"/>
        </a:p>
      </dgm:t>
    </dgm:pt>
    <dgm:pt modelId="{44175FB1-A0E0-449D-8E23-6F24659DC19B}" type="sibTrans" cxnId="{5A27D58E-07AA-43E5-90F4-384E919EDC59}">
      <dgm:prSet/>
      <dgm:spPr/>
      <dgm:t>
        <a:bodyPr/>
        <a:lstStyle/>
        <a:p>
          <a:endParaRPr lang="zh-TW" altLang="en-US"/>
        </a:p>
      </dgm:t>
    </dgm:pt>
    <dgm:pt modelId="{BF29D657-2C2C-4E67-8BB7-9D51F186A600}">
      <dgm:prSet phldrT="[文字]" custT="1"/>
      <dgm:spPr>
        <a:solidFill>
          <a:schemeClr val="accent5">
            <a:lumMod val="20000"/>
            <a:lumOff val="80000"/>
            <a:alpha val="90000"/>
          </a:schemeClr>
        </a:solidFill>
      </dgm:spPr>
      <dgm:t>
        <a:bodyPr/>
        <a:lstStyle/>
        <a:p>
          <a:r>
            <a:rPr lang="zh-TW" altLang="en-US" sz="2000" b="1" dirty="0">
              <a:solidFill>
                <a:srgbClr val="C00000"/>
              </a:solidFill>
              <a:latin typeface="微軟正黑體" panose="020B0604030504040204" pitchFamily="34" charset="-120"/>
              <a:ea typeface="微軟正黑體" panose="020B0604030504040204" pitchFamily="34" charset="-120"/>
            </a:rPr>
            <a:t>免統測</a:t>
          </a:r>
        </a:p>
      </dgm:t>
    </dgm:pt>
    <dgm:pt modelId="{E43BDCE3-F947-4B19-9107-DCBD575455F6}" type="parTrans" cxnId="{A718FCFC-112E-42BD-A540-563AE4AE941F}">
      <dgm:prSet/>
      <dgm:spPr/>
      <dgm:t>
        <a:bodyPr/>
        <a:lstStyle/>
        <a:p>
          <a:endParaRPr lang="zh-TW" altLang="en-US"/>
        </a:p>
      </dgm:t>
    </dgm:pt>
    <dgm:pt modelId="{E3E0EE0A-5A0A-4322-A7D2-A600D52A54F1}" type="sibTrans" cxnId="{A718FCFC-112E-42BD-A540-563AE4AE941F}">
      <dgm:prSet/>
      <dgm:spPr/>
      <dgm:t>
        <a:bodyPr/>
        <a:lstStyle/>
        <a:p>
          <a:endParaRPr lang="zh-TW" altLang="en-US"/>
        </a:p>
      </dgm:t>
    </dgm:pt>
    <dgm:pt modelId="{05A3D578-A685-42C0-BEAF-47218CE9C85E}" type="pres">
      <dgm:prSet presAssocID="{ED4F69FA-1AEB-47E6-820A-70311050F455}" presName="Name0" presStyleCnt="0">
        <dgm:presLayoutVars>
          <dgm:dir/>
          <dgm:animLvl val="lvl"/>
          <dgm:resizeHandles/>
        </dgm:presLayoutVars>
      </dgm:prSet>
      <dgm:spPr/>
      <dgm:t>
        <a:bodyPr/>
        <a:lstStyle/>
        <a:p>
          <a:endParaRPr lang="zh-TW" altLang="en-US"/>
        </a:p>
      </dgm:t>
    </dgm:pt>
    <dgm:pt modelId="{2C824E4E-931C-4DF8-8F9E-E213CDF767EA}" type="pres">
      <dgm:prSet presAssocID="{D499987A-BF8D-420A-ADB8-9D9418F31DA0}" presName="linNode" presStyleCnt="0"/>
      <dgm:spPr/>
    </dgm:pt>
    <dgm:pt modelId="{96289F76-1719-4A40-8E9C-64992DCF262B}" type="pres">
      <dgm:prSet presAssocID="{D499987A-BF8D-420A-ADB8-9D9418F31DA0}" presName="parentShp" presStyleLbl="node1" presStyleIdx="0" presStyleCnt="2" custScaleX="189357" custScaleY="115887">
        <dgm:presLayoutVars>
          <dgm:bulletEnabled val="1"/>
        </dgm:presLayoutVars>
      </dgm:prSet>
      <dgm:spPr/>
      <dgm:t>
        <a:bodyPr/>
        <a:lstStyle/>
        <a:p>
          <a:endParaRPr lang="zh-TW" altLang="en-US"/>
        </a:p>
      </dgm:t>
    </dgm:pt>
    <dgm:pt modelId="{52875325-E9FE-45ED-A0F1-120EBB4C6960}" type="pres">
      <dgm:prSet presAssocID="{D499987A-BF8D-420A-ADB8-9D9418F31DA0}" presName="childShp" presStyleLbl="bgAccFollowNode1" presStyleIdx="0" presStyleCnt="2" custScaleX="113066" custScaleY="113720">
        <dgm:presLayoutVars>
          <dgm:bulletEnabled val="1"/>
        </dgm:presLayoutVars>
      </dgm:prSet>
      <dgm:spPr/>
      <dgm:t>
        <a:bodyPr/>
        <a:lstStyle/>
        <a:p>
          <a:endParaRPr lang="zh-TW" altLang="en-US"/>
        </a:p>
      </dgm:t>
    </dgm:pt>
    <dgm:pt modelId="{1F8320AD-D539-4ED5-8D24-2033081116C5}" type="pres">
      <dgm:prSet presAssocID="{8522FA43-93E1-4532-A3F3-D80ABED1D47D}" presName="spacing" presStyleCnt="0"/>
      <dgm:spPr/>
    </dgm:pt>
    <dgm:pt modelId="{6CF88DAD-272E-423C-AAD3-4934E95F1DC7}" type="pres">
      <dgm:prSet presAssocID="{EA8CC336-7BF5-4C31-8DF5-92D2341BE540}" presName="linNode" presStyleCnt="0"/>
      <dgm:spPr/>
    </dgm:pt>
    <dgm:pt modelId="{18991273-0746-4835-AB9C-F76EA678162E}" type="pres">
      <dgm:prSet presAssocID="{EA8CC336-7BF5-4C31-8DF5-92D2341BE540}" presName="parentShp" presStyleLbl="node1" presStyleIdx="1" presStyleCnt="2" custScaleX="184383" custScaleY="125070">
        <dgm:presLayoutVars>
          <dgm:bulletEnabled val="1"/>
        </dgm:presLayoutVars>
      </dgm:prSet>
      <dgm:spPr/>
      <dgm:t>
        <a:bodyPr/>
        <a:lstStyle/>
        <a:p>
          <a:endParaRPr lang="zh-TW" altLang="en-US"/>
        </a:p>
      </dgm:t>
    </dgm:pt>
    <dgm:pt modelId="{A7B4A212-C628-468B-A8F8-6C551F3B9FB8}" type="pres">
      <dgm:prSet presAssocID="{EA8CC336-7BF5-4C31-8DF5-92D2341BE540}" presName="childShp" presStyleLbl="bgAccFollowNode1" presStyleIdx="1" presStyleCnt="2" custScaleY="119583">
        <dgm:presLayoutVars>
          <dgm:bulletEnabled val="1"/>
        </dgm:presLayoutVars>
      </dgm:prSet>
      <dgm:spPr/>
      <dgm:t>
        <a:bodyPr/>
        <a:lstStyle/>
        <a:p>
          <a:endParaRPr lang="zh-TW" altLang="en-US"/>
        </a:p>
      </dgm:t>
    </dgm:pt>
  </dgm:ptLst>
  <dgm:cxnLst>
    <dgm:cxn modelId="{9102534E-6B8B-4888-906B-B2D0EEE245D3}" type="presOf" srcId="{ED4F69FA-1AEB-47E6-820A-70311050F455}" destId="{05A3D578-A685-42C0-BEAF-47218CE9C85E}" srcOrd="0" destOrd="0" presId="urn:microsoft.com/office/officeart/2005/8/layout/vList6"/>
    <dgm:cxn modelId="{AB6E2511-1FB1-4386-847A-48F177143B25}" type="presOf" srcId="{2CC5CAE5-7A2D-40E5-BFB7-A938E55DDA89}" destId="{A7B4A212-C628-468B-A8F8-6C551F3B9FB8}" srcOrd="0" destOrd="0" presId="urn:microsoft.com/office/officeart/2005/8/layout/vList6"/>
    <dgm:cxn modelId="{2B7CD018-17CD-43F3-AB53-C000E2B33754}" srcId="{EA8CC336-7BF5-4C31-8DF5-92D2341BE540}" destId="{2CC5CAE5-7A2D-40E5-BFB7-A938E55DDA89}" srcOrd="0" destOrd="0" parTransId="{F8E2FC39-7116-43EA-924F-749FB672806D}" sibTransId="{364C36E2-F10A-45C9-89C5-E09CA3F10D74}"/>
    <dgm:cxn modelId="{5A27D58E-07AA-43E5-90F4-384E919EDC59}" srcId="{D499987A-BF8D-420A-ADB8-9D9418F31DA0}" destId="{F90692EE-A7E5-4743-978A-C94F150400AB}" srcOrd="2" destOrd="0" parTransId="{83181787-3C2D-4098-B66D-1E970BE75273}" sibTransId="{44175FB1-A0E0-449D-8E23-6F24659DC19B}"/>
    <dgm:cxn modelId="{4503468B-DECE-4A48-961B-4D5A08673765}" type="presOf" srcId="{61176D7C-B695-4C98-9FCE-BB7266FD5D0F}" destId="{52875325-E9FE-45ED-A0F1-120EBB4C6960}" srcOrd="0" destOrd="0" presId="urn:microsoft.com/office/officeart/2005/8/layout/vList6"/>
    <dgm:cxn modelId="{E83BDAAA-9380-40AB-BE4D-AF4D009C298A}" srcId="{ED4F69FA-1AEB-47E6-820A-70311050F455}" destId="{EA8CC336-7BF5-4C31-8DF5-92D2341BE540}" srcOrd="1" destOrd="0" parTransId="{DC86B975-3A83-44AA-91DB-F519DAFFD33E}" sibTransId="{8E70DC6A-1FF9-4D0A-984C-AE8EA1645DFB}"/>
    <dgm:cxn modelId="{C62443DA-3D69-484C-8796-D2BCB0CB3ED9}" type="presOf" srcId="{EA8CC336-7BF5-4C31-8DF5-92D2341BE540}" destId="{18991273-0746-4835-AB9C-F76EA678162E}" srcOrd="0" destOrd="0" presId="urn:microsoft.com/office/officeart/2005/8/layout/vList6"/>
    <dgm:cxn modelId="{41E22D8B-C06E-4B49-B0A6-D66B3EB0371D}" type="presOf" srcId="{D499987A-BF8D-420A-ADB8-9D9418F31DA0}" destId="{96289F76-1719-4A40-8E9C-64992DCF262B}" srcOrd="0" destOrd="0" presId="urn:microsoft.com/office/officeart/2005/8/layout/vList6"/>
    <dgm:cxn modelId="{3B859CDB-5C2F-4AAF-A7A6-9B88A737706D}" srcId="{D499987A-BF8D-420A-ADB8-9D9418F31DA0}" destId="{61176D7C-B695-4C98-9FCE-BB7266FD5D0F}" srcOrd="0" destOrd="0" parTransId="{9E583659-67D5-4392-8A2E-E0D42C3CA16C}" sibTransId="{57998351-6653-4CE4-8AB6-729A42291E7F}"/>
    <dgm:cxn modelId="{4B93BE54-D8F4-4492-B8ED-BFC3271EC3C8}" type="presOf" srcId="{A227C87A-6951-4067-B107-8EF6DFE2663A}" destId="{52875325-E9FE-45ED-A0F1-120EBB4C6960}" srcOrd="0" destOrd="1" presId="urn:microsoft.com/office/officeart/2005/8/layout/vList6"/>
    <dgm:cxn modelId="{B55C99B5-6240-492C-A868-12ECEEEFE2F7}" srcId="{ED4F69FA-1AEB-47E6-820A-70311050F455}" destId="{D499987A-BF8D-420A-ADB8-9D9418F31DA0}" srcOrd="0" destOrd="0" parTransId="{DA71F8D8-D901-4BC4-A84E-CCF2C301ABC3}" sibTransId="{8522FA43-93E1-4532-A3F3-D80ABED1D47D}"/>
    <dgm:cxn modelId="{69030BD7-1B85-4231-B828-F0992838FCD2}" type="presOf" srcId="{BF29D657-2C2C-4E67-8BB7-9D51F186A600}" destId="{A7B4A212-C628-468B-A8F8-6C551F3B9FB8}" srcOrd="0" destOrd="2" presId="urn:microsoft.com/office/officeart/2005/8/layout/vList6"/>
    <dgm:cxn modelId="{A718FCFC-112E-42BD-A540-563AE4AE941F}" srcId="{EA8CC336-7BF5-4C31-8DF5-92D2341BE540}" destId="{BF29D657-2C2C-4E67-8BB7-9D51F186A600}" srcOrd="2" destOrd="0" parTransId="{E43BDCE3-F947-4B19-9107-DCBD575455F6}" sibTransId="{E3E0EE0A-5A0A-4322-A7D2-A600D52A54F1}"/>
    <dgm:cxn modelId="{425DCEB5-A936-4BCC-B036-01DCB5594B42}" type="presOf" srcId="{BD0C9DE9-71E5-4B84-896D-BD7B8E391484}" destId="{A7B4A212-C628-468B-A8F8-6C551F3B9FB8}" srcOrd="0" destOrd="1" presId="urn:microsoft.com/office/officeart/2005/8/layout/vList6"/>
    <dgm:cxn modelId="{31700CF4-E425-41C4-83EF-1A1C315C89D6}" srcId="{EA8CC336-7BF5-4C31-8DF5-92D2341BE540}" destId="{BD0C9DE9-71E5-4B84-896D-BD7B8E391484}" srcOrd="1" destOrd="0" parTransId="{37B33444-BFCE-4234-B9F4-7A4CA23CF90C}" sibTransId="{0E8DC614-7D5A-4232-B505-B728099C83C8}"/>
    <dgm:cxn modelId="{FFD0E5E3-384A-41AA-9641-026BBCBCF659}" srcId="{D499987A-BF8D-420A-ADB8-9D9418F31DA0}" destId="{A227C87A-6951-4067-B107-8EF6DFE2663A}" srcOrd="1" destOrd="0" parTransId="{AF78B1FA-F61B-40C6-835C-9B4F0069E6FC}" sibTransId="{17CA81CC-9604-4C32-B9E6-4C9CEF43C957}"/>
    <dgm:cxn modelId="{B4689116-DCB1-4F22-932A-A6B6EBC532C8}" type="presOf" srcId="{F90692EE-A7E5-4743-978A-C94F150400AB}" destId="{52875325-E9FE-45ED-A0F1-120EBB4C6960}" srcOrd="0" destOrd="2" presId="urn:microsoft.com/office/officeart/2005/8/layout/vList6"/>
    <dgm:cxn modelId="{B4C094C1-4660-434D-B237-1921FC26BA45}" type="presParOf" srcId="{05A3D578-A685-42C0-BEAF-47218CE9C85E}" destId="{2C824E4E-931C-4DF8-8F9E-E213CDF767EA}" srcOrd="0" destOrd="0" presId="urn:microsoft.com/office/officeart/2005/8/layout/vList6"/>
    <dgm:cxn modelId="{1C75B64E-1302-4C75-9011-BF84DC3F0E53}" type="presParOf" srcId="{2C824E4E-931C-4DF8-8F9E-E213CDF767EA}" destId="{96289F76-1719-4A40-8E9C-64992DCF262B}" srcOrd="0" destOrd="0" presId="urn:microsoft.com/office/officeart/2005/8/layout/vList6"/>
    <dgm:cxn modelId="{38D79E0A-5FB9-4AAA-B0FE-EE70AFE0CB3D}" type="presParOf" srcId="{2C824E4E-931C-4DF8-8F9E-E213CDF767EA}" destId="{52875325-E9FE-45ED-A0F1-120EBB4C6960}" srcOrd="1" destOrd="0" presId="urn:microsoft.com/office/officeart/2005/8/layout/vList6"/>
    <dgm:cxn modelId="{5549AC98-D358-4706-9C54-3235CF2E891E}" type="presParOf" srcId="{05A3D578-A685-42C0-BEAF-47218CE9C85E}" destId="{1F8320AD-D539-4ED5-8D24-2033081116C5}" srcOrd="1" destOrd="0" presId="urn:microsoft.com/office/officeart/2005/8/layout/vList6"/>
    <dgm:cxn modelId="{DFA37A0F-C472-419D-B0D7-F0AB90D530EA}" type="presParOf" srcId="{05A3D578-A685-42C0-BEAF-47218CE9C85E}" destId="{6CF88DAD-272E-423C-AAD3-4934E95F1DC7}" srcOrd="2" destOrd="0" presId="urn:microsoft.com/office/officeart/2005/8/layout/vList6"/>
    <dgm:cxn modelId="{AFA00D10-EE53-48BE-B6CE-08330E3ABABA}" type="presParOf" srcId="{6CF88DAD-272E-423C-AAD3-4934E95F1DC7}" destId="{18991273-0746-4835-AB9C-F76EA678162E}" srcOrd="0" destOrd="0" presId="urn:microsoft.com/office/officeart/2005/8/layout/vList6"/>
    <dgm:cxn modelId="{931F1B68-CA0B-4E4C-B865-4F1DDC6A9F55}" type="presParOf" srcId="{6CF88DAD-272E-423C-AAD3-4934E95F1DC7}" destId="{A7B4A212-C628-468B-A8F8-6C551F3B9FB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25961-5EDF-4B25-B29F-E73BC44F0611}">
      <dsp:nvSpPr>
        <dsp:cNvPr id="0" name=""/>
        <dsp:cNvSpPr/>
      </dsp:nvSpPr>
      <dsp:spPr>
        <a:xfrm>
          <a:off x="24232" y="713142"/>
          <a:ext cx="8476602" cy="1234516"/>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lvl="0" algn="l" defTabSz="1066800">
            <a:lnSpc>
              <a:spcPct val="90000"/>
            </a:lnSpc>
            <a:spcBef>
              <a:spcPct val="0"/>
            </a:spcBef>
            <a:spcAft>
              <a:spcPct val="35000"/>
            </a:spcAft>
          </a:pPr>
          <a:r>
            <a:rPr lang="zh-TW" altLang="en-US" sz="2400" b="1" kern="1200" dirty="0">
              <a:solidFill>
                <a:srgbClr val="FFFF00"/>
              </a:solidFill>
              <a:latin typeface="標楷體" pitchFamily="65" charset="-120"/>
              <a:ea typeface="標楷體" pitchFamily="65" charset="-120"/>
            </a:rPr>
            <a:t>學生學習成就檢視</a:t>
          </a:r>
        </a:p>
      </dsp:txBody>
      <dsp:txXfrm>
        <a:off x="24232" y="1021771"/>
        <a:ext cx="8167973" cy="617258"/>
      </dsp:txXfrm>
    </dsp:sp>
    <dsp:sp modelId="{299B7A06-CDB5-4C89-B0BB-265B37CDB3D0}">
      <dsp:nvSpPr>
        <dsp:cNvPr id="0" name=""/>
        <dsp:cNvSpPr/>
      </dsp:nvSpPr>
      <dsp:spPr>
        <a:xfrm>
          <a:off x="24232" y="1665133"/>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zh-TW" sz="2400" b="1" kern="1200" dirty="0">
              <a:solidFill>
                <a:srgbClr val="000099"/>
              </a:solidFill>
              <a:latin typeface="標楷體" pitchFamily="65" charset="-120"/>
              <a:ea typeface="標楷體" pitchFamily="65" charset="-120"/>
            </a:rPr>
            <a:t>讓</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sz="2400" b="1"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sz="2400" b="1" kern="1200" dirty="0">
              <a:solidFill>
                <a:srgbClr val="000099"/>
              </a:solidFill>
              <a:latin typeface="標楷體" pitchFamily="65" charset="-120"/>
              <a:ea typeface="標楷體" pitchFamily="65" charset="-120"/>
            </a:rPr>
            <a:t>，不必因和他人比較，產生分分計較的考試壓力</a:t>
          </a:r>
          <a:endParaRPr lang="zh-TW" altLang="en-US" sz="2400" kern="1200" dirty="0"/>
        </a:p>
      </dsp:txBody>
      <dsp:txXfrm>
        <a:off x="24232" y="1665133"/>
        <a:ext cx="2610793" cy="2378132"/>
      </dsp:txXfrm>
    </dsp:sp>
    <dsp:sp modelId="{8BA48EBC-1127-4348-A3E8-554A190E18BD}">
      <dsp:nvSpPr>
        <dsp:cNvPr id="0" name=""/>
        <dsp:cNvSpPr/>
      </dsp:nvSpPr>
      <dsp:spPr>
        <a:xfrm>
          <a:off x="2635025" y="1042497"/>
          <a:ext cx="5865809" cy="1692237"/>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lvl="0" algn="l" defTabSz="1066800">
            <a:lnSpc>
              <a:spcPct val="90000"/>
            </a:lnSpc>
            <a:spcBef>
              <a:spcPct val="0"/>
            </a:spcBef>
            <a:spcAft>
              <a:spcPct val="35000"/>
            </a:spcAft>
          </a:pPr>
          <a:r>
            <a:rPr lang="zh-TW" altLang="en-US" sz="2400" b="1" kern="1200" dirty="0">
              <a:solidFill>
                <a:srgbClr val="FFFF00"/>
              </a:solidFill>
              <a:latin typeface="標楷體" pitchFamily="65" charset="-120"/>
              <a:ea typeface="標楷體" pitchFamily="65" charset="-120"/>
            </a:rPr>
            <a:t>教師教學成效檢視</a:t>
          </a:r>
        </a:p>
      </dsp:txBody>
      <dsp:txXfrm>
        <a:off x="2635025" y="1465556"/>
        <a:ext cx="5442750" cy="846119"/>
      </dsp:txXfrm>
    </dsp:sp>
    <dsp:sp modelId="{8824670E-D72E-4B28-9A71-2A70879B1BAC}">
      <dsp:nvSpPr>
        <dsp:cNvPr id="0" name=""/>
        <dsp:cNvSpPr/>
      </dsp:nvSpPr>
      <dsp:spPr>
        <a:xfrm>
          <a:off x="2635025" y="2259184"/>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zh-TW" sz="2400" b="1" kern="1200" dirty="0">
              <a:solidFill>
                <a:srgbClr val="000099"/>
              </a:solidFill>
              <a:latin typeface="標楷體" pitchFamily="65" charset="-120"/>
              <a:ea typeface="標楷體" pitchFamily="65" charset="-120"/>
            </a:rPr>
            <a:t>檢驗</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sz="2400" b="1" kern="1200" dirty="0">
              <a:solidFill>
                <a:srgbClr val="000099"/>
              </a:solidFill>
              <a:latin typeface="標楷體" pitchFamily="65" charset="-120"/>
              <a:ea typeface="標楷體" pitchFamily="65" charset="-120"/>
            </a:rPr>
            <a:t>與</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sz="2400" b="1" kern="1200" dirty="0">
              <a:solidFill>
                <a:srgbClr val="000099"/>
              </a:solidFill>
              <a:latin typeface="標楷體" pitchFamily="65" charset="-120"/>
              <a:ea typeface="標楷體" pitchFamily="65" charset="-120"/>
            </a:rPr>
            <a:t>，維持我國的</a:t>
          </a:r>
          <a:r>
            <a:rPr lang="zh-TW" altLang="en-US" sz="2400" b="1" kern="1200" dirty="0">
              <a:solidFill>
                <a:srgbClr val="000099"/>
              </a:solidFill>
              <a:latin typeface="標楷體" pitchFamily="65" charset="-120"/>
              <a:ea typeface="標楷體" pitchFamily="65" charset="-120"/>
            </a:rPr>
            <a:t>學生</a:t>
          </a:r>
          <a:r>
            <a:rPr lang="zh-TW" altLang="zh-TW" sz="2400" b="1" kern="1200"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sz="2400" b="1" kern="1200" dirty="0">
              <a:solidFill>
                <a:srgbClr val="000099"/>
              </a:solidFill>
              <a:latin typeface="標楷體" pitchFamily="65" charset="-120"/>
              <a:ea typeface="標楷體" pitchFamily="65" charset="-120"/>
            </a:rPr>
            <a:t>。</a:t>
          </a:r>
          <a:endParaRPr lang="zh-TW" altLang="en-US" sz="2400" kern="1200" dirty="0"/>
        </a:p>
      </dsp:txBody>
      <dsp:txXfrm>
        <a:off x="2635025" y="2259184"/>
        <a:ext cx="2610793" cy="2378132"/>
      </dsp:txXfrm>
    </dsp:sp>
    <dsp:sp modelId="{64FEC514-E209-4DEA-A089-0BD21395DAA2}">
      <dsp:nvSpPr>
        <dsp:cNvPr id="0" name=""/>
        <dsp:cNvSpPr/>
      </dsp:nvSpPr>
      <dsp:spPr>
        <a:xfrm>
          <a:off x="5245119" y="1481353"/>
          <a:ext cx="3256415" cy="1761111"/>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lvl="0" algn="l" defTabSz="1066800">
            <a:lnSpc>
              <a:spcPct val="90000"/>
            </a:lnSpc>
            <a:spcBef>
              <a:spcPct val="0"/>
            </a:spcBef>
            <a:spcAft>
              <a:spcPct val="35000"/>
            </a:spcAft>
          </a:pPr>
          <a:r>
            <a:rPr lang="zh-TW" altLang="en-US" sz="2400" b="1" kern="1200" dirty="0">
              <a:solidFill>
                <a:srgbClr val="FFFF00"/>
              </a:solidFill>
              <a:latin typeface="標楷體" pitchFamily="65" charset="-120"/>
              <a:ea typeface="標楷體" pitchFamily="65" charset="-120"/>
            </a:rPr>
            <a:t>維持國中學生學力品質</a:t>
          </a:r>
        </a:p>
      </dsp:txBody>
      <dsp:txXfrm>
        <a:off x="5245119" y="1921631"/>
        <a:ext cx="2816137" cy="880555"/>
      </dsp:txXfrm>
    </dsp:sp>
    <dsp:sp modelId="{D2DD42F0-4BFB-4993-B14B-C7108996C864}">
      <dsp:nvSpPr>
        <dsp:cNvPr id="0" name=""/>
        <dsp:cNvSpPr/>
      </dsp:nvSpPr>
      <dsp:spPr>
        <a:xfrm>
          <a:off x="5245819" y="2750737"/>
          <a:ext cx="2610793" cy="234332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sz="2400" b="1" kern="1200" dirty="0">
              <a:solidFill>
                <a:srgbClr val="000099"/>
              </a:solidFill>
              <a:latin typeface="標楷體" pitchFamily="65" charset="-120"/>
              <a:ea typeface="標楷體" pitchFamily="65" charset="-120"/>
            </a:rPr>
            <a:t>據以掌握</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sz="2400" b="1" kern="1200" dirty="0">
              <a:solidFill>
                <a:srgbClr val="000099"/>
              </a:solidFill>
              <a:latin typeface="標楷體" pitchFamily="65" charset="-120"/>
              <a:ea typeface="標楷體" pitchFamily="65" charset="-120"/>
            </a:rPr>
            <a:t>，進行</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sz="2400" b="1" kern="1200" dirty="0">
              <a:solidFill>
                <a:srgbClr val="000099"/>
              </a:solidFill>
              <a:latin typeface="標楷體" pitchFamily="65" charset="-120"/>
              <a:ea typeface="標楷體" pitchFamily="65" charset="-120"/>
            </a:rPr>
            <a:t>與</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補救教學</a:t>
          </a:r>
          <a:r>
            <a:rPr lang="zh-TW" altLang="en-US" sz="2400" b="1" kern="1200" dirty="0">
              <a:solidFill>
                <a:srgbClr val="000099"/>
              </a:solidFill>
              <a:latin typeface="標楷體" pitchFamily="65" charset="-120"/>
              <a:ea typeface="標楷體" pitchFamily="65" charset="-120"/>
            </a:rPr>
            <a:t>之規劃參考。</a:t>
          </a:r>
        </a:p>
      </dsp:txBody>
      <dsp:txXfrm>
        <a:off x="5245819" y="2750737"/>
        <a:ext cx="2610793" cy="23433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zh-TW" altLang="en-US" sz="5100" b="1" kern="1200" dirty="0">
              <a:solidFill>
                <a:schemeClr val="tx1"/>
              </a:solidFill>
              <a:latin typeface="微軟正黑體" panose="020B0604030504040204" pitchFamily="34" charset="-120"/>
              <a:ea typeface="微軟正黑體" panose="020B0604030504040204" pitchFamily="34" charset="-120"/>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zh-TW" altLang="en-US" sz="4500" b="1" kern="1200" dirty="0">
              <a:solidFill>
                <a:prstClr val="black"/>
              </a:solidFill>
              <a:latin typeface="微軟正黑體" panose="020B0604030504040204" pitchFamily="34" charset="-120"/>
              <a:ea typeface="微軟正黑體" panose="020B0604030504040204" pitchFamily="34" charset="-120"/>
              <a:cs typeface="+mn-cs"/>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2000250">
            <a:lnSpc>
              <a:spcPct val="90000"/>
            </a:lnSpc>
            <a:spcBef>
              <a:spcPct val="0"/>
            </a:spcBef>
            <a:spcAft>
              <a:spcPct val="35000"/>
            </a:spcAft>
            <a:buNone/>
          </a:pPr>
          <a:r>
            <a:rPr lang="zh-TW" altLang="en-US" sz="4000" b="1" kern="1200" dirty="0">
              <a:solidFill>
                <a:prstClr val="black"/>
              </a:solidFill>
              <a:latin typeface="微軟正黑體" panose="020B0604030504040204" pitchFamily="34" charset="-120"/>
              <a:ea typeface="微軟正黑體" panose="020B0604030504040204" pitchFamily="34" charset="-120"/>
              <a:cs typeface="+mn-cs"/>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2000250">
            <a:lnSpc>
              <a:spcPct val="90000"/>
            </a:lnSpc>
            <a:spcBef>
              <a:spcPct val="0"/>
            </a:spcBef>
            <a:spcAft>
              <a:spcPct val="35000"/>
            </a:spcAft>
            <a:buNone/>
          </a:pPr>
          <a:r>
            <a:rPr lang="zh-TW" altLang="en-US" sz="4000" b="1" kern="1200" dirty="0">
              <a:solidFill>
                <a:prstClr val="black"/>
              </a:solidFill>
              <a:latin typeface="微軟正黑體" panose="020B0604030504040204" pitchFamily="34" charset="-120"/>
              <a:ea typeface="微軟正黑體" panose="020B0604030504040204" pitchFamily="34" charset="-120"/>
              <a:cs typeface="+mn-cs"/>
            </a:rPr>
            <a:t>不知道</a:t>
          </a:r>
        </a:p>
      </dsp:txBody>
      <dsp:txXfrm>
        <a:off x="2758196" y="2602996"/>
        <a:ext cx="1715336" cy="17153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5325-E9FE-45ED-A0F1-120EBB4C6960}">
      <dsp:nvSpPr>
        <dsp:cNvPr id="0" name=""/>
        <dsp:cNvSpPr/>
      </dsp:nvSpPr>
      <dsp:spPr>
        <a:xfrm>
          <a:off x="4596217" y="17733"/>
          <a:ext cx="4115655" cy="1841411"/>
        </a:xfrm>
        <a:prstGeom prst="rightArrow">
          <a:avLst>
            <a:gd name="adj1" fmla="val 75000"/>
            <a:gd name="adj2" fmla="val 50000"/>
          </a:avLst>
        </a:prstGeom>
        <a:solidFill>
          <a:schemeClr val="accent5">
            <a:lumMod val="20000"/>
            <a:lumOff val="80000"/>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zh-TW" altLang="en-US" sz="2000" b="1" kern="1200" dirty="0">
              <a:solidFill>
                <a:srgbClr val="C00000"/>
              </a:solidFill>
              <a:latin typeface="微軟正黑體" panose="020B0604030504040204" pitchFamily="34" charset="-120"/>
              <a:ea typeface="微軟正黑體" panose="020B0604030504040204" pitchFamily="34" charset="-120"/>
            </a:rPr>
            <a:t>醫護教育暨數位學習系</a:t>
          </a:r>
        </a:p>
        <a:p>
          <a:pPr marL="228600" lvl="1" indent="-228600" algn="l" defTabSz="889000">
            <a:lnSpc>
              <a:spcPct val="90000"/>
            </a:lnSpc>
            <a:spcBef>
              <a:spcPct val="0"/>
            </a:spcBef>
            <a:spcAft>
              <a:spcPct val="15000"/>
            </a:spcAft>
            <a:buChar char="••"/>
          </a:pPr>
          <a:r>
            <a:rPr lang="zh-TW" altLang="en-US" sz="2000" b="1" kern="1200" dirty="0">
              <a:solidFill>
                <a:srgbClr val="C00000"/>
              </a:solidFill>
              <a:latin typeface="微軟正黑體" panose="020B0604030504040204" pitchFamily="34" charset="-120"/>
              <a:ea typeface="微軟正黑體" panose="020B0604030504040204" pitchFamily="34" charset="-120"/>
            </a:rPr>
            <a:t>二專</a:t>
          </a:r>
          <a:r>
            <a:rPr lang="en-US" altLang="zh-TW" sz="2000" b="1" kern="1200" dirty="0">
              <a:solidFill>
                <a:srgbClr val="C00000"/>
              </a:solidFill>
              <a:latin typeface="微軟正黑體" panose="020B0604030504040204" pitchFamily="34" charset="-120"/>
              <a:ea typeface="微軟正黑體" panose="020B0604030504040204" pitchFamily="34" charset="-120"/>
            </a:rPr>
            <a:t>+</a:t>
          </a:r>
          <a:r>
            <a:rPr lang="zh-TW" altLang="en-US" sz="2000" b="1" kern="1200" dirty="0">
              <a:solidFill>
                <a:srgbClr val="C00000"/>
              </a:solidFill>
              <a:latin typeface="微軟正黑體" panose="020B0604030504040204" pitchFamily="34" charset="-120"/>
              <a:ea typeface="微軟正黑體" panose="020B0604030504040204" pitchFamily="34" charset="-120"/>
            </a:rPr>
            <a:t>二技 </a:t>
          </a:r>
          <a:r>
            <a:rPr lang="en-US" altLang="zh-TW" sz="2000" b="1" kern="1200" dirty="0">
              <a:solidFill>
                <a:srgbClr val="C00000"/>
              </a:solidFill>
              <a:latin typeface="微軟正黑體" panose="020B0604030504040204" pitchFamily="34" charset="-120"/>
              <a:ea typeface="微軟正黑體" panose="020B0604030504040204" pitchFamily="34" charset="-120"/>
            </a:rPr>
            <a:t>(</a:t>
          </a:r>
          <a:r>
            <a:rPr lang="zh-TW" altLang="en-US" sz="2000" b="1" kern="1200" dirty="0">
              <a:solidFill>
                <a:srgbClr val="C00000"/>
              </a:solidFill>
              <a:latin typeface="微軟正黑體" panose="020B0604030504040204" pitchFamily="34" charset="-120"/>
              <a:ea typeface="微軟正黑體" panose="020B0604030504040204" pitchFamily="34" charset="-120"/>
            </a:rPr>
            <a:t>可直升</a:t>
          </a:r>
          <a:r>
            <a:rPr lang="en-US" altLang="zh-TW" sz="2000" b="1" kern="1200" dirty="0">
              <a:solidFill>
                <a:srgbClr val="C00000"/>
              </a:solidFill>
              <a:latin typeface="微軟正黑體" panose="020B0604030504040204" pitchFamily="34" charset="-120"/>
              <a:ea typeface="微軟正黑體" panose="020B0604030504040204" pitchFamily="34" charset="-120"/>
            </a:rPr>
            <a:t>)</a:t>
          </a:r>
          <a:endParaRPr lang="zh-TW" altLang="en-US" sz="2000" b="1" kern="1200" dirty="0">
            <a:solidFill>
              <a:srgbClr val="C0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solidFill>
                <a:srgbClr val="C00000"/>
              </a:solidFill>
              <a:latin typeface="微軟正黑體" panose="020B0604030504040204" pitchFamily="34" charset="-120"/>
              <a:ea typeface="微軟正黑體" panose="020B0604030504040204" pitchFamily="34" charset="-120"/>
            </a:rPr>
            <a:t>免統測</a:t>
          </a:r>
        </a:p>
      </dsp:txBody>
      <dsp:txXfrm>
        <a:off x="4596217" y="247909"/>
        <a:ext cx="3425126" cy="1381059"/>
      </dsp:txXfrm>
    </dsp:sp>
    <dsp:sp modelId="{96289F76-1719-4A40-8E9C-64992DCF262B}">
      <dsp:nvSpPr>
        <dsp:cNvPr id="0" name=""/>
        <dsp:cNvSpPr/>
      </dsp:nvSpPr>
      <dsp:spPr>
        <a:xfrm>
          <a:off x="1095" y="189"/>
          <a:ext cx="4595122" cy="18765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5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電機電子群</a:t>
          </a:r>
          <a:endParaRPr lang="en-US" altLang="zh-TW" sz="2400" b="1" kern="1200" dirty="0">
            <a:latin typeface="微軟正黑體" panose="020B0604030504040204" pitchFamily="34" charset="-120"/>
            <a:ea typeface="微軟正黑體" panose="020B0604030504040204" pitchFamily="34" charset="-120"/>
          </a:endParaRPr>
        </a:p>
        <a:p>
          <a:pPr lvl="0" algn="ctr" defTabSz="1066800">
            <a:lnSpc>
              <a:spcPct val="50000"/>
            </a:lnSpc>
            <a:spcBef>
              <a:spcPct val="0"/>
            </a:spcBef>
            <a:spcAft>
              <a:spcPct val="35000"/>
            </a:spcAft>
          </a:pPr>
          <a:r>
            <a:rPr lang="en-US" altLang="zh-TW" sz="2400" b="1" kern="1200" dirty="0">
              <a:latin typeface="微軟正黑體" panose="020B0604030504040204" pitchFamily="34" charset="-120"/>
              <a:ea typeface="微軟正黑體" panose="020B0604030504040204" pitchFamily="34" charset="-120"/>
            </a:rPr>
            <a:t>(</a:t>
          </a:r>
          <a:r>
            <a:rPr lang="zh-TW" altLang="en-US" sz="2000" b="1" kern="1200" dirty="0">
              <a:latin typeface="微軟正黑體" panose="020B0604030504040204" pitchFamily="34" charset="-120"/>
              <a:ea typeface="微軟正黑體" panose="020B0604030504040204" pitchFamily="34" charset="-120"/>
            </a:rPr>
            <a:t>資訊科、電子科、電機科</a:t>
          </a:r>
          <a:r>
            <a:rPr lang="en-US" altLang="zh-TW" sz="2400" b="1" kern="1200" dirty="0">
              <a:latin typeface="微軟正黑體" panose="020B0604030504040204" pitchFamily="34" charset="-120"/>
              <a:ea typeface="微軟正黑體" panose="020B0604030504040204" pitchFamily="34" charset="-120"/>
            </a:rPr>
            <a:t>)</a:t>
          </a:r>
          <a:r>
            <a:rPr lang="zh-TW" altLang="en-US" sz="2400" b="1" kern="1200" dirty="0">
              <a:latin typeface="微軟正黑體" panose="020B0604030504040204" pitchFamily="34" charset="-120"/>
              <a:ea typeface="微軟正黑體" panose="020B0604030504040204" pitchFamily="34" charset="-120"/>
            </a:rPr>
            <a:t>；</a:t>
          </a:r>
          <a:endParaRPr lang="en-US" altLang="zh-TW" sz="2400" b="1" kern="1200" dirty="0">
            <a:latin typeface="微軟正黑體" panose="020B0604030504040204" pitchFamily="34" charset="-120"/>
            <a:ea typeface="微軟正黑體" panose="020B0604030504040204" pitchFamily="34" charset="-120"/>
          </a:endParaRPr>
        </a:p>
        <a:p>
          <a:pPr lvl="0" algn="ctr" defTabSz="1066800">
            <a:lnSpc>
              <a:spcPct val="5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機械群</a:t>
          </a:r>
          <a:endParaRPr lang="en-US" altLang="zh-TW" sz="2400" b="1" kern="1200" dirty="0">
            <a:latin typeface="微軟正黑體" panose="020B0604030504040204" pitchFamily="34" charset="-120"/>
            <a:ea typeface="微軟正黑體" panose="020B0604030504040204" pitchFamily="34" charset="-120"/>
          </a:endParaRPr>
        </a:p>
        <a:p>
          <a:pPr lvl="0" algn="ctr" defTabSz="1066800">
            <a:lnSpc>
              <a:spcPct val="50000"/>
            </a:lnSpc>
            <a:spcBef>
              <a:spcPct val="0"/>
            </a:spcBef>
            <a:spcAft>
              <a:spcPct val="35000"/>
            </a:spcAft>
          </a:pPr>
          <a:r>
            <a:rPr lang="en-US" altLang="zh-TW" sz="2400" b="1" kern="1200" dirty="0">
              <a:latin typeface="微軟正黑體" panose="020B0604030504040204" pitchFamily="34" charset="-120"/>
              <a:ea typeface="微軟正黑體" panose="020B0604030504040204" pitchFamily="34" charset="-120"/>
            </a:rPr>
            <a:t>(</a:t>
          </a:r>
          <a:r>
            <a:rPr lang="zh-TW" altLang="en-US" sz="2000" b="1" kern="1200" dirty="0">
              <a:latin typeface="微軟正黑體" panose="020B0604030504040204" pitchFamily="34" charset="-120"/>
              <a:ea typeface="微軟正黑體" panose="020B0604030504040204" pitchFamily="34" charset="-120"/>
            </a:rPr>
            <a:t>製圖科、機械科、機電科</a:t>
          </a:r>
          <a:r>
            <a:rPr lang="en-US" altLang="zh-TW" sz="2400" b="1" kern="1200" dirty="0">
              <a:latin typeface="微軟正黑體" panose="020B0604030504040204" pitchFamily="34" charset="-120"/>
              <a:ea typeface="微軟正黑體" panose="020B0604030504040204" pitchFamily="34" charset="-120"/>
            </a:rPr>
            <a:t>)</a:t>
          </a:r>
          <a:endParaRPr lang="zh-TW" altLang="en-US" sz="2400" b="1" kern="1200" dirty="0">
            <a:latin typeface="微軟正黑體" panose="020B0604030504040204" pitchFamily="34" charset="-120"/>
            <a:ea typeface="微軟正黑體" panose="020B0604030504040204" pitchFamily="34" charset="-120"/>
          </a:endParaRPr>
        </a:p>
      </dsp:txBody>
      <dsp:txXfrm>
        <a:off x="92698" y="91792"/>
        <a:ext cx="4411916" cy="1693294"/>
      </dsp:txXfrm>
    </dsp:sp>
    <dsp:sp modelId="{A7B4A212-C628-468B-A8F8-6C551F3B9FB8}">
      <dsp:nvSpPr>
        <dsp:cNvPr id="0" name=""/>
        <dsp:cNvSpPr/>
      </dsp:nvSpPr>
      <dsp:spPr>
        <a:xfrm>
          <a:off x="4804095" y="2083038"/>
          <a:ext cx="3905519" cy="1936347"/>
        </a:xfrm>
        <a:prstGeom prst="rightArrow">
          <a:avLst>
            <a:gd name="adj1" fmla="val 75000"/>
            <a:gd name="adj2" fmla="val 50000"/>
          </a:avLst>
        </a:prstGeom>
        <a:solidFill>
          <a:schemeClr val="accent5">
            <a:lumMod val="20000"/>
            <a:lumOff val="80000"/>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1200150">
            <a:lnSpc>
              <a:spcPct val="90000"/>
            </a:lnSpc>
            <a:spcBef>
              <a:spcPct val="0"/>
            </a:spcBef>
            <a:spcAft>
              <a:spcPct val="15000"/>
            </a:spcAft>
            <a:buChar char="••"/>
          </a:pPr>
          <a:r>
            <a:rPr lang="zh-TW" altLang="en-US" sz="2700" b="1" kern="1200" dirty="0">
              <a:solidFill>
                <a:srgbClr val="C00000"/>
              </a:solidFill>
              <a:latin typeface="微軟正黑體" panose="020B0604030504040204" pitchFamily="34" charset="-120"/>
              <a:ea typeface="微軟正黑體" panose="020B0604030504040204" pitchFamily="34" charset="-120"/>
            </a:rPr>
            <a:t>高齡健康照護系</a:t>
          </a:r>
        </a:p>
        <a:p>
          <a:pPr marL="228600" lvl="1" indent="-228600" algn="l" defTabSz="889000">
            <a:lnSpc>
              <a:spcPct val="90000"/>
            </a:lnSpc>
            <a:spcBef>
              <a:spcPct val="0"/>
            </a:spcBef>
            <a:spcAft>
              <a:spcPct val="15000"/>
            </a:spcAft>
            <a:buChar char="••"/>
          </a:pPr>
          <a:r>
            <a:rPr lang="zh-TW" altLang="en-US" sz="2000" b="1" kern="1200" dirty="0">
              <a:solidFill>
                <a:srgbClr val="C00000"/>
              </a:solidFill>
              <a:latin typeface="微軟正黑體" panose="020B0604030504040204" pitchFamily="34" charset="-120"/>
              <a:ea typeface="微軟正黑體" panose="020B0604030504040204" pitchFamily="34" charset="-120"/>
            </a:rPr>
            <a:t>二技</a:t>
          </a:r>
          <a:r>
            <a:rPr lang="en-US" altLang="zh-TW" sz="2000" b="1" kern="1200" dirty="0">
              <a:solidFill>
                <a:srgbClr val="C00000"/>
              </a:solidFill>
              <a:latin typeface="微軟正黑體" panose="020B0604030504040204" pitchFamily="34" charset="-120"/>
              <a:ea typeface="微軟正黑體" panose="020B0604030504040204" pitchFamily="34" charset="-120"/>
            </a:rPr>
            <a:t>+</a:t>
          </a:r>
          <a:r>
            <a:rPr lang="zh-TW" altLang="en-US" sz="2000" b="1" kern="1200" dirty="0">
              <a:solidFill>
                <a:srgbClr val="C00000"/>
              </a:solidFill>
              <a:latin typeface="微軟正黑體" panose="020B0604030504040204" pitchFamily="34" charset="-120"/>
              <a:ea typeface="微軟正黑體" panose="020B0604030504040204" pitchFamily="34" charset="-120"/>
            </a:rPr>
            <a:t>二專  </a:t>
          </a:r>
          <a:r>
            <a:rPr lang="en-US" altLang="zh-TW" sz="2000" b="1" kern="1200" dirty="0">
              <a:solidFill>
                <a:srgbClr val="C00000"/>
              </a:solidFill>
              <a:latin typeface="微軟正黑體" panose="020B0604030504040204" pitchFamily="34" charset="-120"/>
              <a:ea typeface="微軟正黑體" panose="020B0604030504040204" pitchFamily="34" charset="-120"/>
            </a:rPr>
            <a:t>(</a:t>
          </a:r>
          <a:r>
            <a:rPr lang="zh-TW" altLang="en-US" sz="2000" b="1" kern="1200" dirty="0">
              <a:solidFill>
                <a:srgbClr val="C00000"/>
              </a:solidFill>
              <a:latin typeface="微軟正黑體" panose="020B0604030504040204" pitchFamily="34" charset="-120"/>
              <a:ea typeface="微軟正黑體" panose="020B0604030504040204" pitchFamily="34" charset="-120"/>
            </a:rPr>
            <a:t>可直升</a:t>
          </a:r>
          <a:r>
            <a:rPr lang="en-US" altLang="zh-TW" sz="2000" b="1" kern="1200" dirty="0">
              <a:solidFill>
                <a:srgbClr val="C00000"/>
              </a:solidFill>
              <a:latin typeface="微軟正黑體" panose="020B0604030504040204" pitchFamily="34" charset="-120"/>
              <a:ea typeface="微軟正黑體" panose="020B0604030504040204" pitchFamily="34" charset="-120"/>
            </a:rPr>
            <a:t>)</a:t>
          </a:r>
          <a:endParaRPr lang="zh-TW" altLang="en-US" sz="2000" b="1" kern="1200" dirty="0">
            <a:solidFill>
              <a:srgbClr val="C0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solidFill>
                <a:srgbClr val="C00000"/>
              </a:solidFill>
              <a:latin typeface="微軟正黑體" panose="020B0604030504040204" pitchFamily="34" charset="-120"/>
              <a:ea typeface="微軟正黑體" panose="020B0604030504040204" pitchFamily="34" charset="-120"/>
            </a:rPr>
            <a:t>免統測</a:t>
          </a:r>
        </a:p>
      </dsp:txBody>
      <dsp:txXfrm>
        <a:off x="4804095" y="2325081"/>
        <a:ext cx="3179389" cy="1452261"/>
      </dsp:txXfrm>
    </dsp:sp>
    <dsp:sp modelId="{18991273-0746-4835-AB9C-F76EA678162E}">
      <dsp:nvSpPr>
        <dsp:cNvPr id="0" name=""/>
        <dsp:cNvSpPr/>
      </dsp:nvSpPr>
      <dsp:spPr>
        <a:xfrm>
          <a:off x="3352" y="2038614"/>
          <a:ext cx="4800743" cy="202519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5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化工科；</a:t>
          </a:r>
          <a:endParaRPr lang="en-US" altLang="zh-TW" sz="2400" b="1" kern="1200" dirty="0">
            <a:latin typeface="微軟正黑體" panose="020B0604030504040204" pitchFamily="34" charset="-120"/>
            <a:ea typeface="微軟正黑體" panose="020B0604030504040204" pitchFamily="34" charset="-120"/>
          </a:endParaRPr>
        </a:p>
        <a:p>
          <a:pPr lvl="0" algn="ctr" defTabSz="1066800">
            <a:lnSpc>
              <a:spcPct val="5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電機電子群</a:t>
          </a:r>
          <a:endParaRPr lang="en-US" altLang="zh-TW" sz="2400" b="1" kern="1200" dirty="0">
            <a:latin typeface="微軟正黑體" panose="020B0604030504040204" pitchFamily="34" charset="-120"/>
            <a:ea typeface="微軟正黑體" panose="020B0604030504040204" pitchFamily="34" charset="-120"/>
          </a:endParaRPr>
        </a:p>
        <a:p>
          <a:pPr lvl="0" algn="ctr" defTabSz="1066800">
            <a:lnSpc>
              <a:spcPct val="50000"/>
            </a:lnSpc>
            <a:spcBef>
              <a:spcPct val="0"/>
            </a:spcBef>
            <a:spcAft>
              <a:spcPct val="35000"/>
            </a:spcAft>
          </a:pPr>
          <a:r>
            <a:rPr lang="en-US" altLang="zh-TW" sz="2400" b="1" kern="1200" dirty="0">
              <a:latin typeface="微軟正黑體" panose="020B0604030504040204" pitchFamily="34" charset="-120"/>
              <a:ea typeface="微軟正黑體" panose="020B0604030504040204" pitchFamily="34" charset="-120"/>
            </a:rPr>
            <a:t>(</a:t>
          </a:r>
          <a:r>
            <a:rPr lang="zh-TW" altLang="en-US" sz="2000" b="1" kern="1200" dirty="0">
              <a:latin typeface="微軟正黑體" panose="020B0604030504040204" pitchFamily="34" charset="-120"/>
              <a:ea typeface="微軟正黑體" panose="020B0604030504040204" pitchFamily="34" charset="-120"/>
            </a:rPr>
            <a:t>資訊科、電子科、電機科</a:t>
          </a:r>
          <a:r>
            <a:rPr lang="en-US" altLang="zh-TW" sz="2400" b="1" kern="1200" dirty="0">
              <a:latin typeface="微軟正黑體" panose="020B0604030504040204" pitchFamily="34" charset="-120"/>
              <a:ea typeface="微軟正黑體" panose="020B0604030504040204" pitchFamily="34" charset="-120"/>
            </a:rPr>
            <a:t>)</a:t>
          </a:r>
        </a:p>
        <a:p>
          <a:pPr lvl="0" algn="ctr" defTabSz="1066800">
            <a:lnSpc>
              <a:spcPct val="50000"/>
            </a:lnSpc>
            <a:spcBef>
              <a:spcPct val="0"/>
            </a:spcBef>
            <a:spcAft>
              <a:spcPct val="35000"/>
            </a:spcAft>
          </a:pPr>
          <a:endParaRPr lang="zh-TW" altLang="en-US" sz="2400" kern="1200" dirty="0"/>
        </a:p>
      </dsp:txBody>
      <dsp:txXfrm>
        <a:off x="102214" y="2137476"/>
        <a:ext cx="4603019" cy="1827471"/>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image" Target="../media/image8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6F7F1D5F-17BA-4292-AC1F-B623029C4D5E}" type="datetimeFigureOut">
              <a:rPr lang="zh-TW" altLang="en-US"/>
              <a:pPr>
                <a:defRPr/>
              </a:pPr>
              <a:t>2025/3/7</a:t>
            </a:fld>
            <a:endParaRPr lang="zh-TW" altLang="en-US"/>
          </a:p>
        </p:txBody>
      </p:sp>
      <p:sp>
        <p:nvSpPr>
          <p:cNvPr id="4" name="頁尾版面配置區 3"/>
          <p:cNvSpPr>
            <a:spLocks noGrp="1"/>
          </p:cNvSpPr>
          <p:nvPr>
            <p:ph type="ftr" sz="quarter" idx="2"/>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1307BE23-1DEA-45F4-86E7-80D9D4B0D211}" type="slidenum">
              <a:rPr lang="zh-TW" altLang="en-US"/>
              <a:pPr>
                <a:defRPr/>
              </a:pPr>
              <a:t>‹#›</a:t>
            </a:fld>
            <a:endParaRPr lang="zh-TW" altLang="en-US"/>
          </a:p>
        </p:txBody>
      </p:sp>
    </p:spTree>
    <p:extLst>
      <p:ext uri="{BB962C8B-B14F-4D97-AF65-F5344CB8AC3E}">
        <p14:creationId xmlns:p14="http://schemas.microsoft.com/office/powerpoint/2010/main" val="519680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F9B21E8A-C098-4BBF-BEFC-CB3A255B9A08}" type="datetimeFigureOut">
              <a:rPr lang="zh-TW" altLang="en-US"/>
              <a:pPr>
                <a:defRPr/>
              </a:pPr>
              <a:t>2025/3/7</a:t>
            </a:fld>
            <a:endParaRPr lang="zh-TW" altLang="en-US"/>
          </a:p>
        </p:txBody>
      </p:sp>
      <p:sp>
        <p:nvSpPr>
          <p:cNvPr id="4" name="投影片圖像版面配置區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422" tIns="45710" rIns="91422" bIns="45710" rtlCol="0" anchor="ctr"/>
          <a:lstStyle/>
          <a:p>
            <a:pPr lvl="0"/>
            <a:endParaRPr lang="zh-TW" altLang="en-US" noProof="0"/>
          </a:p>
        </p:txBody>
      </p:sp>
      <p:sp>
        <p:nvSpPr>
          <p:cNvPr id="5" name="備忘稿版面配置區 4"/>
          <p:cNvSpPr>
            <a:spLocks noGrp="1"/>
          </p:cNvSpPr>
          <p:nvPr>
            <p:ph type="body" sz="quarter" idx="3"/>
          </p:nvPr>
        </p:nvSpPr>
        <p:spPr>
          <a:xfrm>
            <a:off x="680244" y="4715192"/>
            <a:ext cx="5438774" cy="4466274"/>
          </a:xfrm>
          <a:prstGeom prst="rect">
            <a:avLst/>
          </a:prstGeom>
        </p:spPr>
        <p:txBody>
          <a:bodyPr vert="horz" lIns="91422" tIns="45710" rIns="91422" bIns="4571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9D615BDC-0653-4FCA-B179-72E9309ADB32}" type="slidenum">
              <a:rPr lang="zh-TW" altLang="en-US"/>
              <a:pPr>
                <a:defRPr/>
              </a:pPr>
              <a:t>‹#›</a:t>
            </a:fld>
            <a:endParaRPr lang="zh-TW" altLang="en-US"/>
          </a:p>
        </p:txBody>
      </p:sp>
    </p:spTree>
    <p:extLst>
      <p:ext uri="{BB962C8B-B14F-4D97-AF65-F5344CB8AC3E}">
        <p14:creationId xmlns:p14="http://schemas.microsoft.com/office/powerpoint/2010/main" val="33719571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kumimoji="1" lang="zh-TW" altLang="en-US" sz="1200" b="0" i="0" kern="1200" dirty="0">
                <a:solidFill>
                  <a:schemeClr val="tx1"/>
                </a:solidFill>
                <a:effectLst/>
                <a:latin typeface="+mn-lt"/>
                <a:ea typeface="+mn-ea"/>
                <a:cs typeface="+mn-cs"/>
              </a:rPr>
              <a:t>有一位大學視覺傳達設計系的研究生魏均寰設計了一張海報名為「</a:t>
            </a:r>
            <a:r>
              <a:rPr kumimoji="1" lang="en-US" altLang="zh-TW" sz="1200" b="0" i="0" kern="1200" dirty="0">
                <a:solidFill>
                  <a:schemeClr val="tx1"/>
                </a:solidFill>
                <a:effectLst/>
                <a:latin typeface="+mn-lt"/>
                <a:ea typeface="+mn-ea"/>
                <a:cs typeface="+mn-cs"/>
              </a:rPr>
              <a:t>Not Copy Machine</a:t>
            </a:r>
            <a:r>
              <a:rPr kumimoji="1" lang="zh-TW" altLang="en-US" sz="1200" b="0" i="0" kern="1200" dirty="0">
                <a:solidFill>
                  <a:schemeClr val="tx1"/>
                </a:solidFill>
                <a:effectLst/>
                <a:latin typeface="+mn-lt"/>
                <a:ea typeface="+mn-ea"/>
                <a:cs typeface="+mn-cs"/>
              </a:rPr>
              <a:t>」</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非拷貝機</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，獲得紅點設計大賞海報設計類最佳獎。 他從小喜歡設計，國中畢業之後本來想依照興趣選讀技職學校，但在師長與家人期待下，選擇市立有名高中，直到選擇大學時，才又堅持回到自己喜歡的圖文傳播學系。在他的海報作品「</a:t>
            </a:r>
            <a:r>
              <a:rPr kumimoji="1" lang="en-US" altLang="zh-TW" sz="1200" b="0" i="0" kern="1200" dirty="0">
                <a:solidFill>
                  <a:schemeClr val="tx1"/>
                </a:solidFill>
                <a:effectLst/>
                <a:latin typeface="+mn-lt"/>
                <a:ea typeface="+mn-ea"/>
                <a:cs typeface="+mn-cs"/>
              </a:rPr>
              <a:t>Not Copy Machine</a:t>
            </a:r>
            <a:r>
              <a:rPr kumimoji="1" lang="zh-TW" altLang="en-US" sz="1200" b="0" i="0" kern="1200" dirty="0">
                <a:solidFill>
                  <a:schemeClr val="tx1"/>
                </a:solidFill>
                <a:effectLst/>
                <a:latin typeface="+mn-lt"/>
                <a:ea typeface="+mn-ea"/>
                <a:cs typeface="+mn-cs"/>
              </a:rPr>
              <a:t>」</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非拷貝機</a:t>
            </a:r>
            <a:r>
              <a:rPr kumimoji="1" lang="en-US" altLang="zh-TW" sz="1200" b="0" i="0" kern="1200" dirty="0">
                <a:solidFill>
                  <a:schemeClr val="tx1"/>
                </a:solidFill>
                <a:effectLst/>
                <a:latin typeface="+mn-lt"/>
                <a:ea typeface="+mn-ea"/>
                <a:cs typeface="+mn-cs"/>
              </a:rPr>
              <a:t>) </a:t>
            </a:r>
            <a:r>
              <a:rPr kumimoji="1" lang="zh-TW" altLang="en-US" sz="1200" b="0" i="0" kern="1200" dirty="0">
                <a:solidFill>
                  <a:schemeClr val="tx1"/>
                </a:solidFill>
                <a:effectLst/>
                <a:latin typeface="+mn-lt"/>
                <a:ea typeface="+mn-ea"/>
                <a:cs typeface="+mn-cs"/>
              </a:rPr>
              <a:t>中，顯示著一個背著書包的小學生沒有頭，腦袋是一台影印機，大人屈膝彎腰，把頭塞進影印機，下方一小行字寫著「請在乎孩子真心想要的模樣」。魏均寰想要表達父母總是喜歡把自己的想法強灌在小孩身上，期望父母不要成為「直升機父母」在孩子上空盤旋，無所不在、無所不管介入孩子的一切，這樣子的想法獲得歐洲評審極高認同，表示在歐美國家也可能出現相同的教養模式。這並不表示爸媽應該在孩子年紀還小時讓他們想做甚麼就做甚麼，但是儘早讓他們擁有自行選擇的權利就可以要求他們學會對自己的行為負責，而非為所欲為和不顧後果。如此一來，孩子學會為自己思考，在進行每天的活動時，也能自發性地開始和結束。</a:t>
            </a:r>
            <a:endParaRPr lang="en-US" altLang="zh-TW" dirty="0"/>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3</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894363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23</a:t>
            </a:fld>
            <a:endParaRPr lang="zh-TW" altLang="en-US">
              <a:solidFill>
                <a:prstClr val="black"/>
              </a:solidFill>
            </a:endParaRPr>
          </a:p>
        </p:txBody>
      </p:sp>
    </p:spTree>
    <p:extLst>
      <p:ext uri="{BB962C8B-B14F-4D97-AF65-F5344CB8AC3E}">
        <p14:creationId xmlns:p14="http://schemas.microsoft.com/office/powerpoint/2010/main" val="204635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25</a:t>
            </a:fld>
            <a:endParaRPr lang="zh-TW" altLang="en-US">
              <a:solidFill>
                <a:prstClr val="black"/>
              </a:solidFill>
            </a:endParaRPr>
          </a:p>
        </p:txBody>
      </p:sp>
    </p:spTree>
    <p:extLst>
      <p:ext uri="{BB962C8B-B14F-4D97-AF65-F5344CB8AC3E}">
        <p14:creationId xmlns:p14="http://schemas.microsoft.com/office/powerpoint/2010/main" val="3822077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26</a:t>
            </a:fld>
            <a:endParaRPr lang="zh-TW" altLang="en-US">
              <a:solidFill>
                <a:prstClr val="black"/>
              </a:solidFill>
            </a:endParaRPr>
          </a:p>
        </p:txBody>
      </p:sp>
    </p:spTree>
    <p:extLst>
      <p:ext uri="{BB962C8B-B14F-4D97-AF65-F5344CB8AC3E}">
        <p14:creationId xmlns:p14="http://schemas.microsoft.com/office/powerpoint/2010/main" val="705563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28</a:t>
            </a:fld>
            <a:endParaRPr lang="zh-TW" altLang="en-US">
              <a:solidFill>
                <a:prstClr val="black"/>
              </a:solidFill>
            </a:endParaRPr>
          </a:p>
        </p:txBody>
      </p:sp>
    </p:spTree>
    <p:extLst>
      <p:ext uri="{BB962C8B-B14F-4D97-AF65-F5344CB8AC3E}">
        <p14:creationId xmlns:p14="http://schemas.microsoft.com/office/powerpoint/2010/main" val="382207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t>修訂說明：</a:t>
            </a:r>
            <a:endParaRPr lang="en-US" altLang="zh-TW" dirty="0"/>
          </a:p>
          <a:p>
            <a:pPr defTabSz="913211">
              <a:defRPr/>
            </a:pPr>
            <a:r>
              <a:rPr lang="zh-TW" altLang="en-US" dirty="0"/>
              <a:t>多元入學改適性入學是因為目前教育部已經使用適性入學來統合所有入學管道。</a:t>
            </a:r>
            <a:endParaRPr lang="en-US" altLang="zh-TW" dirty="0"/>
          </a:p>
          <a:p>
            <a:pPr defTabSz="913211">
              <a:defRPr/>
            </a:pPr>
            <a:r>
              <a:rPr lang="zh-TW" altLang="en-US" dirty="0"/>
              <a:t>優先免試為部分區域免試入學設定給該區國中保障名額使用，本區學生即使跨就學區亦無法參加，因此去除。竹苗區簡章第</a:t>
            </a:r>
            <a:r>
              <a:rPr lang="en-US" altLang="zh-TW" dirty="0"/>
              <a:t>12~17</a:t>
            </a:r>
            <a:r>
              <a:rPr lang="zh-TW" altLang="en-US" dirty="0"/>
              <a:t>頁。</a:t>
            </a:r>
            <a:endParaRPr lang="en-US" altLang="zh-TW" dirty="0"/>
          </a:p>
          <a:p>
            <a:pPr defTabSz="913211">
              <a:defRPr/>
            </a:pPr>
            <a:r>
              <a:rPr lang="zh-TW" altLang="en-US" dirty="0">
                <a:latin typeface="標楷體" pitchFamily="65" charset="-120"/>
                <a:ea typeface="標楷體" pitchFamily="65" charset="-120"/>
              </a:rPr>
              <a:t>宜蘭區專長生為宜蘭縣國中畢業生才能報名，</a:t>
            </a:r>
            <a:r>
              <a:rPr lang="zh-TW" altLang="en-US" dirty="0"/>
              <a:t>本區學生即使跨就學區亦無法參加，因此去除。 宜蘭區簡章第</a:t>
            </a:r>
            <a:r>
              <a:rPr lang="en-US" altLang="zh-TW" dirty="0"/>
              <a:t>5</a:t>
            </a:r>
            <a:r>
              <a:rPr lang="zh-TW" altLang="en-US" dirty="0"/>
              <a:t>頁。</a:t>
            </a:r>
            <a:endParaRPr lang="en-US" altLang="zh-TW" dirty="0"/>
          </a:p>
          <a:p>
            <a:pPr defTabSz="913211">
              <a:defRPr/>
            </a:pPr>
            <a:r>
              <a:rPr lang="zh-TW" altLang="en-US" b="1" dirty="0">
                <a:solidFill>
                  <a:srgbClr val="0000FF"/>
                </a:solidFill>
                <a:latin typeface="標楷體" pitchFamily="65" charset="-120"/>
                <a:ea typeface="標楷體" pitchFamily="65" charset="-120"/>
              </a:rPr>
              <a:t>進修學校非應屆獨招：非應屆畢業生管道，改列其他。</a:t>
            </a:r>
          </a:p>
          <a:p>
            <a:pPr defTabSz="913211">
              <a:defRPr/>
            </a:pPr>
            <a:r>
              <a:rPr lang="zh-TW" altLang="en-US" dirty="0">
                <a:latin typeface="標楷體" pitchFamily="65" charset="-120"/>
                <a:ea typeface="標楷體" pitchFamily="65" charset="-120"/>
              </a:rPr>
              <a:t>基北區產特、、原住民藝能班</a:t>
            </a:r>
            <a:r>
              <a:rPr lang="zh-TW" altLang="en-US" dirty="0"/>
              <a:t>：單獨向招生學校報名。</a:t>
            </a:r>
            <a:endParaRPr lang="en-US" altLang="zh-TW" dirty="0"/>
          </a:p>
          <a:p>
            <a:pPr defTabSz="913211">
              <a:defRPr/>
            </a:pPr>
            <a:r>
              <a:rPr lang="zh-TW" altLang="en-US" dirty="0">
                <a:latin typeface="標楷體" pitchFamily="65" charset="-120"/>
                <a:ea typeface="標楷體" pitchFamily="65" charset="-120"/>
              </a:rPr>
              <a:t>專業群科學校特色招生：加考術科</a:t>
            </a:r>
            <a:endParaRPr lang="en-US" altLang="zh-TW" dirty="0">
              <a:latin typeface="標楷體" pitchFamily="65" charset="-120"/>
              <a:ea typeface="標楷體" pitchFamily="65" charset="-120"/>
            </a:endParaRPr>
          </a:p>
          <a:p>
            <a:pPr defTabSz="913211">
              <a:defRPr/>
            </a:pPr>
            <a:r>
              <a:rPr lang="zh-TW" altLang="en-US" dirty="0">
                <a:latin typeface="標楷體" pitchFamily="65" charset="-120"/>
                <a:ea typeface="標楷體" pitchFamily="65" charset="-120"/>
              </a:rPr>
              <a:t>園區生獨招</a:t>
            </a:r>
            <a:r>
              <a:rPr lang="zh-TW" altLang="en-US" dirty="0"/>
              <a:t>、</a:t>
            </a:r>
            <a:r>
              <a:rPr lang="zh-TW" altLang="en-US" dirty="0">
                <a:latin typeface="標楷體" pitchFamily="65" charset="-120"/>
                <a:ea typeface="標楷體" pitchFamily="65" charset="-120"/>
              </a:rPr>
              <a:t>屏東區離島生：有家長工作地或居住地限制，</a:t>
            </a:r>
            <a:r>
              <a:rPr lang="zh-TW" altLang="en-US" dirty="0"/>
              <a:t>本區學生即使跨就學區亦無法參加，因此去除。 </a:t>
            </a:r>
            <a:endParaRPr lang="en-US" altLang="zh-TW" dirty="0">
              <a:latin typeface="標楷體" pitchFamily="65" charset="-120"/>
              <a:ea typeface="標楷體" pitchFamily="65" charset="-120"/>
            </a:endParaRPr>
          </a:p>
          <a:p>
            <a:pPr defTabSz="913211">
              <a:defRPr/>
            </a:pPr>
            <a:r>
              <a:rPr lang="zh-TW" altLang="en-US" dirty="0"/>
              <a:t>技術型及單科型</a:t>
            </a:r>
            <a:r>
              <a:rPr lang="zh-TW" altLang="en-US" dirty="0">
                <a:latin typeface="標楷體" pitchFamily="65" charset="-120"/>
                <a:ea typeface="標楷體" pitchFamily="65" charset="-120"/>
              </a:rPr>
              <a:t>、實驗班、台商子弟專案：不清楚故刪除</a:t>
            </a:r>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solidFill>
                  <a:prstClr val="black"/>
                </a:solidFill>
              </a:rPr>
              <a:pPr>
                <a:defRPr/>
              </a:pPr>
              <a:t>29</a:t>
            </a:fld>
            <a:endParaRPr lang="zh-TW" altLang="en-US">
              <a:solidFill>
                <a:prstClr val="black"/>
              </a:solidFill>
            </a:endParaRPr>
          </a:p>
        </p:txBody>
      </p:sp>
    </p:spTree>
    <p:extLst>
      <p:ext uri="{BB962C8B-B14F-4D97-AF65-F5344CB8AC3E}">
        <p14:creationId xmlns:p14="http://schemas.microsoft.com/office/powerpoint/2010/main" val="850933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30</a:t>
            </a:fld>
            <a:endParaRPr lang="zh-TW" altLang="en-US"/>
          </a:p>
        </p:txBody>
      </p:sp>
    </p:spTree>
    <p:extLst>
      <p:ext uri="{BB962C8B-B14F-4D97-AF65-F5344CB8AC3E}">
        <p14:creationId xmlns:p14="http://schemas.microsoft.com/office/powerpoint/2010/main" val="158558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solidFill>
                  <a:prstClr val="black"/>
                </a:solidFill>
              </a:rPr>
              <a:pPr>
                <a:defRPr/>
              </a:pPr>
              <a:t>32</a:t>
            </a:fld>
            <a:endParaRPr lang="zh-TW" altLang="en-US">
              <a:solidFill>
                <a:prstClr val="black"/>
              </a:solidFill>
            </a:endParaRPr>
          </a:p>
        </p:txBody>
      </p:sp>
    </p:spTree>
    <p:extLst>
      <p:ext uri="{BB962C8B-B14F-4D97-AF65-F5344CB8AC3E}">
        <p14:creationId xmlns:p14="http://schemas.microsoft.com/office/powerpoint/2010/main" val="1585583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1243701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35</a:t>
            </a:fld>
            <a:endParaRPr lang="zh-TW" altLang="en-US"/>
          </a:p>
        </p:txBody>
      </p:sp>
    </p:spTree>
    <p:extLst>
      <p:ext uri="{BB962C8B-B14F-4D97-AF65-F5344CB8AC3E}">
        <p14:creationId xmlns:p14="http://schemas.microsoft.com/office/powerpoint/2010/main" val="2965691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71927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4</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324179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719278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Tree>
    <p:extLst>
      <p:ext uri="{BB962C8B-B14F-4D97-AF65-F5344CB8AC3E}">
        <p14:creationId xmlns:p14="http://schemas.microsoft.com/office/powerpoint/2010/main" val="789620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95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9571" name="投影片編號版面配置區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5F610-45FC-4706-AFE4-096701C2F265}"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zh-TW" sz="1200" b="0" i="0" u="none" strike="noStrike" kern="1200" cap="none" spc="0" normalizeH="0" baseline="0" noProof="0">
              <a:ln>
                <a:noFill/>
              </a:ln>
              <a:solidFill>
                <a:prstClr val="black"/>
              </a:solidFill>
              <a:effectLst/>
              <a:uLnTx/>
              <a:uFillTx/>
              <a:latin typeface="Calibri" pitchFamily="34" charset="0"/>
              <a:ea typeface="新細明體" charset="-120"/>
              <a:cs typeface="+mn-cs"/>
            </a:endParaRPr>
          </a:p>
        </p:txBody>
      </p:sp>
    </p:spTree>
    <p:extLst>
      <p:ext uri="{BB962C8B-B14F-4D97-AF65-F5344CB8AC3E}">
        <p14:creationId xmlns:p14="http://schemas.microsoft.com/office/powerpoint/2010/main" val="4053060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t>修訂說明：</a:t>
            </a:r>
            <a:endParaRPr lang="en-US" altLang="zh-TW" dirty="0"/>
          </a:p>
          <a:p>
            <a:pPr defTabSz="913211">
              <a:defRPr/>
            </a:pPr>
            <a:r>
              <a:rPr lang="zh-TW" altLang="en-US" dirty="0"/>
              <a:t>多元入學改適性入學是因為目前教育部已經使用適性入學來統合所有入學管道。</a:t>
            </a:r>
            <a:endParaRPr lang="en-US" altLang="zh-TW" dirty="0"/>
          </a:p>
          <a:p>
            <a:pPr defTabSz="913211">
              <a:defRPr/>
            </a:pPr>
            <a:r>
              <a:rPr lang="zh-TW" altLang="en-US" dirty="0"/>
              <a:t>優先免試為部分區域免試入學設定給該區國中保障名額使用，本區學生即使跨就學區亦無法參加，因此去除。竹苗區簡章第</a:t>
            </a:r>
            <a:r>
              <a:rPr lang="en-US" altLang="zh-TW" dirty="0"/>
              <a:t>12~17</a:t>
            </a:r>
            <a:r>
              <a:rPr lang="zh-TW" altLang="en-US" dirty="0"/>
              <a:t>頁。</a:t>
            </a:r>
            <a:endParaRPr lang="en-US" altLang="zh-TW" dirty="0"/>
          </a:p>
          <a:p>
            <a:pPr defTabSz="913211">
              <a:defRPr/>
            </a:pPr>
            <a:r>
              <a:rPr lang="zh-TW" altLang="en-US" dirty="0">
                <a:latin typeface="標楷體" pitchFamily="65" charset="-120"/>
                <a:ea typeface="標楷體" pitchFamily="65" charset="-120"/>
              </a:rPr>
              <a:t>宜蘭區專長生為宜蘭縣國中畢業生才能報名，</a:t>
            </a:r>
            <a:r>
              <a:rPr lang="zh-TW" altLang="en-US" dirty="0"/>
              <a:t>本區學生即使跨就學區亦無法參加，因此去除。 宜蘭區簡章第</a:t>
            </a:r>
            <a:r>
              <a:rPr lang="en-US" altLang="zh-TW" dirty="0"/>
              <a:t>5</a:t>
            </a:r>
            <a:r>
              <a:rPr lang="zh-TW" altLang="en-US" dirty="0"/>
              <a:t>頁。</a:t>
            </a:r>
            <a:endParaRPr lang="en-US" altLang="zh-TW" dirty="0"/>
          </a:p>
          <a:p>
            <a:pPr defTabSz="913211">
              <a:defRPr/>
            </a:pPr>
            <a:r>
              <a:rPr lang="zh-TW" altLang="en-US" b="1" dirty="0">
                <a:solidFill>
                  <a:srgbClr val="0000FF"/>
                </a:solidFill>
                <a:latin typeface="標楷體" pitchFamily="65" charset="-120"/>
                <a:ea typeface="標楷體" pitchFamily="65" charset="-120"/>
              </a:rPr>
              <a:t>進修學校非應屆獨招：非應屆畢業生管道，改列其他。</a:t>
            </a:r>
          </a:p>
          <a:p>
            <a:pPr defTabSz="913211">
              <a:defRPr/>
            </a:pPr>
            <a:r>
              <a:rPr lang="zh-TW" altLang="en-US" dirty="0">
                <a:latin typeface="標楷體" pitchFamily="65" charset="-120"/>
                <a:ea typeface="標楷體" pitchFamily="65" charset="-120"/>
              </a:rPr>
              <a:t>基北區產特、、原住民藝能班</a:t>
            </a:r>
            <a:r>
              <a:rPr lang="zh-TW" altLang="en-US" dirty="0"/>
              <a:t>：單獨向招生學校報名。</a:t>
            </a:r>
            <a:endParaRPr lang="en-US" altLang="zh-TW" dirty="0"/>
          </a:p>
          <a:p>
            <a:pPr defTabSz="913211">
              <a:defRPr/>
            </a:pPr>
            <a:r>
              <a:rPr lang="zh-TW" altLang="en-US" dirty="0">
                <a:latin typeface="標楷體" pitchFamily="65" charset="-120"/>
                <a:ea typeface="標楷體" pitchFamily="65" charset="-120"/>
              </a:rPr>
              <a:t>專業群科學校特色招生：加考術科</a:t>
            </a:r>
            <a:endParaRPr lang="en-US" altLang="zh-TW" dirty="0">
              <a:latin typeface="標楷體" pitchFamily="65" charset="-120"/>
              <a:ea typeface="標楷體" pitchFamily="65" charset="-120"/>
            </a:endParaRPr>
          </a:p>
          <a:p>
            <a:pPr defTabSz="913211">
              <a:defRPr/>
            </a:pPr>
            <a:r>
              <a:rPr lang="zh-TW" altLang="en-US" dirty="0">
                <a:latin typeface="標楷體" pitchFamily="65" charset="-120"/>
                <a:ea typeface="標楷體" pitchFamily="65" charset="-120"/>
              </a:rPr>
              <a:t>園區生獨招</a:t>
            </a:r>
            <a:r>
              <a:rPr lang="zh-TW" altLang="en-US" dirty="0"/>
              <a:t>、</a:t>
            </a:r>
            <a:r>
              <a:rPr lang="zh-TW" altLang="en-US" dirty="0">
                <a:latin typeface="標楷體" pitchFamily="65" charset="-120"/>
                <a:ea typeface="標楷體" pitchFamily="65" charset="-120"/>
              </a:rPr>
              <a:t>屏東區離島生：有家長工作地或居住地限制，</a:t>
            </a:r>
            <a:r>
              <a:rPr lang="zh-TW" altLang="en-US" dirty="0"/>
              <a:t>本區學生即使跨就學區亦無法參加，因此去除。 </a:t>
            </a:r>
            <a:endParaRPr lang="en-US" altLang="zh-TW" dirty="0">
              <a:latin typeface="標楷體" pitchFamily="65" charset="-120"/>
              <a:ea typeface="標楷體" pitchFamily="65" charset="-120"/>
            </a:endParaRPr>
          </a:p>
          <a:p>
            <a:pPr defTabSz="913211">
              <a:defRPr/>
            </a:pPr>
            <a:r>
              <a:rPr lang="zh-TW" altLang="en-US" dirty="0"/>
              <a:t>技術型及單科型</a:t>
            </a:r>
            <a:r>
              <a:rPr lang="zh-TW" altLang="en-US" dirty="0">
                <a:latin typeface="標楷體" pitchFamily="65" charset="-120"/>
                <a:ea typeface="標楷體" pitchFamily="65" charset="-120"/>
              </a:rPr>
              <a:t>、實驗班、台商子弟專案：不清楚故刪除</a:t>
            </a:r>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solidFill>
                  <a:prstClr val="black"/>
                </a:solidFill>
              </a:rPr>
              <a:pPr>
                <a:defRPr/>
              </a:pPr>
              <a:t>51</a:t>
            </a:fld>
            <a:endParaRPr lang="zh-TW" altLang="en-US">
              <a:solidFill>
                <a:prstClr val="black"/>
              </a:solidFill>
            </a:endParaRPr>
          </a:p>
        </p:txBody>
      </p:sp>
    </p:spTree>
    <p:extLst>
      <p:ext uri="{BB962C8B-B14F-4D97-AF65-F5344CB8AC3E}">
        <p14:creationId xmlns:p14="http://schemas.microsoft.com/office/powerpoint/2010/main" val="850933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52</a:t>
            </a:fld>
            <a:endParaRPr lang="zh-TW" altLang="en-US"/>
          </a:p>
        </p:txBody>
      </p:sp>
    </p:spTree>
    <p:extLst>
      <p:ext uri="{BB962C8B-B14F-4D97-AF65-F5344CB8AC3E}">
        <p14:creationId xmlns:p14="http://schemas.microsoft.com/office/powerpoint/2010/main" val="1585583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solidFill>
                  <a:prstClr val="black"/>
                </a:solidFill>
              </a:rPr>
              <a:pPr>
                <a:defRPr/>
              </a:pPr>
              <a:t>53</a:t>
            </a:fld>
            <a:endParaRPr lang="zh-TW" altLang="en-US">
              <a:solidFill>
                <a:prstClr val="black"/>
              </a:solidFill>
            </a:endParaRPr>
          </a:p>
        </p:txBody>
      </p:sp>
    </p:spTree>
    <p:extLst>
      <p:ext uri="{BB962C8B-B14F-4D97-AF65-F5344CB8AC3E}">
        <p14:creationId xmlns:p14="http://schemas.microsoft.com/office/powerpoint/2010/main" val="1585583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6963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9635" name="投影片編號版面配置區 3"/>
          <p:cNvSpPr>
            <a:spLocks noGrp="1"/>
          </p:cNvSpPr>
          <p:nvPr>
            <p:ph type="sldNum" sz="quarter" idx="5"/>
          </p:nvPr>
        </p:nvSpPr>
        <p:spPr bwMode="auto">
          <a:noFill/>
          <a:ln>
            <a:miter lim="800000"/>
            <a:headEnd/>
            <a:tailEnd/>
          </a:ln>
        </p:spPr>
        <p:txBody>
          <a:bodyPr/>
          <a:lstStyle/>
          <a:p>
            <a:fld id="{68345CF8-BDB4-48CA-B270-9C6E41D79A7A}" type="slidenum">
              <a:rPr lang="zh-TW" altLang="en-US" smtClean="0">
                <a:solidFill>
                  <a:prstClr val="black"/>
                </a:solidFill>
              </a:rPr>
              <a:pPr/>
              <a:t>55</a:t>
            </a:fld>
            <a:endParaRPr lang="en-US" altLang="zh-TW">
              <a:solidFill>
                <a:prstClr val="black"/>
              </a:solidFill>
            </a:endParaRPr>
          </a:p>
        </p:txBody>
      </p:sp>
    </p:spTree>
    <p:extLst>
      <p:ext uri="{BB962C8B-B14F-4D97-AF65-F5344CB8AC3E}">
        <p14:creationId xmlns:p14="http://schemas.microsoft.com/office/powerpoint/2010/main" val="3954645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4515" name="投影片編號版面配置區 3"/>
          <p:cNvSpPr>
            <a:spLocks noGrp="1"/>
          </p:cNvSpPr>
          <p:nvPr>
            <p:ph type="sldNum" sz="quarter" idx="5"/>
          </p:nvPr>
        </p:nvSpPr>
        <p:spPr bwMode="auto">
          <a:noFill/>
          <a:ln>
            <a:miter lim="800000"/>
            <a:headEnd/>
            <a:tailEnd/>
          </a:ln>
        </p:spPr>
        <p:txBody>
          <a:bodyPr/>
          <a:lstStyle/>
          <a:p>
            <a:fld id="{E111F9EA-2634-4CDF-894A-E93CAB24512C}" type="slidenum">
              <a:rPr lang="zh-TW" altLang="en-US" smtClean="0">
                <a:solidFill>
                  <a:prstClr val="black"/>
                </a:solidFill>
              </a:rPr>
              <a:pPr/>
              <a:t>56</a:t>
            </a:fld>
            <a:endParaRPr lang="en-US" altLang="zh-TW">
              <a:solidFill>
                <a:prstClr val="black"/>
              </a:solidFill>
            </a:endParaRPr>
          </a:p>
        </p:txBody>
      </p:sp>
    </p:spTree>
    <p:extLst>
      <p:ext uri="{BB962C8B-B14F-4D97-AF65-F5344CB8AC3E}">
        <p14:creationId xmlns:p14="http://schemas.microsoft.com/office/powerpoint/2010/main" val="3534758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24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2403" name="投影片編號版面配置區 3"/>
          <p:cNvSpPr>
            <a:spLocks noGrp="1"/>
          </p:cNvSpPr>
          <p:nvPr>
            <p:ph type="sldNum" sz="quarter" idx="5"/>
          </p:nvPr>
        </p:nvSpPr>
        <p:spPr bwMode="auto">
          <a:noFill/>
          <a:ln>
            <a:miter lim="800000"/>
            <a:headEnd/>
            <a:tailEnd/>
          </a:ln>
        </p:spPr>
        <p:txBody>
          <a:bodyPr/>
          <a:lstStyle/>
          <a:p>
            <a:fld id="{60A7C6F5-860D-40CC-9399-3D07ED3DE696}" type="slidenum">
              <a:rPr lang="zh-TW" altLang="en-US" smtClean="0">
                <a:solidFill>
                  <a:prstClr val="black"/>
                </a:solidFill>
              </a:rPr>
              <a:pPr/>
              <a:t>57</a:t>
            </a:fld>
            <a:endParaRPr lang="en-US" altLang="zh-TW">
              <a:solidFill>
                <a:prstClr val="black"/>
              </a:solidFill>
            </a:endParaRPr>
          </a:p>
        </p:txBody>
      </p:sp>
    </p:spTree>
    <p:extLst>
      <p:ext uri="{BB962C8B-B14F-4D97-AF65-F5344CB8AC3E}">
        <p14:creationId xmlns:p14="http://schemas.microsoft.com/office/powerpoint/2010/main" val="2068011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編號版面配置區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0631">
              <a:spcBef>
                <a:spcPct val="30000"/>
              </a:spcBef>
              <a:defRPr sz="1200">
                <a:solidFill>
                  <a:schemeClr val="tx1"/>
                </a:solidFill>
                <a:latin typeface="Calibri" pitchFamily="34" charset="0"/>
                <a:ea typeface="新細明體" pitchFamily="18" charset="-120"/>
              </a:defRPr>
            </a:lvl1pPr>
            <a:lvl2pPr marL="716757" indent="-275676" defTabSz="880631">
              <a:spcBef>
                <a:spcPct val="30000"/>
              </a:spcBef>
              <a:defRPr sz="1200">
                <a:solidFill>
                  <a:schemeClr val="tx1"/>
                </a:solidFill>
                <a:latin typeface="Calibri" pitchFamily="34" charset="0"/>
                <a:ea typeface="新細明體" pitchFamily="18" charset="-120"/>
              </a:defRPr>
            </a:lvl2pPr>
            <a:lvl3pPr marL="1102703" indent="-220541" defTabSz="880631">
              <a:spcBef>
                <a:spcPct val="30000"/>
              </a:spcBef>
              <a:defRPr sz="1200">
                <a:solidFill>
                  <a:schemeClr val="tx1"/>
                </a:solidFill>
                <a:latin typeface="Calibri" pitchFamily="34" charset="0"/>
                <a:ea typeface="新細明體" pitchFamily="18" charset="-120"/>
              </a:defRPr>
            </a:lvl3pPr>
            <a:lvl4pPr marL="1543783" indent="-220541" defTabSz="880631">
              <a:spcBef>
                <a:spcPct val="30000"/>
              </a:spcBef>
              <a:defRPr sz="1200">
                <a:solidFill>
                  <a:schemeClr val="tx1"/>
                </a:solidFill>
                <a:latin typeface="Calibri" pitchFamily="34" charset="0"/>
                <a:ea typeface="新細明體" pitchFamily="18" charset="-120"/>
              </a:defRPr>
            </a:lvl4pPr>
            <a:lvl5pPr marL="1984864" indent="-220541" defTabSz="880631">
              <a:spcBef>
                <a:spcPct val="30000"/>
              </a:spcBef>
              <a:defRPr sz="1200">
                <a:solidFill>
                  <a:schemeClr val="tx1"/>
                </a:solidFill>
                <a:latin typeface="Calibri" pitchFamily="34" charset="0"/>
                <a:ea typeface="新細明體" pitchFamily="18" charset="-120"/>
              </a:defRPr>
            </a:lvl5pPr>
            <a:lvl6pPr marL="2425946"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6090E3AD-C03A-48F2-ABCF-E21212566258}" type="slidenum">
              <a:rPr lang="zh-TW" altLang="en-US">
                <a:latin typeface="Arial" pitchFamily="34" charset="0"/>
              </a:rPr>
              <a:pPr eaLnBrk="1" hangingPunct="1">
                <a:spcBef>
                  <a:spcPct val="0"/>
                </a:spcBef>
              </a:pPr>
              <a:t>58</a:t>
            </a:fld>
            <a:endParaRPr lang="en-US" altLang="zh-TW">
              <a:latin typeface="Arial" pitchFamily="34" charset="0"/>
            </a:endParaRPr>
          </a:p>
        </p:txBody>
      </p:sp>
      <p:sp>
        <p:nvSpPr>
          <p:cNvPr id="45059" name="投影片圖像版面配置區 1"/>
          <p:cNvSpPr>
            <a:spLocks noGrp="1" noRot="1" noChangeAspect="1" noTextEdit="1"/>
          </p:cNvSpPr>
          <p:nvPr>
            <p:ph type="sldImg"/>
          </p:nvPr>
        </p:nvSpPr>
        <p:spPr>
          <a:xfrm>
            <a:off x="917575" y="744538"/>
            <a:ext cx="4962525" cy="3721100"/>
          </a:xfrm>
          <a:ln/>
        </p:spPr>
      </p:sp>
      <p:sp>
        <p:nvSpPr>
          <p:cNvPr id="45060"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5061" name="投影片編號版面配置區 3"/>
          <p:cNvSpPr txBox="1">
            <a:spLocks noGrp="1"/>
          </p:cNvSpPr>
          <p:nvPr/>
        </p:nvSpPr>
        <p:spPr bwMode="auto">
          <a:xfrm>
            <a:off x="3850294" y="9427766"/>
            <a:ext cx="2945862" cy="49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nchor="b"/>
          <a:lstStyle>
            <a:lvl1pPr defTabSz="911225">
              <a:spcBef>
                <a:spcPct val="30000"/>
              </a:spcBef>
              <a:defRPr sz="1200">
                <a:solidFill>
                  <a:schemeClr val="tx1"/>
                </a:solidFill>
                <a:latin typeface="Calibri" pitchFamily="34" charset="0"/>
                <a:ea typeface="新細明體" pitchFamily="18" charset="-120"/>
              </a:defRPr>
            </a:lvl1pPr>
            <a:lvl2pPr marL="742950" indent="-285750" defTabSz="911225">
              <a:spcBef>
                <a:spcPct val="30000"/>
              </a:spcBef>
              <a:defRPr sz="1200">
                <a:solidFill>
                  <a:schemeClr val="tx1"/>
                </a:solidFill>
                <a:latin typeface="Calibri" pitchFamily="34" charset="0"/>
                <a:ea typeface="新細明體" pitchFamily="18" charset="-120"/>
              </a:defRPr>
            </a:lvl2pPr>
            <a:lvl3pPr marL="1143000" indent="-228600" defTabSz="911225">
              <a:spcBef>
                <a:spcPct val="30000"/>
              </a:spcBef>
              <a:defRPr sz="1200">
                <a:solidFill>
                  <a:schemeClr val="tx1"/>
                </a:solidFill>
                <a:latin typeface="Calibri" pitchFamily="34" charset="0"/>
                <a:ea typeface="新細明體" pitchFamily="18" charset="-120"/>
              </a:defRPr>
            </a:lvl3pPr>
            <a:lvl4pPr marL="1600200" indent="-228600" defTabSz="911225">
              <a:spcBef>
                <a:spcPct val="30000"/>
              </a:spcBef>
              <a:defRPr sz="1200">
                <a:solidFill>
                  <a:schemeClr val="tx1"/>
                </a:solidFill>
                <a:latin typeface="Calibri" pitchFamily="34" charset="0"/>
                <a:ea typeface="新細明體" pitchFamily="18" charset="-120"/>
              </a:defRPr>
            </a:lvl4pPr>
            <a:lvl5pPr marL="2057400" indent="-228600" defTabSz="911225">
              <a:spcBef>
                <a:spcPct val="30000"/>
              </a:spcBef>
              <a:defRPr sz="1200">
                <a:solidFill>
                  <a:schemeClr val="tx1"/>
                </a:solidFill>
                <a:latin typeface="Calibri" pitchFamily="34" charset="0"/>
                <a:ea typeface="新細明體" pitchFamily="18" charset="-120"/>
              </a:defRPr>
            </a:lvl5pPr>
            <a:lvl6pPr marL="25146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F0B3929E-30D4-4630-B7E4-37387577EC7F}" type="slidenum">
              <a:rPr lang="en-US" altLang="zh-TW">
                <a:latin typeface="Arial" pitchFamily="34" charset="0"/>
              </a:rPr>
              <a:pPr algn="r" eaLnBrk="1" hangingPunct="1">
                <a:spcBef>
                  <a:spcPct val="0"/>
                </a:spcBef>
              </a:pPr>
              <a:t>58</a:t>
            </a:fld>
            <a:endParaRPr lang="en-US" altLang="zh-TW">
              <a:latin typeface="Arial" pitchFamily="34" charset="0"/>
            </a:endParaRPr>
          </a:p>
        </p:txBody>
      </p:sp>
    </p:spTree>
    <p:extLst>
      <p:ext uri="{BB962C8B-B14F-4D97-AF65-F5344CB8AC3E}">
        <p14:creationId xmlns:p14="http://schemas.microsoft.com/office/powerpoint/2010/main" val="3534579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5</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480659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a:ln/>
        </p:spPr>
      </p:sp>
      <p:sp>
        <p:nvSpPr>
          <p:cNvPr id="471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a:t>提供桃園區書面資料（</a:t>
            </a:r>
            <a:r>
              <a:rPr lang="en-US" altLang="zh-TW"/>
              <a:t>excel</a:t>
            </a:r>
            <a:r>
              <a:rPr lang="zh-TW" altLang="en-US"/>
              <a:t>檔）</a:t>
            </a:r>
          </a:p>
        </p:txBody>
      </p:sp>
      <p:sp>
        <p:nvSpPr>
          <p:cNvPr id="471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793">
              <a:spcBef>
                <a:spcPct val="30000"/>
              </a:spcBef>
              <a:defRPr sz="1200">
                <a:solidFill>
                  <a:schemeClr val="tx1"/>
                </a:solidFill>
                <a:latin typeface="Calibri" pitchFamily="34" charset="0"/>
                <a:ea typeface="新細明體" pitchFamily="18" charset="-120"/>
              </a:defRPr>
            </a:lvl1pPr>
            <a:lvl2pPr marL="716757" indent="-275676" defTabSz="912793">
              <a:spcBef>
                <a:spcPct val="30000"/>
              </a:spcBef>
              <a:defRPr sz="1200">
                <a:solidFill>
                  <a:schemeClr val="tx1"/>
                </a:solidFill>
                <a:latin typeface="Calibri" pitchFamily="34" charset="0"/>
                <a:ea typeface="新細明體" pitchFamily="18" charset="-120"/>
              </a:defRPr>
            </a:lvl2pPr>
            <a:lvl3pPr marL="1102703" indent="-220541" defTabSz="912793">
              <a:spcBef>
                <a:spcPct val="30000"/>
              </a:spcBef>
              <a:defRPr sz="1200">
                <a:solidFill>
                  <a:schemeClr val="tx1"/>
                </a:solidFill>
                <a:latin typeface="Calibri" pitchFamily="34" charset="0"/>
                <a:ea typeface="新細明體" pitchFamily="18" charset="-120"/>
              </a:defRPr>
            </a:lvl3pPr>
            <a:lvl4pPr marL="1543783" indent="-220541" defTabSz="912793">
              <a:spcBef>
                <a:spcPct val="30000"/>
              </a:spcBef>
              <a:defRPr sz="1200">
                <a:solidFill>
                  <a:schemeClr val="tx1"/>
                </a:solidFill>
                <a:latin typeface="Calibri" pitchFamily="34" charset="0"/>
                <a:ea typeface="新細明體" pitchFamily="18" charset="-120"/>
              </a:defRPr>
            </a:lvl4pPr>
            <a:lvl5pPr marL="1984864" indent="-220541" defTabSz="912793">
              <a:spcBef>
                <a:spcPct val="30000"/>
              </a:spcBef>
              <a:defRPr sz="1200">
                <a:solidFill>
                  <a:schemeClr val="tx1"/>
                </a:solidFill>
                <a:latin typeface="Calibri" pitchFamily="34" charset="0"/>
                <a:ea typeface="新細明體" pitchFamily="18" charset="-120"/>
              </a:defRPr>
            </a:lvl5pPr>
            <a:lvl6pPr marL="2425946"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spcBef>
                <a:spcPct val="0"/>
              </a:spcBef>
            </a:pPr>
            <a:fld id="{4AB5127A-9308-4920-AD8F-F16D06DF9052}" type="slidenum">
              <a:rPr lang="zh-TW" altLang="en-US">
                <a:solidFill>
                  <a:prstClr val="black"/>
                </a:solidFill>
                <a:latin typeface="Arial" pitchFamily="34" charset="0"/>
              </a:rPr>
              <a:pPr>
                <a:spcBef>
                  <a:spcPct val="0"/>
                </a:spcBef>
              </a:pPr>
              <a:t>59</a:t>
            </a:fld>
            <a:endParaRPr lang="en-US" altLang="zh-TW">
              <a:solidFill>
                <a:prstClr val="black"/>
              </a:solidFill>
              <a:latin typeface="Arial" pitchFamily="34" charset="0"/>
            </a:endParaRPr>
          </a:p>
        </p:txBody>
      </p:sp>
    </p:spTree>
    <p:extLst>
      <p:ext uri="{BB962C8B-B14F-4D97-AF65-F5344CB8AC3E}">
        <p14:creationId xmlns:p14="http://schemas.microsoft.com/office/powerpoint/2010/main" val="577535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4995" name="投影片編號版面配置區 3"/>
          <p:cNvSpPr>
            <a:spLocks noGrp="1"/>
          </p:cNvSpPr>
          <p:nvPr>
            <p:ph type="sldNum" sz="quarter" idx="5"/>
          </p:nvPr>
        </p:nvSpPr>
        <p:spPr bwMode="auto">
          <a:noFill/>
          <a:ln>
            <a:miter lim="800000"/>
            <a:headEnd/>
            <a:tailEnd/>
          </a:ln>
        </p:spPr>
        <p:txBody>
          <a:bodyPr/>
          <a:lstStyle/>
          <a:p>
            <a:fld id="{6545CF6F-6AC7-4CBC-B9D5-64AF35CEF38D}" type="slidenum">
              <a:rPr lang="zh-TW" altLang="en-US" smtClean="0">
                <a:solidFill>
                  <a:prstClr val="black"/>
                </a:solidFill>
              </a:rPr>
              <a:pPr/>
              <a:t>63</a:t>
            </a:fld>
            <a:endParaRPr lang="en-US" altLang="zh-TW">
              <a:solidFill>
                <a:prstClr val="black"/>
              </a:solidFill>
            </a:endParaRPr>
          </a:p>
        </p:txBody>
      </p:sp>
    </p:spTree>
    <p:extLst>
      <p:ext uri="{BB962C8B-B14F-4D97-AF65-F5344CB8AC3E}">
        <p14:creationId xmlns:p14="http://schemas.microsoft.com/office/powerpoint/2010/main" val="2574792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257159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t>修訂說明：</a:t>
            </a:r>
            <a:endParaRPr lang="en-US" altLang="zh-TW" dirty="0"/>
          </a:p>
          <a:p>
            <a:pPr defTabSz="913211">
              <a:defRPr/>
            </a:pPr>
            <a:r>
              <a:rPr lang="zh-TW" altLang="en-US" dirty="0"/>
              <a:t>多元入學改適性入學是因為目前教育部已經使用適性入學來統合所有入學管道。</a:t>
            </a:r>
            <a:endParaRPr lang="en-US" altLang="zh-TW" dirty="0"/>
          </a:p>
          <a:p>
            <a:pPr defTabSz="913211">
              <a:defRPr/>
            </a:pPr>
            <a:r>
              <a:rPr lang="zh-TW" altLang="en-US" dirty="0"/>
              <a:t>優先免試為部分區域免試入學設定給該區國中保障名額使用，本區學生即使跨就學區亦無法參加，因此去除。竹苗區簡章第</a:t>
            </a:r>
            <a:r>
              <a:rPr lang="en-US" altLang="zh-TW" dirty="0"/>
              <a:t>12~17</a:t>
            </a:r>
            <a:r>
              <a:rPr lang="zh-TW" altLang="en-US" dirty="0"/>
              <a:t>頁。</a:t>
            </a:r>
            <a:endParaRPr lang="en-US" altLang="zh-TW" dirty="0"/>
          </a:p>
          <a:p>
            <a:pPr defTabSz="913211">
              <a:defRPr/>
            </a:pPr>
            <a:r>
              <a:rPr lang="zh-TW" altLang="en-US" dirty="0">
                <a:latin typeface="標楷體" pitchFamily="65" charset="-120"/>
                <a:ea typeface="標楷體" pitchFamily="65" charset="-120"/>
              </a:rPr>
              <a:t>宜蘭區專長生為宜蘭縣國中畢業生才能報名，</a:t>
            </a:r>
            <a:r>
              <a:rPr lang="zh-TW" altLang="en-US" dirty="0"/>
              <a:t>本區學生即使跨就學區亦無法參加，因此去除。 宜蘭區簡章第</a:t>
            </a:r>
            <a:r>
              <a:rPr lang="en-US" altLang="zh-TW" dirty="0"/>
              <a:t>5</a:t>
            </a:r>
            <a:r>
              <a:rPr lang="zh-TW" altLang="en-US" dirty="0"/>
              <a:t>頁。</a:t>
            </a:r>
            <a:endParaRPr lang="en-US" altLang="zh-TW" dirty="0"/>
          </a:p>
          <a:p>
            <a:pPr defTabSz="913211">
              <a:defRPr/>
            </a:pPr>
            <a:r>
              <a:rPr lang="zh-TW" altLang="en-US" b="1" dirty="0">
                <a:solidFill>
                  <a:srgbClr val="0000FF"/>
                </a:solidFill>
                <a:latin typeface="標楷體" pitchFamily="65" charset="-120"/>
                <a:ea typeface="標楷體" pitchFamily="65" charset="-120"/>
              </a:rPr>
              <a:t>進修學校非應屆獨招：非應屆畢業生管道，改列其他。</a:t>
            </a:r>
          </a:p>
          <a:p>
            <a:pPr defTabSz="913211">
              <a:defRPr/>
            </a:pPr>
            <a:r>
              <a:rPr lang="zh-TW" altLang="en-US" dirty="0">
                <a:latin typeface="標楷體" pitchFamily="65" charset="-120"/>
                <a:ea typeface="標楷體" pitchFamily="65" charset="-120"/>
              </a:rPr>
              <a:t>基北區產特、、原住民藝能班</a:t>
            </a:r>
            <a:r>
              <a:rPr lang="zh-TW" altLang="en-US" dirty="0"/>
              <a:t>：單獨向招生學校報名。</a:t>
            </a:r>
            <a:endParaRPr lang="en-US" altLang="zh-TW" dirty="0"/>
          </a:p>
          <a:p>
            <a:pPr defTabSz="913211">
              <a:defRPr/>
            </a:pPr>
            <a:r>
              <a:rPr lang="zh-TW" altLang="en-US" dirty="0">
                <a:latin typeface="標楷體" pitchFamily="65" charset="-120"/>
                <a:ea typeface="標楷體" pitchFamily="65" charset="-120"/>
              </a:rPr>
              <a:t>專業群科學校特色招生：加考術科</a:t>
            </a:r>
            <a:endParaRPr lang="en-US" altLang="zh-TW" dirty="0">
              <a:latin typeface="標楷體" pitchFamily="65" charset="-120"/>
              <a:ea typeface="標楷體" pitchFamily="65" charset="-120"/>
            </a:endParaRPr>
          </a:p>
          <a:p>
            <a:pPr defTabSz="913211">
              <a:defRPr/>
            </a:pPr>
            <a:r>
              <a:rPr lang="zh-TW" altLang="en-US" dirty="0">
                <a:latin typeface="標楷體" pitchFamily="65" charset="-120"/>
                <a:ea typeface="標楷體" pitchFamily="65" charset="-120"/>
              </a:rPr>
              <a:t>園區生獨招</a:t>
            </a:r>
            <a:r>
              <a:rPr lang="zh-TW" altLang="en-US" dirty="0"/>
              <a:t>、</a:t>
            </a:r>
            <a:r>
              <a:rPr lang="zh-TW" altLang="en-US" dirty="0">
                <a:latin typeface="標楷體" pitchFamily="65" charset="-120"/>
                <a:ea typeface="標楷體" pitchFamily="65" charset="-120"/>
              </a:rPr>
              <a:t>屏東區離島生：有家長工作地或居住地限制，</a:t>
            </a:r>
            <a:r>
              <a:rPr lang="zh-TW" altLang="en-US" dirty="0"/>
              <a:t>本區學生即使跨就學區亦無法參加，因此去除。 </a:t>
            </a:r>
            <a:endParaRPr lang="en-US" altLang="zh-TW" dirty="0">
              <a:latin typeface="標楷體" pitchFamily="65" charset="-120"/>
              <a:ea typeface="標楷體" pitchFamily="65" charset="-120"/>
            </a:endParaRPr>
          </a:p>
          <a:p>
            <a:pPr defTabSz="913211">
              <a:defRPr/>
            </a:pPr>
            <a:r>
              <a:rPr lang="zh-TW" altLang="en-US" dirty="0"/>
              <a:t>技術型及單科型</a:t>
            </a:r>
            <a:r>
              <a:rPr lang="zh-TW" altLang="en-US" dirty="0">
                <a:latin typeface="標楷體" pitchFamily="65" charset="-120"/>
                <a:ea typeface="標楷體" pitchFamily="65" charset="-120"/>
              </a:rPr>
              <a:t>、實驗班、台商子弟專案：不清楚故刪除</a:t>
            </a:r>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68</a:t>
            </a:fld>
            <a:endParaRPr lang="zh-TW" altLang="en-US"/>
          </a:p>
        </p:txBody>
      </p:sp>
    </p:spTree>
    <p:extLst>
      <p:ext uri="{BB962C8B-B14F-4D97-AF65-F5344CB8AC3E}">
        <p14:creationId xmlns:p14="http://schemas.microsoft.com/office/powerpoint/2010/main" val="850933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69</a:t>
            </a:fld>
            <a:endParaRPr lang="zh-TW" altLang="en-US"/>
          </a:p>
        </p:txBody>
      </p:sp>
    </p:spTree>
    <p:extLst>
      <p:ext uri="{BB962C8B-B14F-4D97-AF65-F5344CB8AC3E}">
        <p14:creationId xmlns:p14="http://schemas.microsoft.com/office/powerpoint/2010/main" val="1585583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3437431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dirty="0"/>
              <a:t>科學班：</a:t>
            </a:r>
            <a:r>
              <a:rPr lang="zh-TW" altLang="en-US" b="0" dirty="0">
                <a:effectLst/>
                <a:latin typeface="inherit"/>
              </a:rPr>
              <a:t>建國中學、北一女中、師大附中、武陵高中、實驗中學、臺中一中、彰化高中、嘉義高中、臺南一中、高雄中學</a:t>
            </a:r>
            <a:endParaRPr lang="zh-TW" altLang="en-US" dirty="0"/>
          </a:p>
        </p:txBody>
      </p:sp>
      <p:sp>
        <p:nvSpPr>
          <p:cNvPr id="4" name="投影片編號版面配置區 3"/>
          <p:cNvSpPr>
            <a:spLocks noGrp="1"/>
          </p:cNvSpPr>
          <p:nvPr>
            <p:ph type="sldNum" sz="quarter" idx="5"/>
          </p:nvPr>
        </p:nvSpPr>
        <p:spPr/>
        <p:txBody>
          <a:bodyPr/>
          <a:lstStyle/>
          <a:p>
            <a:pPr>
              <a:defRPr/>
            </a:pPr>
            <a:fld id="{9D615BDC-0653-4FCA-B179-72E9309ADB32}" type="slidenum">
              <a:rPr lang="zh-TW" altLang="en-US" smtClean="0">
                <a:solidFill>
                  <a:prstClr val="black"/>
                </a:solidFill>
              </a:rPr>
              <a:pPr>
                <a:defRPr/>
              </a:pPr>
              <a:t>80</a:t>
            </a:fld>
            <a:endParaRPr lang="zh-TW" altLang="en-US">
              <a:solidFill>
                <a:prstClr val="black"/>
              </a:solidFill>
            </a:endParaRPr>
          </a:p>
        </p:txBody>
      </p:sp>
    </p:spTree>
    <p:extLst>
      <p:ext uri="{BB962C8B-B14F-4D97-AF65-F5344CB8AC3E}">
        <p14:creationId xmlns:p14="http://schemas.microsoft.com/office/powerpoint/2010/main" val="3449010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zh-TW" dirty="0">
                <a:solidFill>
                  <a:prstClr val="black"/>
                </a:solidFill>
                <a:latin typeface="標楷體" panose="03000509000000000000" pitchFamily="65" charset="-120"/>
                <a:ea typeface="標楷體" panose="03000509000000000000" pitchFamily="65" charset="-120"/>
              </a:rPr>
              <a:t>十年後的工作，</a:t>
            </a:r>
            <a:r>
              <a:rPr lang="en-US" altLang="zh-TW" dirty="0">
                <a:solidFill>
                  <a:prstClr val="black"/>
                </a:solidFill>
                <a:latin typeface="標楷體" panose="03000509000000000000" pitchFamily="65" charset="-120"/>
                <a:ea typeface="標楷體" panose="03000509000000000000" pitchFamily="65" charset="-120"/>
              </a:rPr>
              <a:t>85%</a:t>
            </a:r>
            <a:r>
              <a:rPr lang="zh-TW" altLang="zh-TW" dirty="0">
                <a:solidFill>
                  <a:prstClr val="black"/>
                </a:solidFill>
                <a:latin typeface="標楷體" panose="03000509000000000000" pitchFamily="65" charset="-120"/>
                <a:ea typeface="標楷體" panose="03000509000000000000" pitchFamily="65" charset="-120"/>
              </a:rPr>
              <a:t>尚未被發明出來，學校現在教的恐怕將來落伍。當網路與科技把知識和我們的距離縮短，學習已經打破時空的框架，現有教育體制如何轉換角色，為學生種下抗淘汰病毒的競爭力疫苗？</a:t>
            </a:r>
            <a:endParaRPr lang="en-US" altLang="zh-TW" dirty="0">
              <a:solidFill>
                <a:prstClr val="black"/>
              </a:solidFill>
              <a:latin typeface="標楷體" panose="03000509000000000000" pitchFamily="65" charset="-120"/>
              <a:ea typeface="標楷體" panose="03000509000000000000" pitchFamily="65" charset="-120"/>
            </a:endParaRPr>
          </a:p>
          <a:p>
            <a:endParaRPr kumimoji="1" lang="en-US" altLang="zh-TW" dirty="0"/>
          </a:p>
          <a:p>
            <a:pPr defTabSz="1217585" eaLnBrk="1" fontAlgn="auto" latinLnBrk="1" hangingPunct="1">
              <a:spcBef>
                <a:spcPts val="0"/>
              </a:spcBef>
              <a:spcAft>
                <a:spcPts val="0"/>
              </a:spcAft>
            </a:pPr>
            <a:r>
              <a:rPr lang="zh-TW" altLang="zh-TW" dirty="0">
                <a:solidFill>
                  <a:prstClr val="black"/>
                </a:solidFill>
                <a:latin typeface="標楷體" panose="03000509000000000000" pitchFamily="65" charset="-120"/>
                <a:ea typeface="標楷體" panose="03000509000000000000" pitchFamily="65" charset="-120"/>
              </a:rPr>
              <a:t>科技帶來全新的學習方式，培養孩子自主學習、跨領域學習能力。</a:t>
            </a:r>
          </a:p>
          <a:p>
            <a:pPr defTabSz="1217585" eaLnBrk="1" fontAlgn="auto" latinLnBrk="1" hangingPunct="1">
              <a:spcBef>
                <a:spcPts val="0"/>
              </a:spcBef>
              <a:spcAft>
                <a:spcPts val="0"/>
              </a:spcAft>
            </a:pPr>
            <a:r>
              <a:rPr lang="zh-TW" altLang="zh-TW" dirty="0">
                <a:solidFill>
                  <a:prstClr val="black"/>
                </a:solidFill>
                <a:latin typeface="標楷體" panose="03000509000000000000" pitchFamily="65" charset="-120"/>
                <a:ea typeface="標楷體" panose="03000509000000000000" pitchFamily="65" charset="-120"/>
              </a:rPr>
              <a:t>五年後，有</a:t>
            </a:r>
            <a:r>
              <a:rPr lang="en-US" altLang="zh-TW" dirty="0">
                <a:solidFill>
                  <a:prstClr val="black"/>
                </a:solidFill>
                <a:latin typeface="標楷體" panose="03000509000000000000" pitchFamily="65" charset="-120"/>
                <a:ea typeface="標楷體" panose="03000509000000000000" pitchFamily="65" charset="-120"/>
              </a:rPr>
              <a:t>30%</a:t>
            </a:r>
            <a:r>
              <a:rPr lang="zh-TW" altLang="zh-TW" dirty="0">
                <a:solidFill>
                  <a:prstClr val="black"/>
                </a:solidFill>
                <a:latin typeface="標楷體" panose="03000509000000000000" pitchFamily="65" charset="-120"/>
                <a:ea typeface="標楷體" panose="03000509000000000000" pitchFamily="65" charset="-120"/>
              </a:rPr>
              <a:t>以上的工作不存在</a:t>
            </a:r>
            <a:r>
              <a:rPr lang="en-US" altLang="zh-TW" dirty="0">
                <a:solidFill>
                  <a:prstClr val="black"/>
                </a:solidFill>
                <a:latin typeface="標楷體" panose="03000509000000000000" pitchFamily="65" charset="-120"/>
                <a:ea typeface="標楷體" panose="03000509000000000000" pitchFamily="65" charset="-120"/>
              </a:rPr>
              <a:t>!</a:t>
            </a:r>
            <a:r>
              <a:rPr lang="zh-TW" altLang="zh-TW" dirty="0">
                <a:solidFill>
                  <a:prstClr val="black"/>
                </a:solidFill>
                <a:latin typeface="標楷體" panose="03000509000000000000" pitchFamily="65" charset="-120"/>
                <a:ea typeface="標楷體" panose="03000509000000000000" pitchFamily="65" charset="-120"/>
              </a:rPr>
              <a:t>針對大學生以及</a:t>
            </a:r>
            <a:r>
              <a:rPr lang="en-US" altLang="zh-TW" dirty="0">
                <a:solidFill>
                  <a:prstClr val="black"/>
                </a:solidFill>
                <a:latin typeface="標楷體" panose="03000509000000000000" pitchFamily="65" charset="-120"/>
                <a:ea typeface="標楷體" panose="03000509000000000000" pitchFamily="65" charset="-120"/>
              </a:rPr>
              <a:t>30</a:t>
            </a:r>
            <a:r>
              <a:rPr lang="zh-TW" altLang="zh-TW" dirty="0">
                <a:solidFill>
                  <a:prstClr val="black"/>
                </a:solidFill>
                <a:latin typeface="標楷體" panose="03000509000000000000" pitchFamily="65" charset="-120"/>
                <a:ea typeface="標楷體" panose="03000509000000000000" pitchFamily="65" charset="-120"/>
              </a:rPr>
              <a:t>歲以下的工作者，所需的數位創新能力分析</a:t>
            </a:r>
            <a:r>
              <a:rPr lang="en-US" altLang="zh-TW" dirty="0">
                <a:solidFill>
                  <a:prstClr val="black"/>
                </a:solidFill>
                <a:latin typeface="標楷體" panose="03000509000000000000" pitchFamily="65" charset="-120"/>
                <a:ea typeface="標楷體" panose="03000509000000000000" pitchFamily="65" charset="-120"/>
              </a:rPr>
              <a:t>!</a:t>
            </a:r>
            <a:endParaRPr lang="zh-TW" altLang="zh-TW" dirty="0">
              <a:solidFill>
                <a:prstClr val="black"/>
              </a:solidFill>
              <a:latin typeface="標楷體" panose="03000509000000000000" pitchFamily="65" charset="-120"/>
              <a:ea typeface="標楷體" panose="03000509000000000000" pitchFamily="65" charset="-120"/>
            </a:endParaRPr>
          </a:p>
          <a:p>
            <a:endParaRPr kumimoji="1" lang="zh-TW" altLang="en-US" dirty="0"/>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F2EFF5F1-A380-43E0-BEBB-D915F2E3FF37}" type="slidenum">
              <a:rPr kumimoji="0" lang="en-GB" altLang="en-US">
                <a:solidFill>
                  <a:srgbClr val="000000"/>
                </a:solidFill>
                <a:latin typeface="Calibri" panose="020F0502020204030204"/>
              </a:rPr>
              <a:pPr fontAlgn="auto" latinLnBrk="1">
                <a:spcBef>
                  <a:spcPts val="0"/>
                </a:spcBef>
                <a:spcAft>
                  <a:spcPts val="0"/>
                </a:spcAft>
                <a:defRPr/>
              </a:pPr>
              <a:t>7</a:t>
            </a:fld>
            <a:endParaRPr kumimoji="0" lang="en-GB" altLang="en-US">
              <a:solidFill>
                <a:srgbClr val="000000"/>
              </a:solidFill>
              <a:latin typeface="Calibri" panose="020F0502020204030204"/>
            </a:endParaRPr>
          </a:p>
        </p:txBody>
      </p:sp>
    </p:spTree>
    <p:extLst>
      <p:ext uri="{BB962C8B-B14F-4D97-AF65-F5344CB8AC3E}">
        <p14:creationId xmlns:p14="http://schemas.microsoft.com/office/powerpoint/2010/main" val="3221695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1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t>84</a:t>
            </a:fld>
            <a:endParaRPr lang="zh-CN" altLang="en-US"/>
          </a:p>
        </p:txBody>
      </p:sp>
    </p:spTree>
    <p:extLst>
      <p:ext uri="{BB962C8B-B14F-4D97-AF65-F5344CB8AC3E}">
        <p14:creationId xmlns:p14="http://schemas.microsoft.com/office/powerpoint/2010/main" val="1945329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1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1CB6D9-8422-47B9-A6AD-378C452C6559}" type="slidenum">
              <a:rPr lang="zh-CN" altLang="en-US" smtClean="0"/>
              <a:t>85</a:t>
            </a:fld>
            <a:endParaRPr lang="zh-CN" altLang="en-US"/>
          </a:p>
        </p:txBody>
      </p:sp>
    </p:spTree>
    <p:extLst>
      <p:ext uri="{BB962C8B-B14F-4D97-AF65-F5344CB8AC3E}">
        <p14:creationId xmlns:p14="http://schemas.microsoft.com/office/powerpoint/2010/main" val="3237514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3667" name="投影片編號版面配置區 3"/>
          <p:cNvSpPr>
            <a:spLocks noGrp="1"/>
          </p:cNvSpPr>
          <p:nvPr>
            <p:ph type="sldNum" sz="quarter" idx="5"/>
          </p:nvPr>
        </p:nvSpPr>
        <p:spPr bwMode="auto">
          <a:noFill/>
          <a:ln>
            <a:miter lim="800000"/>
            <a:headEnd/>
            <a:tailEnd/>
          </a:ln>
        </p:spPr>
        <p:txBody>
          <a:bodyPr/>
          <a:lstStyle/>
          <a:p>
            <a:fld id="{2D12DD2E-B2FC-48FB-912C-7B07ADB5EC50}" type="slidenum">
              <a:rPr lang="zh-TW" altLang="en-US" smtClean="0">
                <a:ea typeface="新細明體" charset="-120"/>
              </a:rPr>
              <a:pPr/>
              <a:t>87</a:t>
            </a:fld>
            <a:endParaRPr lang="en-US" altLang="zh-TW">
              <a:ea typeface="新細明體" charset="-120"/>
            </a:endParaRPr>
          </a:p>
        </p:txBody>
      </p:sp>
    </p:spTree>
    <p:extLst>
      <p:ext uri="{BB962C8B-B14F-4D97-AF65-F5344CB8AC3E}">
        <p14:creationId xmlns:p14="http://schemas.microsoft.com/office/powerpoint/2010/main" val="3237564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54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5475" name="投影片編號版面配置區 3"/>
          <p:cNvSpPr>
            <a:spLocks noGrp="1"/>
          </p:cNvSpPr>
          <p:nvPr>
            <p:ph type="sldNum" sz="quarter" idx="5"/>
          </p:nvPr>
        </p:nvSpPr>
        <p:spPr bwMode="auto">
          <a:noFill/>
          <a:ln>
            <a:miter lim="800000"/>
            <a:headEnd/>
            <a:tailEnd/>
          </a:ln>
        </p:spPr>
        <p:txBody>
          <a:bodyPr/>
          <a:lstStyle/>
          <a:p>
            <a:fld id="{9F5DDF9D-EBE5-4D0F-A466-586C523A8BE2}" type="slidenum">
              <a:rPr lang="zh-TW" altLang="en-US" smtClean="0">
                <a:ea typeface="新細明體" charset="-120"/>
              </a:rPr>
              <a:pPr/>
              <a:t>89</a:t>
            </a:fld>
            <a:endParaRPr lang="en-US" altLang="zh-TW">
              <a:ea typeface="新細明體" charset="-120"/>
            </a:endParaRPr>
          </a:p>
        </p:txBody>
      </p:sp>
    </p:spTree>
    <p:extLst>
      <p:ext uri="{BB962C8B-B14F-4D97-AF65-F5344CB8AC3E}">
        <p14:creationId xmlns:p14="http://schemas.microsoft.com/office/powerpoint/2010/main" val="2628259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58723" name="備忘稿版面配置區 2"/>
          <p:cNvSpPr>
            <a:spLocks noGrp="1"/>
          </p:cNvSpPr>
          <p:nvPr>
            <p:ph type="body" idx="1"/>
          </p:nvPr>
        </p:nvSpPr>
        <p:spPr bwMode="auto"/>
        <p:txBody>
          <a:bodyPr wrap="square" numCol="1" anchor="t" anchorCtr="0" compatLnSpc="1">
            <a:prstTxWarp prst="textNoShape">
              <a:avLst/>
            </a:prstTxWarp>
          </a:bodyPr>
          <a:lstStyle/>
          <a:p>
            <a:pPr>
              <a:defRPr/>
            </a:pPr>
            <a:r>
              <a:rPr lang="zh-TW" altLang="en-US" b="1" dirty="0">
                <a:effectLst>
                  <a:outerShdw blurRad="38100" dist="38100" dir="2700000" algn="tl">
                    <a:srgbClr val="C0C0C0"/>
                  </a:outerShdw>
                </a:effectLst>
              </a:rPr>
              <a:t>花蓮高工</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汽車修護科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、花蓮高商</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文書處理科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、銷售事務科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 </a:t>
            </a:r>
            <a:endParaRPr lang="zh-TW" altLang="en-US" dirty="0"/>
          </a:p>
        </p:txBody>
      </p:sp>
      <p:sp>
        <p:nvSpPr>
          <p:cNvPr id="136195" name="投影片編號版面配置區 3"/>
          <p:cNvSpPr>
            <a:spLocks noGrp="1"/>
          </p:cNvSpPr>
          <p:nvPr>
            <p:ph type="sldNum" sz="quarter" idx="5"/>
          </p:nvPr>
        </p:nvSpPr>
        <p:spPr bwMode="auto">
          <a:noFill/>
          <a:ln>
            <a:miter lim="800000"/>
            <a:headEnd/>
            <a:tailEnd/>
          </a:ln>
        </p:spPr>
        <p:txBody>
          <a:bodyPr/>
          <a:lstStyle/>
          <a:p>
            <a:fld id="{69BF6A72-AD2D-4C9F-B227-182B6EB0491E}" type="slidenum">
              <a:rPr lang="zh-TW" altLang="en-US" smtClean="0">
                <a:ea typeface="新細明體" charset="-120"/>
              </a:rPr>
              <a:pPr/>
              <a:t>90</a:t>
            </a:fld>
            <a:endParaRPr lang="en-US" altLang="zh-TW">
              <a:ea typeface="新細明體" charset="-120"/>
            </a:endParaRPr>
          </a:p>
        </p:txBody>
      </p:sp>
    </p:spTree>
    <p:extLst>
      <p:ext uri="{BB962C8B-B14F-4D97-AF65-F5344CB8AC3E}">
        <p14:creationId xmlns:p14="http://schemas.microsoft.com/office/powerpoint/2010/main" val="1867429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433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43363" name="投影片編號版面配置區 3"/>
          <p:cNvSpPr>
            <a:spLocks noGrp="1"/>
          </p:cNvSpPr>
          <p:nvPr>
            <p:ph type="sldNum" sz="quarter" idx="5"/>
          </p:nvPr>
        </p:nvSpPr>
        <p:spPr bwMode="auto">
          <a:noFill/>
          <a:ln>
            <a:miter lim="800000"/>
            <a:headEnd/>
            <a:tailEnd/>
          </a:ln>
        </p:spPr>
        <p:txBody>
          <a:bodyPr/>
          <a:lstStyle/>
          <a:p>
            <a:fld id="{4BDCCBE0-F07E-400D-B5F1-C27404FAA204}" type="slidenum">
              <a:rPr lang="zh-TW" altLang="en-US" smtClean="0">
                <a:ea typeface="新細明體" charset="-120"/>
              </a:rPr>
              <a:pPr/>
              <a:t>91</a:t>
            </a:fld>
            <a:endParaRPr lang="en-US" altLang="zh-TW">
              <a:ea typeface="新細明體" charset="-120"/>
            </a:endParaRPr>
          </a:p>
        </p:txBody>
      </p:sp>
    </p:spTree>
    <p:extLst>
      <p:ext uri="{BB962C8B-B14F-4D97-AF65-F5344CB8AC3E}">
        <p14:creationId xmlns:p14="http://schemas.microsoft.com/office/powerpoint/2010/main" val="587890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75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7523" name="投影片編號版面配置區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7094E7-6D7D-474C-BBFA-510489FA250D}"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zh-TW" sz="1200" b="0" i="0" u="none" strike="noStrike" kern="1200" cap="none" spc="0" normalizeH="0" baseline="0" noProof="0">
              <a:ln>
                <a:noFill/>
              </a:ln>
              <a:solidFill>
                <a:prstClr val="black"/>
              </a:solidFill>
              <a:effectLst/>
              <a:uLnTx/>
              <a:uFillTx/>
              <a:latin typeface="Calibri" pitchFamily="34" charset="0"/>
              <a:ea typeface="新細明體" charset="-120"/>
              <a:cs typeface="+mn-cs"/>
            </a:endParaRPr>
          </a:p>
        </p:txBody>
      </p:sp>
    </p:spTree>
    <p:extLst>
      <p:ext uri="{BB962C8B-B14F-4D97-AF65-F5344CB8AC3E}">
        <p14:creationId xmlns:p14="http://schemas.microsoft.com/office/powerpoint/2010/main" val="307326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1792409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97</a:t>
            </a:fld>
            <a:endParaRPr lang="zh-TW" altLang="en-US"/>
          </a:p>
        </p:txBody>
      </p:sp>
    </p:spTree>
    <p:extLst>
      <p:ext uri="{BB962C8B-B14F-4D97-AF65-F5344CB8AC3E}">
        <p14:creationId xmlns:p14="http://schemas.microsoft.com/office/powerpoint/2010/main" val="9981213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120">
              <a:defRPr/>
            </a:pPr>
            <a:r>
              <a:rPr lang="zh-TW" altLang="en-US" b="1" dirty="0">
                <a:solidFill>
                  <a:srgbClr val="FF0000"/>
                </a:solidFill>
                <a:latin typeface="標楷體" panose="03000509000000000000" pitchFamily="65" charset="-120"/>
                <a:cs typeface="Arial Unicode MS" panose="020B0604020202020204" pitchFamily="34" charset="-120"/>
              </a:rPr>
              <a:t>在專四及專五期間</a:t>
            </a:r>
            <a:r>
              <a:rPr lang="zh-TW" altLang="en-US" dirty="0">
                <a:latin typeface="標楷體" panose="03000509000000000000" pitchFamily="65" charset="-120"/>
                <a:cs typeface="Arial Unicode MS" panose="020B0604020202020204" pitchFamily="34" charset="-120"/>
              </a:rPr>
              <a:t>，學生可透過申請，由教育部負責媒合，請企業提供學生第</a:t>
            </a:r>
            <a:r>
              <a:rPr lang="en-US" altLang="zh-TW" dirty="0">
                <a:latin typeface="標楷體" panose="03000509000000000000" pitchFamily="65" charset="-120"/>
                <a:cs typeface="Arial Unicode MS" panose="020B0604020202020204" pitchFamily="34" charset="-120"/>
              </a:rPr>
              <a:t>1</a:t>
            </a:r>
            <a:r>
              <a:rPr lang="zh-TW" altLang="en-US" dirty="0">
                <a:latin typeface="標楷體" panose="03000509000000000000" pitchFamily="65" charset="-120"/>
                <a:cs typeface="Arial Unicode MS" panose="020B0604020202020204" pitchFamily="34" charset="-120"/>
              </a:rPr>
              <a:t>年非實習期間</a:t>
            </a:r>
            <a:r>
              <a:rPr lang="zh-TW" altLang="en-US" dirty="0">
                <a:solidFill>
                  <a:srgbClr val="FF0000"/>
                </a:solidFill>
                <a:latin typeface="標楷體" panose="03000509000000000000" pitchFamily="65" charset="-120"/>
                <a:cs typeface="Arial Unicode MS" panose="020B0604020202020204" pitchFamily="34" charset="-120"/>
              </a:rPr>
              <a:t>每月至少</a:t>
            </a:r>
            <a:r>
              <a:rPr lang="en-US" altLang="zh-TW" dirty="0">
                <a:solidFill>
                  <a:srgbClr val="FF0000"/>
                </a:solidFill>
                <a:latin typeface="標楷體" panose="03000509000000000000" pitchFamily="65" charset="-120"/>
                <a:cs typeface="Arial Unicode MS" panose="020B0604020202020204" pitchFamily="34" charset="-120"/>
              </a:rPr>
              <a:t>6,000</a:t>
            </a:r>
            <a:r>
              <a:rPr lang="zh-TW" altLang="en-US" dirty="0">
                <a:solidFill>
                  <a:srgbClr val="FF0000"/>
                </a:solidFill>
                <a:latin typeface="標楷體" panose="03000509000000000000" pitchFamily="65" charset="-120"/>
                <a:cs typeface="Arial Unicode MS" panose="020B0604020202020204" pitchFamily="34" charset="-120"/>
              </a:rPr>
              <a:t>元</a:t>
            </a:r>
            <a:r>
              <a:rPr lang="zh-TW" altLang="en-US" dirty="0">
                <a:latin typeface="標楷體" panose="03000509000000000000" pitchFamily="65" charset="-120"/>
                <a:cs typeface="Arial Unicode MS" panose="020B0604020202020204" pitchFamily="34" charset="-120"/>
              </a:rPr>
              <a:t>之生活獎學金及第</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年實習期間給予基本工資以上之實習津貼，教育部補助</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年就業獎學金</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學雜費</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，學生畢業後應就業</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a:t>
            </a:r>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98</a:t>
            </a:fld>
            <a:endParaRPr lang="zh-TW" altLang="en-US"/>
          </a:p>
        </p:txBody>
      </p:sp>
    </p:spTree>
    <p:extLst>
      <p:ext uri="{BB962C8B-B14F-4D97-AF65-F5344CB8AC3E}">
        <p14:creationId xmlns:p14="http://schemas.microsoft.com/office/powerpoint/2010/main" val="486851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zh-TW" dirty="0">
                <a:solidFill>
                  <a:prstClr val="black"/>
                </a:solidFill>
                <a:latin typeface="標楷體" panose="03000509000000000000" pitchFamily="65" charset="-120"/>
                <a:ea typeface="標楷體" panose="03000509000000000000" pitchFamily="65" charset="-120"/>
              </a:rPr>
              <a:t>十年後的工作，</a:t>
            </a:r>
            <a:r>
              <a:rPr lang="en-US" altLang="zh-TW" dirty="0">
                <a:solidFill>
                  <a:prstClr val="black"/>
                </a:solidFill>
                <a:latin typeface="標楷體" panose="03000509000000000000" pitchFamily="65" charset="-120"/>
                <a:ea typeface="標楷體" panose="03000509000000000000" pitchFamily="65" charset="-120"/>
              </a:rPr>
              <a:t>85%</a:t>
            </a:r>
            <a:r>
              <a:rPr lang="zh-TW" altLang="zh-TW" dirty="0">
                <a:solidFill>
                  <a:prstClr val="black"/>
                </a:solidFill>
                <a:latin typeface="標楷體" panose="03000509000000000000" pitchFamily="65" charset="-120"/>
                <a:ea typeface="標楷體" panose="03000509000000000000" pitchFamily="65" charset="-120"/>
              </a:rPr>
              <a:t>尚未被發明出來，學校現在教的恐怕將來落伍。當網路與科技把知識和我們的距離縮短，學習已經打破時空的框架，現有教育體制如何轉換角色，為學生種下抗淘汰病毒的競爭力疫苗？</a:t>
            </a:r>
            <a:endParaRPr lang="en-US" altLang="zh-TW" dirty="0">
              <a:solidFill>
                <a:prstClr val="black"/>
              </a:solidFill>
              <a:latin typeface="標楷體" panose="03000509000000000000" pitchFamily="65" charset="-120"/>
              <a:ea typeface="標楷體" panose="03000509000000000000" pitchFamily="65" charset="-120"/>
            </a:endParaRPr>
          </a:p>
          <a:p>
            <a:endParaRPr kumimoji="1" lang="en-US" altLang="zh-TW" dirty="0"/>
          </a:p>
          <a:p>
            <a:pPr defTabSz="1217585" eaLnBrk="1" fontAlgn="auto" latinLnBrk="1" hangingPunct="1">
              <a:spcBef>
                <a:spcPts val="0"/>
              </a:spcBef>
              <a:spcAft>
                <a:spcPts val="0"/>
              </a:spcAft>
            </a:pPr>
            <a:r>
              <a:rPr lang="zh-TW" altLang="zh-TW" dirty="0">
                <a:solidFill>
                  <a:prstClr val="black"/>
                </a:solidFill>
                <a:latin typeface="標楷體" panose="03000509000000000000" pitchFamily="65" charset="-120"/>
                <a:ea typeface="標楷體" panose="03000509000000000000" pitchFamily="65" charset="-120"/>
              </a:rPr>
              <a:t>科技帶來全新的學習方式，培養孩子自主學習、跨領域學習能力。</a:t>
            </a:r>
          </a:p>
          <a:p>
            <a:pPr defTabSz="1217585" eaLnBrk="1" fontAlgn="auto" latinLnBrk="1" hangingPunct="1">
              <a:spcBef>
                <a:spcPts val="0"/>
              </a:spcBef>
              <a:spcAft>
                <a:spcPts val="0"/>
              </a:spcAft>
            </a:pPr>
            <a:r>
              <a:rPr lang="zh-TW" altLang="zh-TW" dirty="0">
                <a:solidFill>
                  <a:prstClr val="black"/>
                </a:solidFill>
                <a:latin typeface="標楷體" panose="03000509000000000000" pitchFamily="65" charset="-120"/>
                <a:ea typeface="標楷體" panose="03000509000000000000" pitchFamily="65" charset="-120"/>
              </a:rPr>
              <a:t>五年後，有</a:t>
            </a:r>
            <a:r>
              <a:rPr lang="en-US" altLang="zh-TW" dirty="0">
                <a:solidFill>
                  <a:prstClr val="black"/>
                </a:solidFill>
                <a:latin typeface="標楷體" panose="03000509000000000000" pitchFamily="65" charset="-120"/>
                <a:ea typeface="標楷體" panose="03000509000000000000" pitchFamily="65" charset="-120"/>
              </a:rPr>
              <a:t>30%</a:t>
            </a:r>
            <a:r>
              <a:rPr lang="zh-TW" altLang="zh-TW" dirty="0">
                <a:solidFill>
                  <a:prstClr val="black"/>
                </a:solidFill>
                <a:latin typeface="標楷體" panose="03000509000000000000" pitchFamily="65" charset="-120"/>
                <a:ea typeface="標楷體" panose="03000509000000000000" pitchFamily="65" charset="-120"/>
              </a:rPr>
              <a:t>以上的工作不存在</a:t>
            </a:r>
            <a:r>
              <a:rPr lang="en-US" altLang="zh-TW" dirty="0">
                <a:solidFill>
                  <a:prstClr val="black"/>
                </a:solidFill>
                <a:latin typeface="標楷體" panose="03000509000000000000" pitchFamily="65" charset="-120"/>
                <a:ea typeface="標楷體" panose="03000509000000000000" pitchFamily="65" charset="-120"/>
              </a:rPr>
              <a:t>!</a:t>
            </a:r>
            <a:r>
              <a:rPr lang="zh-TW" altLang="zh-TW" dirty="0">
                <a:solidFill>
                  <a:prstClr val="black"/>
                </a:solidFill>
                <a:latin typeface="標楷體" panose="03000509000000000000" pitchFamily="65" charset="-120"/>
                <a:ea typeface="標楷體" panose="03000509000000000000" pitchFamily="65" charset="-120"/>
              </a:rPr>
              <a:t>針對大學生以及</a:t>
            </a:r>
            <a:r>
              <a:rPr lang="en-US" altLang="zh-TW" dirty="0">
                <a:solidFill>
                  <a:prstClr val="black"/>
                </a:solidFill>
                <a:latin typeface="標楷體" panose="03000509000000000000" pitchFamily="65" charset="-120"/>
                <a:ea typeface="標楷體" panose="03000509000000000000" pitchFamily="65" charset="-120"/>
              </a:rPr>
              <a:t>30</a:t>
            </a:r>
            <a:r>
              <a:rPr lang="zh-TW" altLang="zh-TW" dirty="0">
                <a:solidFill>
                  <a:prstClr val="black"/>
                </a:solidFill>
                <a:latin typeface="標楷體" panose="03000509000000000000" pitchFamily="65" charset="-120"/>
                <a:ea typeface="標楷體" panose="03000509000000000000" pitchFamily="65" charset="-120"/>
              </a:rPr>
              <a:t>歲以下的工作者，所需的數位創新能力分析</a:t>
            </a:r>
            <a:r>
              <a:rPr lang="en-US" altLang="zh-TW" dirty="0">
                <a:solidFill>
                  <a:prstClr val="black"/>
                </a:solidFill>
                <a:latin typeface="標楷體" panose="03000509000000000000" pitchFamily="65" charset="-120"/>
                <a:ea typeface="標楷體" panose="03000509000000000000" pitchFamily="65" charset="-120"/>
              </a:rPr>
              <a:t>!</a:t>
            </a:r>
            <a:endParaRPr lang="zh-TW" altLang="zh-TW" dirty="0">
              <a:solidFill>
                <a:prstClr val="black"/>
              </a:solidFill>
              <a:latin typeface="標楷體" panose="03000509000000000000" pitchFamily="65" charset="-120"/>
              <a:ea typeface="標楷體" panose="03000509000000000000" pitchFamily="65" charset="-120"/>
            </a:endParaRPr>
          </a:p>
          <a:p>
            <a:endParaRPr kumimoji="1" lang="zh-TW" altLang="en-US" dirty="0"/>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F2EFF5F1-A380-43E0-BEBB-D915F2E3FF37}" type="slidenum">
              <a:rPr kumimoji="0" lang="en-GB" altLang="en-US">
                <a:solidFill>
                  <a:srgbClr val="000000"/>
                </a:solidFill>
                <a:latin typeface="Calibri" panose="020F0502020204030204"/>
              </a:rPr>
              <a:pPr fontAlgn="auto" latinLnBrk="1">
                <a:spcBef>
                  <a:spcPts val="0"/>
                </a:spcBef>
                <a:spcAft>
                  <a:spcPts val="0"/>
                </a:spcAft>
                <a:defRPr/>
              </a:pPr>
              <a:t>8</a:t>
            </a:fld>
            <a:endParaRPr kumimoji="0" lang="en-GB" altLang="en-US">
              <a:solidFill>
                <a:srgbClr val="000000"/>
              </a:solidFill>
              <a:latin typeface="Calibri" panose="020F0502020204030204"/>
            </a:endParaRPr>
          </a:p>
        </p:txBody>
      </p:sp>
    </p:spTree>
    <p:extLst>
      <p:ext uri="{BB962C8B-B14F-4D97-AF65-F5344CB8AC3E}">
        <p14:creationId xmlns:p14="http://schemas.microsoft.com/office/powerpoint/2010/main" val="3221695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100</a:t>
            </a:fld>
            <a:endParaRPr lang="zh-TW" altLang="en-US"/>
          </a:p>
        </p:txBody>
      </p:sp>
    </p:spTree>
    <p:extLst>
      <p:ext uri="{BB962C8B-B14F-4D97-AF65-F5344CB8AC3E}">
        <p14:creationId xmlns:p14="http://schemas.microsoft.com/office/powerpoint/2010/main" val="36407123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solidFill>
                  <a:prstClr val="black"/>
                </a:solidFill>
              </a:rPr>
              <a:pPr>
                <a:defRPr/>
              </a:pPr>
              <a:t>108</a:t>
            </a:fld>
            <a:endParaRPr lang="zh-TW" altLang="en-US">
              <a:solidFill>
                <a:prstClr val="black"/>
              </a:solidFill>
            </a:endParaRPr>
          </a:p>
        </p:txBody>
      </p:sp>
    </p:spTree>
    <p:extLst>
      <p:ext uri="{BB962C8B-B14F-4D97-AF65-F5344CB8AC3E}">
        <p14:creationId xmlns:p14="http://schemas.microsoft.com/office/powerpoint/2010/main" val="3834636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573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770F68B-2E49-4C83-B719-718F6C8E070B}" type="slidenum">
              <a:rPr lang="zh-TW" altLang="en-US" smtClean="0">
                <a:solidFill>
                  <a:prstClr val="black"/>
                </a:solidFill>
              </a:rPr>
              <a:pPr/>
              <a:t>109</a:t>
            </a:fld>
            <a:endParaRPr lang="zh-TW" altLang="en-US">
              <a:solidFill>
                <a:prstClr val="black"/>
              </a:solidFill>
            </a:endParaRPr>
          </a:p>
        </p:txBody>
      </p:sp>
    </p:spTree>
    <p:extLst>
      <p:ext uri="{BB962C8B-B14F-4D97-AF65-F5344CB8AC3E}">
        <p14:creationId xmlns:p14="http://schemas.microsoft.com/office/powerpoint/2010/main" val="14859377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118</a:t>
            </a:fld>
            <a:endParaRPr lang="zh-TW" altLang="en-US"/>
          </a:p>
        </p:txBody>
      </p:sp>
    </p:spTree>
    <p:extLst>
      <p:ext uri="{BB962C8B-B14F-4D97-AF65-F5344CB8AC3E}">
        <p14:creationId xmlns:p14="http://schemas.microsoft.com/office/powerpoint/2010/main" val="26645729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r>
              <a:rPr lang="en-US" altLang="zh-TW" dirty="0"/>
              <a:t>1.</a:t>
            </a:r>
            <a:r>
              <a:rPr lang="zh-TW" altLang="en-US" dirty="0"/>
              <a:t>選讀花蓮高工上述科別的學生，升高三時可自由選擇要不要加入新五專升學，並且選修大學開設的課程</a:t>
            </a:r>
            <a:r>
              <a:rPr lang="en-US" altLang="zh-TW" dirty="0"/>
              <a:t>(</a:t>
            </a:r>
            <a:r>
              <a:rPr lang="zh-TW" altLang="en-US" dirty="0"/>
              <a:t>高三上下學期各兩學分</a:t>
            </a:r>
            <a:r>
              <a:rPr lang="en-US" altLang="zh-TW" dirty="0"/>
              <a:t>)</a:t>
            </a:r>
            <a:r>
              <a:rPr lang="zh-TW" altLang="en-US" dirty="0"/>
              <a:t>，大學在統測前舉辦面試，通過後就可以錄取。</a:t>
            </a:r>
            <a:endParaRPr lang="en-US" altLang="zh-TW" dirty="0"/>
          </a:p>
          <a:p>
            <a:r>
              <a:rPr lang="en-US" altLang="zh-TW" dirty="0"/>
              <a:t>2.</a:t>
            </a:r>
            <a:r>
              <a:rPr lang="zh-TW" altLang="en-US" dirty="0"/>
              <a:t>花蓮高工的新五專，實際上是高三</a:t>
            </a:r>
            <a:r>
              <a:rPr lang="en-US" altLang="zh-TW" dirty="0"/>
              <a:t>1+</a:t>
            </a:r>
            <a:r>
              <a:rPr lang="zh-TW" altLang="en-US" dirty="0"/>
              <a:t>二專</a:t>
            </a:r>
            <a:r>
              <a:rPr lang="en-US" altLang="zh-TW" dirty="0"/>
              <a:t>+</a:t>
            </a:r>
            <a:r>
              <a:rPr lang="zh-TW" altLang="en-US" dirty="0"/>
              <a:t>二技，</a:t>
            </a:r>
            <a:r>
              <a:rPr lang="en-US" altLang="zh-TW" dirty="0"/>
              <a:t>1+2+2</a:t>
            </a:r>
            <a:r>
              <a:rPr lang="zh-TW" altLang="en-US" dirty="0"/>
              <a:t>的模式，比新五專彈性，且只要到升高三才做選擇。有意願且堅定的同學，</a:t>
            </a:r>
            <a:r>
              <a:rPr lang="en-US" altLang="zh-TW" dirty="0"/>
              <a:t>1+2+2</a:t>
            </a:r>
            <a:r>
              <a:rPr lang="zh-TW" altLang="en-US" dirty="0"/>
              <a:t>不間斷的話，就是標準大學生</a:t>
            </a:r>
            <a:r>
              <a:rPr lang="en-US" altLang="zh-TW" dirty="0"/>
              <a:t>(</a:t>
            </a:r>
            <a:r>
              <a:rPr lang="zh-TW" altLang="en-US" dirty="0"/>
              <a:t>學士</a:t>
            </a:r>
            <a:r>
              <a:rPr lang="en-US" altLang="zh-TW" dirty="0"/>
              <a:t>)</a:t>
            </a:r>
            <a:r>
              <a:rPr lang="zh-TW" altLang="en-US" dirty="0"/>
              <a:t>畢業。</a:t>
            </a:r>
          </a:p>
        </p:txBody>
      </p:sp>
      <p:sp>
        <p:nvSpPr>
          <p:cNvPr id="4" name="投影片編號版面配置區 3"/>
          <p:cNvSpPr>
            <a:spLocks noGrp="1"/>
          </p:cNvSpPr>
          <p:nvPr>
            <p:ph type="sldNum" sz="quarter" idx="5"/>
          </p:nvPr>
        </p:nvSpPr>
        <p:spPr/>
        <p:txBody>
          <a:bodyPr/>
          <a:lstStyle/>
          <a:p>
            <a:fld id="{5B5C0232-3741-4123-9862-53B810AB777C}" type="slidenum">
              <a:rPr lang="zh-TW" altLang="en-US" smtClean="0"/>
              <a:t>119</a:t>
            </a:fld>
            <a:endParaRPr lang="zh-TW" altLang="en-US"/>
          </a:p>
        </p:txBody>
      </p:sp>
    </p:spTree>
    <p:extLst>
      <p:ext uri="{BB962C8B-B14F-4D97-AF65-F5344CB8AC3E}">
        <p14:creationId xmlns:p14="http://schemas.microsoft.com/office/powerpoint/2010/main" val="4665577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996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99683" name="投影片編號版面配置區 3"/>
          <p:cNvSpPr>
            <a:spLocks noGrp="1"/>
          </p:cNvSpPr>
          <p:nvPr>
            <p:ph type="sldNum" sz="quarter" idx="5"/>
          </p:nvPr>
        </p:nvSpPr>
        <p:spPr bwMode="auto">
          <a:noFill/>
          <a:ln>
            <a:miter lim="800000"/>
            <a:headEnd/>
            <a:tailEnd/>
          </a:ln>
        </p:spPr>
        <p:txBody>
          <a:bodyPr/>
          <a:lstStyle/>
          <a:p>
            <a:fld id="{18636406-6DD8-4C5F-8BC8-513C91A1EADA}" type="slidenum">
              <a:rPr lang="zh-TW" altLang="en-US" smtClean="0">
                <a:solidFill>
                  <a:prstClr val="black"/>
                </a:solidFill>
              </a:rPr>
              <a:pPr/>
              <a:t>126</a:t>
            </a:fld>
            <a:endParaRPr lang="en-US" altLang="zh-TW">
              <a:solidFill>
                <a:prstClr val="black"/>
              </a:solidFill>
            </a:endParaRPr>
          </a:p>
        </p:txBody>
      </p:sp>
    </p:spTree>
    <p:extLst>
      <p:ext uri="{BB962C8B-B14F-4D97-AF65-F5344CB8AC3E}">
        <p14:creationId xmlns:p14="http://schemas.microsoft.com/office/powerpoint/2010/main" val="40579873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Shape 624"/>
          <p:cNvSpPr>
            <a:spLocks noGrp="1" noRot="1" noChangeAspect="1" noTextEdit="1"/>
          </p:cNvSpPr>
          <p:nvPr>
            <p:ph type="sldImg" idx="2"/>
          </p:nvPr>
        </p:nvSpPr>
        <p:spPr bwMode="auto">
          <a:xfrm>
            <a:off x="919163" y="746125"/>
            <a:ext cx="4960937" cy="3721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p:spPr>
      </p:sp>
      <p:sp>
        <p:nvSpPr>
          <p:cNvPr id="193538" name="Shape 625"/>
          <p:cNvSpPr>
            <a:spLocks noGrp="1"/>
          </p:cNvSpPr>
          <p:nvPr>
            <p:ph type="body" idx="1"/>
          </p:nvPr>
        </p:nvSpPr>
        <p:spPr bwMode="auto">
          <a:xfrm>
            <a:off x="678658" y="4715192"/>
            <a:ext cx="5440360" cy="4464688"/>
          </a:xfrm>
          <a:noFill/>
        </p:spPr>
        <p:txBody>
          <a:bodyPr wrap="square" lIns="91424" tIns="45711" rIns="91424" bIns="45711" numCol="1" anchor="t" anchorCtr="0" compatLnSpc="1">
            <a:prstTxWarp prst="textNoShape">
              <a:avLst/>
            </a:prstTxWarp>
          </a:bodyPr>
          <a:lstStyle/>
          <a:p>
            <a:pPr eaLnBrk="1" hangingPunct="1">
              <a:spcBef>
                <a:spcPct val="0"/>
              </a:spcBef>
            </a:pPr>
            <a:endParaRPr lang="zh-TW" altLang="zh-TW"/>
          </a:p>
        </p:txBody>
      </p:sp>
      <p:sp>
        <p:nvSpPr>
          <p:cNvPr id="193539" name="Shape 626"/>
          <p:cNvSpPr txBox="1">
            <a:spLocks noGrp="1"/>
          </p:cNvSpPr>
          <p:nvPr/>
        </p:nvSpPr>
        <p:spPr bwMode="auto">
          <a:xfrm>
            <a:off x="3848369" y="9428800"/>
            <a:ext cx="2947720" cy="496252"/>
          </a:xfrm>
          <a:prstGeom prst="rect">
            <a:avLst/>
          </a:prstGeom>
          <a:noFill/>
          <a:ln w="9525">
            <a:noFill/>
            <a:miter lim="800000"/>
            <a:headEnd/>
            <a:tailEnd/>
          </a:ln>
        </p:spPr>
        <p:txBody>
          <a:bodyPr lIns="91424" tIns="45711" rIns="91424" bIns="45711" anchor="b"/>
          <a:lstStyle/>
          <a:p>
            <a:pPr algn="r" defTabSz="914797">
              <a:buSzPct val="25000"/>
            </a:pPr>
            <a:r>
              <a:rPr lang="zh-TW" altLang="zh-TW" sz="1200">
                <a:solidFill>
                  <a:prstClr val="black"/>
                </a:solidFill>
              </a:rPr>
              <a:t> </a:t>
            </a:r>
          </a:p>
        </p:txBody>
      </p:sp>
    </p:spTree>
    <p:extLst>
      <p:ext uri="{BB962C8B-B14F-4D97-AF65-F5344CB8AC3E}">
        <p14:creationId xmlns:p14="http://schemas.microsoft.com/office/powerpoint/2010/main" val="11545420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 xmlns:a16="http://schemas.microsoft.com/office/drawing/2014/main" id="{E4C723AD-9C21-42A9-8B69-5E2AAD04B961}"/>
              </a:ext>
            </a:extLst>
          </p:cNvPr>
          <p:cNvSpPr txBox="1">
            <a:spLocks noGrp="1" noChangeArrowheads="1"/>
          </p:cNvSpPr>
          <p:nvPr/>
        </p:nvSpPr>
        <p:spPr bwMode="auto">
          <a:xfrm>
            <a:off x="3850444" y="9430306"/>
            <a:ext cx="2947232"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9" tIns="45743" rIns="91489" bIns="45743" anchor="b"/>
          <a:lstStyle>
            <a:lvl1pPr defTabSz="915988">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5988">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a:spcBef>
                <a:spcPct val="0"/>
              </a:spcBef>
            </a:pPr>
            <a:fld id="{D2B2785B-F977-4B28-A8C6-3419EB03AC66}" type="slidenum">
              <a:rPr lang="en-US" altLang="zh-TW">
                <a:solidFill>
                  <a:prstClr val="black"/>
                </a:solidFill>
                <a:latin typeface="Times New Roman" panose="02020603050405020304" pitchFamily="18" charset="0"/>
              </a:rPr>
              <a:pPr algn="r">
                <a:spcBef>
                  <a:spcPct val="0"/>
                </a:spcBef>
              </a:pPr>
              <a:t>128</a:t>
            </a:fld>
            <a:endParaRPr lang="en-US" altLang="zh-TW">
              <a:solidFill>
                <a:prstClr val="black"/>
              </a:solidFill>
              <a:latin typeface="Times New Roman" panose="02020603050405020304" pitchFamily="18" charset="0"/>
            </a:endParaRPr>
          </a:p>
        </p:txBody>
      </p:sp>
      <p:sp>
        <p:nvSpPr>
          <p:cNvPr id="194563" name="Rectangle 2">
            <a:extLst>
              <a:ext uri="{FF2B5EF4-FFF2-40B4-BE49-F238E27FC236}">
                <a16:creationId xmlns="" xmlns:a16="http://schemas.microsoft.com/office/drawing/2014/main" id="{68117451-1964-488D-8370-FA8C93F7EB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a:extLst>
              <a:ext uri="{FF2B5EF4-FFF2-40B4-BE49-F238E27FC236}">
                <a16:creationId xmlns="" xmlns:a16="http://schemas.microsoft.com/office/drawing/2014/main" id="{274D91B5-3AA1-4B41-8DD6-14E1D9DB97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89" tIns="45743" rIns="91489" bIns="45743" numCol="1" anchor="t" anchorCtr="0" compatLnSpc="1">
            <a:prstTxWarp prst="textNoShape">
              <a:avLst/>
            </a:prstTxWarp>
          </a:bodyPr>
          <a:lstStyle/>
          <a:p>
            <a:pPr eaLnBrk="1" hangingPunct="1"/>
            <a:endParaRPr lang="zh-TW" altLang="zh-TW"/>
          </a:p>
        </p:txBody>
      </p:sp>
    </p:spTree>
    <p:extLst>
      <p:ext uri="{BB962C8B-B14F-4D97-AF65-F5344CB8AC3E}">
        <p14:creationId xmlns:p14="http://schemas.microsoft.com/office/powerpoint/2010/main" val="11684403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329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83299" name="投影片編號版面配置區 3"/>
          <p:cNvSpPr>
            <a:spLocks noGrp="1"/>
          </p:cNvSpPr>
          <p:nvPr>
            <p:ph type="sldNum" sz="quarter" idx="5"/>
          </p:nvPr>
        </p:nvSpPr>
        <p:spPr bwMode="auto">
          <a:noFill/>
          <a:ln>
            <a:miter lim="800000"/>
            <a:headEnd/>
            <a:tailEnd/>
          </a:ln>
        </p:spPr>
        <p:txBody>
          <a:bodyPr/>
          <a:lstStyle/>
          <a:p>
            <a:fld id="{46449B59-CC11-4CF7-BEA7-9C874BBF5827}" type="slidenum">
              <a:rPr lang="zh-TW" altLang="en-US" smtClean="0">
                <a:solidFill>
                  <a:prstClr val="black"/>
                </a:solidFill>
              </a:rPr>
              <a:pPr/>
              <a:t>129</a:t>
            </a:fld>
            <a:endParaRPr lang="en-US" altLang="zh-TW">
              <a:solidFill>
                <a:prstClr val="black"/>
              </a:solidFill>
            </a:endParaRPr>
          </a:p>
        </p:txBody>
      </p:sp>
    </p:spTree>
    <p:extLst>
      <p:ext uri="{BB962C8B-B14F-4D97-AF65-F5344CB8AC3E}">
        <p14:creationId xmlns:p14="http://schemas.microsoft.com/office/powerpoint/2010/main" val="40377906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73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87395" name="投影片編號版面配置區 3"/>
          <p:cNvSpPr>
            <a:spLocks noGrp="1"/>
          </p:cNvSpPr>
          <p:nvPr>
            <p:ph type="sldNum" sz="quarter" idx="5"/>
          </p:nvPr>
        </p:nvSpPr>
        <p:spPr bwMode="auto">
          <a:noFill/>
          <a:ln>
            <a:miter lim="800000"/>
            <a:headEnd/>
            <a:tailEnd/>
          </a:ln>
        </p:spPr>
        <p:txBody>
          <a:bodyPr/>
          <a:lstStyle/>
          <a:p>
            <a:fld id="{87668299-0A6B-47EF-BD9E-EA3E5539F04B}" type="slidenum">
              <a:rPr lang="zh-TW" altLang="en-US" smtClean="0">
                <a:solidFill>
                  <a:prstClr val="black"/>
                </a:solidFill>
              </a:rPr>
              <a:pPr/>
              <a:t>130</a:t>
            </a:fld>
            <a:endParaRPr lang="en-US" altLang="zh-TW">
              <a:solidFill>
                <a:prstClr val="black"/>
              </a:solidFill>
            </a:endParaRPr>
          </a:p>
        </p:txBody>
      </p:sp>
    </p:spTree>
    <p:extLst>
      <p:ext uri="{BB962C8B-B14F-4D97-AF65-F5344CB8AC3E}">
        <p14:creationId xmlns:p14="http://schemas.microsoft.com/office/powerpoint/2010/main" val="413863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9</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8943630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944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89443" name="投影片編號版面配置區 3"/>
          <p:cNvSpPr>
            <a:spLocks noGrp="1"/>
          </p:cNvSpPr>
          <p:nvPr>
            <p:ph type="sldNum" sz="quarter" idx="5"/>
          </p:nvPr>
        </p:nvSpPr>
        <p:spPr bwMode="auto">
          <a:noFill/>
          <a:ln>
            <a:miter lim="800000"/>
            <a:headEnd/>
            <a:tailEnd/>
          </a:ln>
        </p:spPr>
        <p:txBody>
          <a:bodyPr/>
          <a:lstStyle/>
          <a:p>
            <a:fld id="{80E89EC8-CD63-426E-A5B8-E3362F8EB0BF}" type="slidenum">
              <a:rPr lang="zh-TW" altLang="en-US" smtClean="0">
                <a:solidFill>
                  <a:prstClr val="black"/>
                </a:solidFill>
              </a:rPr>
              <a:pPr/>
              <a:t>131</a:t>
            </a:fld>
            <a:endParaRPr lang="en-US" altLang="zh-TW">
              <a:solidFill>
                <a:prstClr val="black"/>
              </a:solidFill>
            </a:endParaRPr>
          </a:p>
        </p:txBody>
      </p:sp>
    </p:spTree>
    <p:extLst>
      <p:ext uri="{BB962C8B-B14F-4D97-AF65-F5344CB8AC3E}">
        <p14:creationId xmlns:p14="http://schemas.microsoft.com/office/powerpoint/2010/main" val="3995746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73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87395" name="投影片編號版面配置區 3"/>
          <p:cNvSpPr>
            <a:spLocks noGrp="1"/>
          </p:cNvSpPr>
          <p:nvPr>
            <p:ph type="sldNum" sz="quarter" idx="5"/>
          </p:nvPr>
        </p:nvSpPr>
        <p:spPr bwMode="auto">
          <a:noFill/>
          <a:ln>
            <a:miter lim="800000"/>
            <a:headEnd/>
            <a:tailEnd/>
          </a:ln>
        </p:spPr>
        <p:txBody>
          <a:bodyPr/>
          <a:lstStyle/>
          <a:p>
            <a:fld id="{87668299-0A6B-47EF-BD9E-EA3E5539F04B}" type="slidenum">
              <a:rPr lang="zh-TW" altLang="en-US" smtClean="0">
                <a:solidFill>
                  <a:prstClr val="black"/>
                </a:solidFill>
              </a:rPr>
              <a:pPr/>
              <a:t>132</a:t>
            </a:fld>
            <a:endParaRPr lang="en-US" altLang="zh-TW">
              <a:solidFill>
                <a:prstClr val="black"/>
              </a:solidFill>
            </a:endParaRPr>
          </a:p>
        </p:txBody>
      </p:sp>
    </p:spTree>
    <p:extLst>
      <p:ext uri="{BB962C8B-B14F-4D97-AF65-F5344CB8AC3E}">
        <p14:creationId xmlns:p14="http://schemas.microsoft.com/office/powerpoint/2010/main" val="4138638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7613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76131" name="投影片編號版面配置區 3"/>
          <p:cNvSpPr txBox="1">
            <a:spLocks noGrp="1"/>
          </p:cNvSpPr>
          <p:nvPr/>
        </p:nvSpPr>
        <p:spPr bwMode="auto">
          <a:xfrm>
            <a:off x="3854451" y="9490952"/>
            <a:ext cx="2949575" cy="499523"/>
          </a:xfrm>
          <a:prstGeom prst="rect">
            <a:avLst/>
          </a:prstGeom>
          <a:noFill/>
          <a:ln w="9525">
            <a:noFill/>
            <a:miter lim="800000"/>
            <a:headEnd/>
            <a:tailEnd/>
          </a:ln>
        </p:spPr>
        <p:txBody>
          <a:bodyPr lIns="91797" tIns="45898" rIns="91797" bIns="45898" anchor="b"/>
          <a:lstStyle/>
          <a:p>
            <a:pPr algn="r"/>
            <a:fld id="{54FE2BB8-7233-4BC6-B1DE-4BA030E744F8}" type="slidenum">
              <a:rPr lang="zh-TW" altLang="en-US" sz="1200">
                <a:solidFill>
                  <a:srgbClr val="000000"/>
                </a:solidFill>
              </a:rPr>
              <a:pPr algn="r"/>
              <a:t>133</a:t>
            </a:fld>
            <a:endParaRPr lang="en-US" altLang="zh-TW" sz="1200" dirty="0">
              <a:solidFill>
                <a:srgbClr val="000000"/>
              </a:solidFill>
            </a:endParaRPr>
          </a:p>
        </p:txBody>
      </p:sp>
    </p:spTree>
    <p:extLst>
      <p:ext uri="{BB962C8B-B14F-4D97-AF65-F5344CB8AC3E}">
        <p14:creationId xmlns:p14="http://schemas.microsoft.com/office/powerpoint/2010/main" val="5639785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辛納曾想過當滑雪運動員，也熱愛踢足球跟打網球，但也因為接觸多項運動，其實在網球的青少年生涯沒留下太多成績，而他的父母沒有強迫他或給他壓力，一切都遵從他自己的意志。</a:t>
            </a:r>
          </a:p>
          <a:p>
            <a:endParaRPr lang="zh-TW" altLang="en-US" dirty="0"/>
          </a:p>
        </p:txBody>
      </p:sp>
      <p:sp>
        <p:nvSpPr>
          <p:cNvPr id="4" name="投影片編號版面配置區 3"/>
          <p:cNvSpPr>
            <a:spLocks noGrp="1"/>
          </p:cNvSpPr>
          <p:nvPr>
            <p:ph type="sldNum" sz="quarter" idx="5"/>
          </p:nvPr>
        </p:nvSpPr>
        <p:spPr/>
        <p:txBody>
          <a:bodyPr/>
          <a:lstStyle/>
          <a:p>
            <a:pPr>
              <a:defRPr/>
            </a:pPr>
            <a:fld id="{9D615BDC-0653-4FCA-B179-72E9309ADB32}" type="slidenum">
              <a:rPr lang="zh-TW" altLang="en-US" smtClean="0">
                <a:solidFill>
                  <a:prstClr val="black"/>
                </a:solidFill>
              </a:rPr>
              <a:pPr>
                <a:defRPr/>
              </a:pPr>
              <a:t>149</a:t>
            </a:fld>
            <a:endParaRPr lang="zh-TW" altLang="en-US">
              <a:solidFill>
                <a:prstClr val="black"/>
              </a:solidFill>
            </a:endParaRPr>
          </a:p>
        </p:txBody>
      </p:sp>
    </p:spTree>
    <p:extLst>
      <p:ext uri="{BB962C8B-B14F-4D97-AF65-F5344CB8AC3E}">
        <p14:creationId xmlns:p14="http://schemas.microsoft.com/office/powerpoint/2010/main" val="33110013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4652363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46523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10</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596567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編號版面配置區 6"/>
          <p:cNvSpPr>
            <a:spLocks noGrp="1"/>
          </p:cNvSpPr>
          <p:nvPr>
            <p:ph type="sldNum" sz="quarter" idx="5"/>
          </p:nvPr>
        </p:nvSpPr>
        <p:spPr bwMode="auto">
          <a:noFill/>
          <a:ln>
            <a:miter lim="800000"/>
            <a:headEnd/>
            <a:tailEnd/>
          </a:ln>
        </p:spPr>
        <p:txBody>
          <a:bodyPr/>
          <a:lstStyle/>
          <a:p>
            <a:fld id="{DA432143-8ECD-45A5-838C-E296FBF7DB88}" type="slidenum">
              <a:rPr lang="zh-TW" altLang="en-US" smtClean="0">
                <a:solidFill>
                  <a:prstClr val="black"/>
                </a:solidFill>
                <a:latin typeface="Arial" charset="0"/>
              </a:rPr>
              <a:pPr/>
              <a:t>16</a:t>
            </a:fld>
            <a:endParaRPr lang="en-US" altLang="zh-TW">
              <a:solidFill>
                <a:prstClr val="black"/>
              </a:solidFill>
              <a:latin typeface="Arial" charset="0"/>
            </a:endParaRPr>
          </a:p>
        </p:txBody>
      </p:sp>
      <p:sp>
        <p:nvSpPr>
          <p:cNvPr id="378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78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20000"/>
              </a:lnSpc>
              <a:spcBef>
                <a:spcPct val="0"/>
              </a:spcBef>
            </a:pPr>
            <a:r>
              <a:rPr kumimoji="0" lang="zh-TW" altLang="en-US">
                <a:latin typeface="新細明體" charset="-120"/>
              </a:rPr>
              <a:t>強調高中職要 了解學生學習起點能力！</a:t>
            </a:r>
            <a:endParaRPr kumimoji="0" lang="en-US" altLang="zh-TW">
              <a:latin typeface="新細明體" charset="-120"/>
            </a:endParaRPr>
          </a:p>
          <a:p>
            <a:pPr eaLnBrk="1" hangingPunct="1">
              <a:lnSpc>
                <a:spcPct val="120000"/>
              </a:lnSpc>
              <a:spcBef>
                <a:spcPct val="0"/>
              </a:spcBef>
            </a:pP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1.</a:t>
            </a:r>
            <a:r>
              <a:rPr kumimoji="0" lang="zh-TW" altLang="en-US">
                <a:latin typeface="新細明體" charset="-120"/>
              </a:rPr>
              <a:t>測驗科目包含</a:t>
            </a:r>
            <a:r>
              <a:rPr kumimoji="0" lang="zh-TW" altLang="en-US" b="1">
                <a:latin typeface="新細明體" charset="-120"/>
              </a:rPr>
              <a:t>國文、英語、數學、社會、自然及寫作測驗</a:t>
            </a:r>
            <a:endParaRPr kumimoji="0" lang="en-US" altLang="zh-TW" b="1">
              <a:latin typeface="新細明體" charset="-120"/>
            </a:endParaRPr>
          </a:p>
          <a:p>
            <a:pPr eaLnBrk="1" hangingPunct="1">
              <a:lnSpc>
                <a:spcPct val="120000"/>
              </a:lnSpc>
              <a:spcBef>
                <a:spcPct val="0"/>
              </a:spcBef>
            </a:pPr>
            <a:r>
              <a:rPr kumimoji="0" lang="en-US" altLang="zh-TW">
                <a:latin typeface="新細明體" charset="-120"/>
              </a:rPr>
              <a:t>2.</a:t>
            </a:r>
            <a:r>
              <a:rPr kumimoji="0" lang="zh-TW" altLang="en-US">
                <a:latin typeface="新細明體" charset="-120"/>
              </a:rPr>
              <a:t>各考試科目之題型以選擇題為主，非選擇題為輔</a:t>
            </a: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3.103</a:t>
            </a:r>
            <a:r>
              <a:rPr kumimoji="0" lang="zh-TW" altLang="en-US">
                <a:latin typeface="新細明體" charset="-120"/>
              </a:rPr>
              <a:t>學年度僅調整數學科及英語科</a:t>
            </a:r>
            <a:r>
              <a:rPr kumimoji="0" lang="en-US" altLang="zh-TW">
                <a:latin typeface="新細明體" charset="-120"/>
              </a:rPr>
              <a:t>:</a:t>
            </a:r>
            <a:r>
              <a:rPr kumimoji="0" lang="zh-TW" altLang="en-US">
                <a:latin typeface="新細明體" charset="-120"/>
              </a:rPr>
              <a:t>數學科增加</a:t>
            </a:r>
            <a:r>
              <a:rPr kumimoji="0" lang="zh-TW" altLang="en-US" b="1">
                <a:solidFill>
                  <a:srgbClr val="FF0000"/>
                </a:solidFill>
                <a:latin typeface="新細明體" charset="-120"/>
              </a:rPr>
              <a:t>非選擇題型</a:t>
            </a:r>
            <a:r>
              <a:rPr kumimoji="0" lang="zh-TW" altLang="en-US">
                <a:latin typeface="新細明體" charset="-120"/>
              </a:rPr>
              <a:t>的試題、英語科</a:t>
            </a:r>
            <a:r>
              <a:rPr kumimoji="0" lang="zh-TW" altLang="en-US" b="1">
                <a:solidFill>
                  <a:srgbClr val="FF0000"/>
                </a:solidFill>
                <a:latin typeface="新細明體" charset="-120"/>
              </a:rPr>
              <a:t>加考聽力（</a:t>
            </a:r>
            <a:r>
              <a:rPr kumimoji="0" lang="en-US" altLang="zh-TW" b="1">
                <a:solidFill>
                  <a:srgbClr val="FF0000"/>
                </a:solidFill>
                <a:latin typeface="新細明體" charset="-120"/>
              </a:rPr>
              <a:t>3</a:t>
            </a:r>
            <a:r>
              <a:rPr kumimoji="0" lang="zh-TW" altLang="en-US" b="1">
                <a:solidFill>
                  <a:srgbClr val="FF0000"/>
                </a:solidFill>
                <a:latin typeface="新細明體" charset="-120"/>
              </a:rPr>
              <a:t>選</a:t>
            </a:r>
            <a:r>
              <a:rPr kumimoji="0" lang="en-US" altLang="zh-TW" b="1">
                <a:solidFill>
                  <a:srgbClr val="FF0000"/>
                </a:solidFill>
                <a:latin typeface="新細明體" charset="-120"/>
              </a:rPr>
              <a:t>1</a:t>
            </a:r>
            <a:r>
              <a:rPr kumimoji="0" lang="zh-TW" altLang="en-US" b="1">
                <a:solidFill>
                  <a:srgbClr val="FF0000"/>
                </a:solidFill>
                <a:latin typeface="新細明體" charset="-120"/>
              </a:rPr>
              <a:t>選擇題）、</a:t>
            </a:r>
            <a:r>
              <a:rPr kumimoji="0" lang="zh-TW" altLang="en-US">
                <a:latin typeface="新細明體" charset="-120"/>
              </a:rPr>
              <a:t>其餘科目暫維持</a:t>
            </a:r>
            <a:r>
              <a:rPr kumimoji="0" lang="en-US" altLang="zh-TW">
                <a:latin typeface="新細明體" charset="-120"/>
              </a:rPr>
              <a:t>4</a:t>
            </a:r>
            <a:r>
              <a:rPr kumimoji="0" lang="zh-TW" altLang="en-US">
                <a:latin typeface="新細明體" charset="-120"/>
              </a:rPr>
              <a:t>選</a:t>
            </a:r>
            <a:r>
              <a:rPr kumimoji="0" lang="en-US" altLang="zh-TW">
                <a:latin typeface="新細明體" charset="-120"/>
              </a:rPr>
              <a:t>1</a:t>
            </a:r>
            <a:r>
              <a:rPr kumimoji="0" lang="zh-TW" altLang="en-US">
                <a:latin typeface="新細明體" charset="-120"/>
              </a:rPr>
              <a:t>的選擇題型。</a:t>
            </a:r>
            <a:endParaRPr kumimoji="0" lang="en-US" altLang="zh-TW">
              <a:latin typeface="新細明體" charset="-120"/>
            </a:endParaRPr>
          </a:p>
          <a:p>
            <a:pPr algn="just" eaLnBrk="1" hangingPunct="1">
              <a:lnSpc>
                <a:spcPts val="1935"/>
              </a:lnSpc>
              <a:spcBef>
                <a:spcPct val="0"/>
              </a:spcBef>
            </a:pPr>
            <a:r>
              <a:rPr kumimoji="0" lang="en-US" altLang="zh-TW">
                <a:latin typeface="新細明體" charset="-120"/>
              </a:rPr>
              <a:t>4.</a:t>
            </a:r>
            <a:r>
              <a:rPr kumimoji="0" lang="zh-TW" altLang="en-US">
                <a:latin typeface="新細明體" charset="-120"/>
                <a:cs typeface="Times New Roman" pitchFamily="18" charset="0"/>
              </a:rPr>
              <a:t>成績計算：採標準參照方式呈現學生各科結果，透過測驗的標準設定，各科評量結果將分為「精熟」、「基礎」及「待加強」</a:t>
            </a:r>
            <a:r>
              <a:rPr kumimoji="0" lang="en-US" altLang="zh-TW">
                <a:latin typeface="新細明體" charset="-120"/>
                <a:cs typeface="Times New Roman" pitchFamily="18" charset="0"/>
              </a:rPr>
              <a:t>3</a:t>
            </a:r>
            <a:r>
              <a:rPr kumimoji="0" lang="zh-TW" altLang="en-US">
                <a:latin typeface="新細明體" charset="-120"/>
                <a:cs typeface="Times New Roman" pitchFamily="18" charset="0"/>
              </a:rPr>
              <a:t>個等級。整體來說，成績「精熟」表示學生精通熟習該科目國中階段所學習的知識與能力；「基礎」表示學生具備該科目國中階段之基本學力；「待加強」表示學生尚未具備該科目國中教育階段之基本學力。</a:t>
            </a:r>
            <a:endParaRPr kumimoji="0" lang="en-US" altLang="zh-TW">
              <a:latin typeface="新細明體" charset="-120"/>
              <a:cs typeface="Times New Roman" pitchFamily="18" charset="0"/>
            </a:endParaRPr>
          </a:p>
          <a:p>
            <a:pPr algn="just" eaLnBrk="1" hangingPunct="1">
              <a:lnSpc>
                <a:spcPts val="1935"/>
              </a:lnSpc>
              <a:spcBef>
                <a:spcPct val="0"/>
              </a:spcBef>
            </a:pP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考試時間於</a:t>
            </a: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月分擇一週六、日辦理，考場將安排就近高中職。</a:t>
            </a:r>
            <a:endParaRPr kumimoji="0" lang="en-US" altLang="zh-TW">
              <a:latin typeface="新細明體" charset="-120"/>
              <a:cs typeface="Times New Roman" pitchFamily="18" charset="0"/>
            </a:endParaRPr>
          </a:p>
          <a:p>
            <a:pPr algn="just" eaLnBrk="1" hangingPunct="1">
              <a:lnSpc>
                <a:spcPts val="1935"/>
              </a:lnSpc>
              <a:spcBef>
                <a:spcPct val="0"/>
              </a:spcBef>
            </a:pPr>
            <a:endParaRPr kumimoji="0" lang="zh-TW" altLang="en-US">
              <a:latin typeface="新細明體" charset="-120"/>
            </a:endParaRPr>
          </a:p>
          <a:p>
            <a:pPr eaLnBrk="1" hangingPunct="1"/>
            <a:endParaRPr kumimoji="0" lang="zh-TW" altLang="en-US">
              <a:latin typeface="新細明體" charset="-120"/>
            </a:endParaRPr>
          </a:p>
        </p:txBody>
      </p:sp>
      <p:sp>
        <p:nvSpPr>
          <p:cNvPr id="37892" name="投影片編號版面配置區 3"/>
          <p:cNvSpPr txBox="1">
            <a:spLocks noGrp="1"/>
          </p:cNvSpPr>
          <p:nvPr/>
        </p:nvSpPr>
        <p:spPr bwMode="auto">
          <a:xfrm>
            <a:off x="3851541" y="9428800"/>
            <a:ext cx="2946135" cy="496252"/>
          </a:xfrm>
          <a:prstGeom prst="rect">
            <a:avLst/>
          </a:prstGeom>
          <a:noFill/>
          <a:ln w="9525">
            <a:noFill/>
            <a:miter lim="800000"/>
            <a:headEnd/>
            <a:tailEnd/>
          </a:ln>
        </p:spPr>
        <p:txBody>
          <a:bodyPr lIns="91312" tIns="45657" rIns="91312" bIns="45657" anchor="b"/>
          <a:lstStyle/>
          <a:p>
            <a:pPr algn="r" defTabSz="911626"/>
            <a:fld id="{82712CC4-B6B9-409F-B839-32AC0CD42A67}" type="slidenum">
              <a:rPr lang="en-US" altLang="zh-TW" sz="1200">
                <a:solidFill>
                  <a:prstClr val="black"/>
                </a:solidFill>
              </a:rPr>
              <a:pPr algn="r" defTabSz="911626"/>
              <a:t>16</a:t>
            </a:fld>
            <a:endParaRPr lang="en-US" altLang="zh-TW" sz="1200">
              <a:solidFill>
                <a:prstClr val="black"/>
              </a:solidFill>
            </a:endParaRPr>
          </a:p>
        </p:txBody>
      </p:sp>
    </p:spTree>
    <p:extLst>
      <p:ext uri="{BB962C8B-B14F-4D97-AF65-F5344CB8AC3E}">
        <p14:creationId xmlns:p14="http://schemas.microsoft.com/office/powerpoint/2010/main" val="3054376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124370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677E2A44-2588-4EC8-A8BF-F08E2EFDAFB4}" type="datetime1">
              <a:rPr lang="zh-TW" altLang="en-US" smtClean="0"/>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B44415B-7A58-4D1C-A9A1-E1F2E5DC107E}"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4A079AE-97DE-4B67-ABAB-B76A7C15C551}" type="datetime1">
              <a:rPr lang="zh-TW" altLang="en-US" smtClean="0"/>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4EC4209-0E30-4A00-9130-099CD831A995}" type="slidenum">
              <a:rPr lang="zh-TW" altLang="en-US"/>
              <a:pPr>
                <a:defRPr/>
              </a:pPr>
              <a:t>‹#›</a:t>
            </a:fld>
            <a:endParaRPr lang="zh-TW"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41"/>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4"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33"/>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4" name="投影片編號版面配置區 7"/>
          <p:cNvSpPr txBox="1">
            <a:spLocks/>
          </p:cNvSpPr>
          <p:nvPr userDrawn="1"/>
        </p:nvSpPr>
        <p:spPr>
          <a:xfrm>
            <a:off x="8787214" y="6437122"/>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34198592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4"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33"/>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4" name="投影片編號版面配置區 7"/>
          <p:cNvSpPr txBox="1">
            <a:spLocks/>
          </p:cNvSpPr>
          <p:nvPr userDrawn="1"/>
        </p:nvSpPr>
        <p:spPr>
          <a:xfrm>
            <a:off x="8787214" y="6437122"/>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9627832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A8C5FF01-2C2E-4E9E-9D1D-3608E754E5B3}"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投影片編號版面配置區 5"/>
          <p:cNvSpPr txBox="1">
            <a:spLocks/>
          </p:cNvSpPr>
          <p:nvPr userDrawn="1"/>
        </p:nvSpPr>
        <p:spPr>
          <a:xfrm>
            <a:off x="7002746" y="639911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8" name="Google Shape;91;p6"/>
          <p:cNvSpPr/>
          <p:nvPr userDrawn="1"/>
        </p:nvSpPr>
        <p:spPr>
          <a:xfrm>
            <a:off x="8790954" y="6400013"/>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9" name="投影片編號版面配置區 7"/>
          <p:cNvSpPr txBox="1">
            <a:spLocks/>
          </p:cNvSpPr>
          <p:nvPr userDrawn="1"/>
        </p:nvSpPr>
        <p:spPr>
          <a:xfrm>
            <a:off x="6968031" y="6377300"/>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5928928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76F5081-8D10-46BB-9ACC-1C92C7BA99FC}"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99910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9"/>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2"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6BA73E18-5BB7-4DB4-B0E8-664B4B63A392}"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788966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020280EC-DBAA-42C9-954F-E6E1071A5A82}"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078671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EA8B2B4-9CE9-4407-B90B-5E6B41196D33}"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287216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14BC08DD-DF37-4369-A231-5187986FCADF}"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418665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A84B1A0-1499-4456-8716-D185A4CD3DD7}"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162224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D9719D-3625-471F-9849-72D5E6B5998A}"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85747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960BA5D-3407-474C-98D0-E1540476C62D}" type="datetime1">
              <a:rPr lang="zh-TW" altLang="en-US" smtClean="0"/>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F0951CD-5638-4D90-8BCA-D58DD78AE55F}" type="slidenum">
              <a:rPr lang="zh-TW" altLang="en-US"/>
              <a:pPr>
                <a:defRPr/>
              </a:pPr>
              <a:t>‹#›</a:t>
            </a:fld>
            <a:endParaRPr lang="zh-TW"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6"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2"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367AB45-9CED-44C2-BC03-75F219210CC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582490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7" name="群組 6">
            <a:extLst>
              <a:ext uri="{FF2B5EF4-FFF2-40B4-BE49-F238E27FC236}">
                <a16:creationId xmlns="" xmlns:a16="http://schemas.microsoft.com/office/drawing/2014/main" id="{5F3C0AC6-65F1-E974-F95C-D3D8755690BF}"/>
              </a:ext>
            </a:extLst>
          </p:cNvPr>
          <p:cNvGrpSpPr/>
          <p:nvPr userDrawn="1"/>
        </p:nvGrpSpPr>
        <p:grpSpPr>
          <a:xfrm>
            <a:off x="7088674" y="-287756"/>
            <a:ext cx="2372330" cy="2323500"/>
            <a:chOff x="9451564" y="-287756"/>
            <a:chExt cx="3163106" cy="2323500"/>
          </a:xfrm>
        </p:grpSpPr>
        <p:grpSp>
          <p:nvGrpSpPr>
            <p:cNvPr id="57" name="群組 56">
              <a:extLst>
                <a:ext uri="{FF2B5EF4-FFF2-40B4-BE49-F238E27FC236}">
                  <a16:creationId xmlns="" xmlns:a16="http://schemas.microsoft.com/office/drawing/2014/main" id="{75EE2D2C-C63B-3715-E134-3E048B23EA69}"/>
                </a:ext>
              </a:extLst>
            </p:cNvPr>
            <p:cNvGrpSpPr/>
            <p:nvPr userDrawn="1"/>
          </p:nvGrpSpPr>
          <p:grpSpPr>
            <a:xfrm rot="20892204">
              <a:off x="9724114" y="-287756"/>
              <a:ext cx="2554645" cy="2323500"/>
              <a:chOff x="9395509" y="-761227"/>
              <a:chExt cx="3426704" cy="3116655"/>
            </a:xfrm>
          </p:grpSpPr>
          <p:sp>
            <p:nvSpPr>
              <p:cNvPr id="58" name="Google Shape;173;p11">
                <a:extLst>
                  <a:ext uri="{FF2B5EF4-FFF2-40B4-BE49-F238E27FC236}">
                    <a16:creationId xmlns="" xmlns:a16="http://schemas.microsoft.com/office/drawing/2014/main" id="{5E8B938B-CE93-38F9-8ADD-F6BB8337F44D}"/>
                  </a:ext>
                </a:extLst>
              </p:cNvPr>
              <p:cNvSpPr/>
              <p:nvPr/>
            </p:nvSpPr>
            <p:spPr>
              <a:xfrm rot="16855999">
                <a:off x="11440875" y="974090"/>
                <a:ext cx="1381338" cy="1381338"/>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9" name="Google Shape;175;p11">
                <a:extLst>
                  <a:ext uri="{FF2B5EF4-FFF2-40B4-BE49-F238E27FC236}">
                    <a16:creationId xmlns="" xmlns:a16="http://schemas.microsoft.com/office/drawing/2014/main" id="{8273B42D-7FF5-221B-FE9B-16B221F80F72}"/>
                  </a:ext>
                </a:extLst>
              </p:cNvPr>
              <p:cNvSpPr/>
              <p:nvPr/>
            </p:nvSpPr>
            <p:spPr>
              <a:xfrm rot="16855999">
                <a:off x="9395509" y="-761227"/>
                <a:ext cx="1860854" cy="1860854"/>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60" name="Google Shape;176;p11">
                <a:extLst>
                  <a:ext uri="{FF2B5EF4-FFF2-40B4-BE49-F238E27FC236}">
                    <a16:creationId xmlns="" xmlns:a16="http://schemas.microsoft.com/office/drawing/2014/main" id="{4A4A0571-226E-0647-AEB2-6EE03B364015}"/>
                  </a:ext>
                </a:extLst>
              </p:cNvPr>
              <p:cNvSpPr/>
              <p:nvPr/>
            </p:nvSpPr>
            <p:spPr>
              <a:xfrm rot="16855999">
                <a:off x="11589312" y="184781"/>
                <a:ext cx="471988" cy="47198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61" name="Google Shape;182;p11">
                <a:extLst>
                  <a:ext uri="{FF2B5EF4-FFF2-40B4-BE49-F238E27FC236}">
                    <a16:creationId xmlns="" xmlns:a16="http://schemas.microsoft.com/office/drawing/2014/main" id="{4B457EBD-71E9-1276-3743-2FDADE83A6B7}"/>
                  </a:ext>
                </a:extLst>
              </p:cNvPr>
              <p:cNvSpPr/>
              <p:nvPr/>
            </p:nvSpPr>
            <p:spPr>
              <a:xfrm rot="16200000">
                <a:off x="10331236" y="1384522"/>
                <a:ext cx="660905" cy="660905"/>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65" name="橢圓 64">
              <a:extLst>
                <a:ext uri="{FF2B5EF4-FFF2-40B4-BE49-F238E27FC236}">
                  <a16:creationId xmlns="" xmlns:a16="http://schemas.microsoft.com/office/drawing/2014/main" id="{81321414-DAB8-75B6-A3B6-226C7D57C000}"/>
                </a:ext>
              </a:extLst>
            </p:cNvPr>
            <p:cNvSpPr/>
            <p:nvPr userDrawn="1"/>
          </p:nvSpPr>
          <p:spPr>
            <a:xfrm rot="1899986">
              <a:off x="9451564" y="-28418"/>
              <a:ext cx="3163106" cy="1933246"/>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grpSp>
        <p:nvGrpSpPr>
          <p:cNvPr id="3" name="群組 2">
            <a:extLst>
              <a:ext uri="{FF2B5EF4-FFF2-40B4-BE49-F238E27FC236}">
                <a16:creationId xmlns="" xmlns:a16="http://schemas.microsoft.com/office/drawing/2014/main" id="{07BE2FB6-12B6-88C3-968E-42D921C06CF1}"/>
              </a:ext>
            </a:extLst>
          </p:cNvPr>
          <p:cNvGrpSpPr/>
          <p:nvPr userDrawn="1"/>
        </p:nvGrpSpPr>
        <p:grpSpPr>
          <a:xfrm>
            <a:off x="7268342" y="3090829"/>
            <a:ext cx="2468028" cy="2810729"/>
            <a:chOff x="9691123" y="3090804"/>
            <a:chExt cx="3290704" cy="2810729"/>
          </a:xfrm>
        </p:grpSpPr>
        <p:grpSp>
          <p:nvGrpSpPr>
            <p:cNvPr id="47" name="群組 46">
              <a:extLst>
                <a:ext uri="{FF2B5EF4-FFF2-40B4-BE49-F238E27FC236}">
                  <a16:creationId xmlns="" xmlns:a16="http://schemas.microsoft.com/office/drawing/2014/main" id="{0C3C2B40-B4DC-3A17-B768-ECF80D447ECC}"/>
                </a:ext>
              </a:extLst>
            </p:cNvPr>
            <p:cNvGrpSpPr/>
            <p:nvPr userDrawn="1"/>
          </p:nvGrpSpPr>
          <p:grpSpPr>
            <a:xfrm rot="15260557" flipH="1">
              <a:off x="10199845" y="3147069"/>
              <a:ext cx="2638598" cy="2720415"/>
              <a:chOff x="11119053" y="5418594"/>
              <a:chExt cx="1130918" cy="1165984"/>
            </a:xfrm>
          </p:grpSpPr>
          <p:sp>
            <p:nvSpPr>
              <p:cNvPr id="48" name="Google Shape;174;p11">
                <a:extLst>
                  <a:ext uri="{FF2B5EF4-FFF2-40B4-BE49-F238E27FC236}">
                    <a16:creationId xmlns="" xmlns:a16="http://schemas.microsoft.com/office/drawing/2014/main" id="{9811E2EE-5ED4-E2C7-D510-9D235071A967}"/>
                  </a:ext>
                </a:extLst>
              </p:cNvPr>
              <p:cNvSpPr/>
              <p:nvPr/>
            </p:nvSpPr>
            <p:spPr>
              <a:xfrm>
                <a:off x="11802971" y="55060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9" name="Google Shape;177;p11">
                <a:extLst>
                  <a:ext uri="{FF2B5EF4-FFF2-40B4-BE49-F238E27FC236}">
                    <a16:creationId xmlns="" xmlns:a16="http://schemas.microsoft.com/office/drawing/2014/main" id="{3F9D22B4-B492-D133-D599-1ECE40A41CD2}"/>
                  </a:ext>
                </a:extLst>
              </p:cNvPr>
              <p:cNvSpPr/>
              <p:nvPr/>
            </p:nvSpPr>
            <p:spPr>
              <a:xfrm>
                <a:off x="11119053" y="5767633"/>
                <a:ext cx="816945" cy="816945"/>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0" name="Google Shape;179;p11">
                <a:extLst>
                  <a:ext uri="{FF2B5EF4-FFF2-40B4-BE49-F238E27FC236}">
                    <a16:creationId xmlns="" xmlns:a16="http://schemas.microsoft.com/office/drawing/2014/main" id="{279D1EAA-F06A-6F51-1A1E-7D9065B93561}"/>
                  </a:ext>
                </a:extLst>
              </p:cNvPr>
              <p:cNvSpPr/>
              <p:nvPr/>
            </p:nvSpPr>
            <p:spPr>
              <a:xfrm>
                <a:off x="11316388" y="5418594"/>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1" name="Google Shape;181;p11">
                <a:extLst>
                  <a:ext uri="{FF2B5EF4-FFF2-40B4-BE49-F238E27FC236}">
                    <a16:creationId xmlns="" xmlns:a16="http://schemas.microsoft.com/office/drawing/2014/main" id="{BDAAD939-9A82-AA4D-8B10-7D60EEC0571A}"/>
                  </a:ext>
                </a:extLst>
              </p:cNvPr>
              <p:cNvSpPr/>
              <p:nvPr/>
            </p:nvSpPr>
            <p:spPr>
              <a:xfrm>
                <a:off x="11280397" y="5913713"/>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2" name="橢圓 1">
              <a:extLst>
                <a:ext uri="{FF2B5EF4-FFF2-40B4-BE49-F238E27FC236}">
                  <a16:creationId xmlns="" xmlns:a16="http://schemas.microsoft.com/office/drawing/2014/main" id="{4C3CD906-3638-2CB5-7244-3B38733BDE9C}"/>
                </a:ext>
              </a:extLst>
            </p:cNvPr>
            <p:cNvSpPr/>
            <p:nvPr userDrawn="1"/>
          </p:nvSpPr>
          <p:spPr>
            <a:xfrm rot="19014924">
              <a:off x="9691123" y="3090804"/>
              <a:ext cx="3290704" cy="2810729"/>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 name="投影片編號版面配置區 5"/>
          <p:cNvSpPr>
            <a:spLocks noGrp="1"/>
          </p:cNvSpPr>
          <p:nvPr>
            <p:ph type="sldNum" sz="quarter" idx="12"/>
          </p:nvPr>
        </p:nvSpPr>
        <p:spPr>
          <a:xfrm>
            <a:off x="7009157" y="6356375"/>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40" name="矩形 39"/>
          <p:cNvSpPr/>
          <p:nvPr userDrawn="1"/>
        </p:nvSpPr>
        <p:spPr>
          <a:xfrm flipV="1">
            <a:off x="7615" y="5193193"/>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43" name="群組 42">
            <a:extLst>
              <a:ext uri="{FF2B5EF4-FFF2-40B4-BE49-F238E27FC236}">
                <a16:creationId xmlns="" xmlns:a16="http://schemas.microsoft.com/office/drawing/2014/main" id="{8F1F0E0E-A5BD-4680-17AC-1AFDF0054056}"/>
              </a:ext>
            </a:extLst>
          </p:cNvPr>
          <p:cNvGrpSpPr/>
          <p:nvPr userDrawn="1"/>
        </p:nvGrpSpPr>
        <p:grpSpPr>
          <a:xfrm rot="3275737">
            <a:off x="-1023232" y="4517101"/>
            <a:ext cx="2649817" cy="1859449"/>
            <a:chOff x="-212111" y="5799253"/>
            <a:chExt cx="740716" cy="693041"/>
          </a:xfrm>
        </p:grpSpPr>
        <p:sp>
          <p:nvSpPr>
            <p:cNvPr id="44" name="Google Shape;178;p11">
              <a:extLst>
                <a:ext uri="{FF2B5EF4-FFF2-40B4-BE49-F238E27FC236}">
                  <a16:creationId xmlns="" xmlns:a16="http://schemas.microsoft.com/office/drawing/2014/main" id="{F590BE7B-2EAA-032B-EF54-22391FAAD17C}"/>
                </a:ext>
              </a:extLst>
            </p:cNvPr>
            <p:cNvSpPr/>
            <p:nvPr/>
          </p:nvSpPr>
          <p:spPr>
            <a:xfrm>
              <a:off x="285431" y="5845185"/>
              <a:ext cx="243174" cy="243174"/>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5" name="Google Shape;180;p11">
              <a:extLst>
                <a:ext uri="{FF2B5EF4-FFF2-40B4-BE49-F238E27FC236}">
                  <a16:creationId xmlns="" xmlns:a16="http://schemas.microsoft.com/office/drawing/2014/main" id="{28DE9AD0-92E2-CD27-798D-A3F583E02B32}"/>
                </a:ext>
              </a:extLst>
            </p:cNvPr>
            <p:cNvSpPr/>
            <p:nvPr/>
          </p:nvSpPr>
          <p:spPr>
            <a:xfrm>
              <a:off x="-83481" y="6056469"/>
              <a:ext cx="435825" cy="435825"/>
            </a:xfrm>
            <a:prstGeom prst="donut">
              <a:avLst>
                <a:gd name="adj" fmla="val 24895"/>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6" name="Google Shape;186;p11">
              <a:extLst>
                <a:ext uri="{FF2B5EF4-FFF2-40B4-BE49-F238E27FC236}">
                  <a16:creationId xmlns="" xmlns:a16="http://schemas.microsoft.com/office/drawing/2014/main" id="{363457DE-51CB-A6E6-0CD3-E43F5203FFF6}"/>
                </a:ext>
              </a:extLst>
            </p:cNvPr>
            <p:cNvSpPr/>
            <p:nvPr/>
          </p:nvSpPr>
          <p:spPr>
            <a:xfrm>
              <a:off x="-212111" y="5799253"/>
              <a:ext cx="256285" cy="256285"/>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8" name="群組 7">
            <a:extLst>
              <a:ext uri="{FF2B5EF4-FFF2-40B4-BE49-F238E27FC236}">
                <a16:creationId xmlns="" xmlns:a16="http://schemas.microsoft.com/office/drawing/2014/main" id="{DC4D3883-F1E4-84C8-699C-2F868EE84175}"/>
              </a:ext>
            </a:extLst>
          </p:cNvPr>
          <p:cNvGrpSpPr/>
          <p:nvPr userDrawn="1"/>
        </p:nvGrpSpPr>
        <p:grpSpPr>
          <a:xfrm>
            <a:off x="-453289" y="-407826"/>
            <a:ext cx="2124277" cy="2336971"/>
            <a:chOff x="-604385" y="-407826"/>
            <a:chExt cx="2832369" cy="2336971"/>
          </a:xfrm>
        </p:grpSpPr>
        <p:grpSp>
          <p:nvGrpSpPr>
            <p:cNvPr id="52" name="群組 51">
              <a:extLst>
                <a:ext uri="{FF2B5EF4-FFF2-40B4-BE49-F238E27FC236}">
                  <a16:creationId xmlns="" xmlns:a16="http://schemas.microsoft.com/office/drawing/2014/main" id="{DB6F8D36-DAE1-E912-8AAB-BFCEF56B30FE}"/>
                </a:ext>
              </a:extLst>
            </p:cNvPr>
            <p:cNvGrpSpPr/>
            <p:nvPr userDrawn="1"/>
          </p:nvGrpSpPr>
          <p:grpSpPr>
            <a:xfrm rot="16200000">
              <a:off x="-42199" y="-477931"/>
              <a:ext cx="1990590" cy="2408469"/>
              <a:chOff x="11346594" y="-42390"/>
              <a:chExt cx="909145" cy="1100000"/>
            </a:xfrm>
          </p:grpSpPr>
          <p:sp>
            <p:nvSpPr>
              <p:cNvPr id="53" name="Google Shape;182;p11">
                <a:extLst>
                  <a:ext uri="{FF2B5EF4-FFF2-40B4-BE49-F238E27FC236}">
                    <a16:creationId xmlns="" xmlns:a16="http://schemas.microsoft.com/office/drawing/2014/main" id="{25FCD4CC-C35E-E4ED-E33D-41C7B0AF9953}"/>
                  </a:ext>
                </a:extLst>
              </p:cNvPr>
              <p:cNvSpPr/>
              <p:nvPr/>
            </p:nvSpPr>
            <p:spPr>
              <a:xfrm>
                <a:off x="11346594" y="-42390"/>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4" name="Google Shape;183;p11">
                <a:extLst>
                  <a:ext uri="{FF2B5EF4-FFF2-40B4-BE49-F238E27FC236}">
                    <a16:creationId xmlns="" xmlns:a16="http://schemas.microsoft.com/office/drawing/2014/main" id="{3871C8EF-41D3-5DA5-BB24-02308158C1AA}"/>
                  </a:ext>
                </a:extLst>
              </p:cNvPr>
              <p:cNvSpPr/>
              <p:nvPr/>
            </p:nvSpPr>
            <p:spPr>
              <a:xfrm>
                <a:off x="11624083" y="86051"/>
                <a:ext cx="527105" cy="527105"/>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5" name="Google Shape;184;p11">
                <a:extLst>
                  <a:ext uri="{FF2B5EF4-FFF2-40B4-BE49-F238E27FC236}">
                    <a16:creationId xmlns="" xmlns:a16="http://schemas.microsoft.com/office/drawing/2014/main" id="{E1DBBBCA-C584-9499-80A2-6ED20C3392B7}"/>
                  </a:ext>
                </a:extLst>
              </p:cNvPr>
              <p:cNvSpPr/>
              <p:nvPr/>
            </p:nvSpPr>
            <p:spPr>
              <a:xfrm>
                <a:off x="11655356" y="752811"/>
                <a:ext cx="304799" cy="304799"/>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sp>
            <p:nvSpPr>
              <p:cNvPr id="56" name="Google Shape;185;p11">
                <a:extLst>
                  <a:ext uri="{FF2B5EF4-FFF2-40B4-BE49-F238E27FC236}">
                    <a16:creationId xmlns="" xmlns:a16="http://schemas.microsoft.com/office/drawing/2014/main" id="{DD8F3CAD-D492-2425-F28C-0F5DCFE12D86}"/>
                  </a:ext>
                </a:extLst>
              </p:cNvPr>
              <p:cNvSpPr/>
              <p:nvPr/>
            </p:nvSpPr>
            <p:spPr>
              <a:xfrm>
                <a:off x="11540691" y="-18197"/>
                <a:ext cx="715048" cy="715048"/>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66" name="橢圓 65">
              <a:extLst>
                <a:ext uri="{FF2B5EF4-FFF2-40B4-BE49-F238E27FC236}">
                  <a16:creationId xmlns="" xmlns:a16="http://schemas.microsoft.com/office/drawing/2014/main" id="{306A0E95-4184-B655-15D0-1E5E3D442DF6}"/>
                </a:ext>
              </a:extLst>
            </p:cNvPr>
            <p:cNvSpPr/>
            <p:nvPr userDrawn="1"/>
          </p:nvSpPr>
          <p:spPr>
            <a:xfrm rot="9787845">
              <a:off x="-604385" y="-407826"/>
              <a:ext cx="2832369" cy="2336971"/>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7" name="橢圓 66">
            <a:extLst>
              <a:ext uri="{FF2B5EF4-FFF2-40B4-BE49-F238E27FC236}">
                <a16:creationId xmlns="" xmlns:a16="http://schemas.microsoft.com/office/drawing/2014/main" id="{1E9AF451-EB2D-F912-38A6-ABF2276C761D}"/>
              </a:ext>
            </a:extLst>
          </p:cNvPr>
          <p:cNvSpPr/>
          <p:nvPr userDrawn="1"/>
        </p:nvSpPr>
        <p:spPr>
          <a:xfrm rot="3113033">
            <a:off x="-1097409" y="4140034"/>
            <a:ext cx="2983169" cy="2270576"/>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Google Shape;184;p11">
            <a:extLst>
              <a:ext uri="{FF2B5EF4-FFF2-40B4-BE49-F238E27FC236}">
                <a16:creationId xmlns="" xmlns:a16="http://schemas.microsoft.com/office/drawing/2014/main" id="{E392388D-486F-7F65-831F-7FD4E86EBFA1}"/>
              </a:ext>
            </a:extLst>
          </p:cNvPr>
          <p:cNvSpPr/>
          <p:nvPr userDrawn="1"/>
        </p:nvSpPr>
        <p:spPr>
          <a:xfrm rot="6798747" flipH="1" flipV="1">
            <a:off x="4395136" y="891613"/>
            <a:ext cx="5838589" cy="3631067"/>
          </a:xfrm>
          <a:prstGeom prst="triangle">
            <a:avLst>
              <a:gd name="adj" fmla="val 0"/>
            </a:avLst>
          </a:prstGeom>
          <a:solidFill>
            <a:srgbClr val="FF9393">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sp>
        <p:nvSpPr>
          <p:cNvPr id="41" name="Google Shape;184;p11">
            <a:extLst>
              <a:ext uri="{FF2B5EF4-FFF2-40B4-BE49-F238E27FC236}">
                <a16:creationId xmlns="" xmlns:a16="http://schemas.microsoft.com/office/drawing/2014/main" id="{F334984A-F3A5-C775-791D-C183DF9D71B6}"/>
              </a:ext>
            </a:extLst>
          </p:cNvPr>
          <p:cNvSpPr/>
          <p:nvPr userDrawn="1"/>
        </p:nvSpPr>
        <p:spPr>
          <a:xfrm rot="8399772" flipH="1">
            <a:off x="215732" y="2920301"/>
            <a:ext cx="2468589" cy="3228228"/>
          </a:xfrm>
          <a:prstGeom prst="triangle">
            <a:avLst>
              <a:gd name="adj" fmla="val 31840"/>
            </a:avLst>
          </a:prstGeom>
          <a:solidFill>
            <a:srgbClr val="92D050">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sp>
        <p:nvSpPr>
          <p:cNvPr id="42" name="Google Shape;184;p11">
            <a:extLst>
              <a:ext uri="{FF2B5EF4-FFF2-40B4-BE49-F238E27FC236}">
                <a16:creationId xmlns="" xmlns:a16="http://schemas.microsoft.com/office/drawing/2014/main" id="{E392388D-486F-7F65-831F-7FD4E86EBFA1}"/>
              </a:ext>
            </a:extLst>
          </p:cNvPr>
          <p:cNvSpPr/>
          <p:nvPr userDrawn="1"/>
        </p:nvSpPr>
        <p:spPr>
          <a:xfrm rot="21300386">
            <a:off x="889755" y="-245163"/>
            <a:ext cx="6557111" cy="6854419"/>
          </a:xfrm>
          <a:prstGeom prst="triangle">
            <a:avLst>
              <a:gd name="adj" fmla="val 17372"/>
            </a:avLst>
          </a:prstGeom>
          <a:solidFill>
            <a:schemeClr val="accent4">
              <a:lumMod val="60000"/>
              <a:lumOff val="40000"/>
              <a:alpha val="14000"/>
            </a:scheme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grpSp>
        <p:nvGrpSpPr>
          <p:cNvPr id="34" name="群組 33">
            <a:extLst>
              <a:ext uri="{FF2B5EF4-FFF2-40B4-BE49-F238E27FC236}">
                <a16:creationId xmlns="" xmlns:a16="http://schemas.microsoft.com/office/drawing/2014/main" id="{F7D3238E-D4C0-0368-258E-AF8FA52ED9CD}"/>
              </a:ext>
            </a:extLst>
          </p:cNvPr>
          <p:cNvGrpSpPr/>
          <p:nvPr userDrawn="1"/>
        </p:nvGrpSpPr>
        <p:grpSpPr>
          <a:xfrm>
            <a:off x="491490" y="952206"/>
            <a:ext cx="8161024" cy="3210363"/>
            <a:chOff x="655318" y="1427652"/>
            <a:chExt cx="10881365" cy="3479174"/>
          </a:xfrm>
        </p:grpSpPr>
        <p:sp>
          <p:nvSpPr>
            <p:cNvPr id="35" name="矩形: 圓角 34">
              <a:extLst>
                <a:ext uri="{FF2B5EF4-FFF2-40B4-BE49-F238E27FC236}">
                  <a16:creationId xmlns="" xmlns:a16="http://schemas.microsoft.com/office/drawing/2014/main" id="{FDA93B46-C6B4-E8D1-C3D6-1226D930BFF2}"/>
                </a:ext>
              </a:extLst>
            </p:cNvPr>
            <p:cNvSpPr/>
            <p:nvPr/>
          </p:nvSpPr>
          <p:spPr>
            <a:xfrm>
              <a:off x="655318" y="1427652"/>
              <a:ext cx="10881365" cy="3479174"/>
            </a:xfrm>
            <a:prstGeom prst="roundRect">
              <a:avLst>
                <a:gd name="adj" fmla="val 1096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圓角 35">
              <a:extLst>
                <a:ext uri="{FF2B5EF4-FFF2-40B4-BE49-F238E27FC236}">
                  <a16:creationId xmlns="" xmlns:a16="http://schemas.microsoft.com/office/drawing/2014/main" id="{A63ED3D2-F50B-3F0A-A1A7-3DFE413063B8}"/>
                </a:ext>
              </a:extLst>
            </p:cNvPr>
            <p:cNvSpPr/>
            <p:nvPr/>
          </p:nvSpPr>
          <p:spPr>
            <a:xfrm>
              <a:off x="777819" y="1524014"/>
              <a:ext cx="10636362" cy="3284431"/>
            </a:xfrm>
            <a:prstGeom prst="roundRect">
              <a:avLst>
                <a:gd name="adj" fmla="val 10962"/>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Tree>
    <p:extLst>
      <p:ext uri="{BB962C8B-B14F-4D97-AF65-F5344CB8AC3E}">
        <p14:creationId xmlns:p14="http://schemas.microsoft.com/office/powerpoint/2010/main" val="3747743543"/>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723711"/>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7009157" y="6356375"/>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userDrawn="1"/>
        </p:nvSpPr>
        <p:spPr>
          <a:xfrm flipV="1">
            <a:off x="7615" y="5193193"/>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9" name="群組 8"/>
          <p:cNvGrpSpPr/>
          <p:nvPr userDrawn="1"/>
        </p:nvGrpSpPr>
        <p:grpSpPr>
          <a:xfrm>
            <a:off x="-154791" y="4988200"/>
            <a:ext cx="1976777" cy="2403616"/>
            <a:chOff x="-136268" y="5707086"/>
            <a:chExt cx="1303450" cy="1188675"/>
          </a:xfrm>
        </p:grpSpPr>
        <p:sp>
          <p:nvSpPr>
            <p:cNvPr id="10" name="Google Shape;178;p11"/>
            <p:cNvSpPr/>
            <p:nvPr/>
          </p:nvSpPr>
          <p:spPr>
            <a:xfrm>
              <a:off x="769682" y="6326211"/>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1" name="Google Shape;180;p11"/>
            <p:cNvSpPr/>
            <p:nvPr/>
          </p:nvSpPr>
          <p:spPr>
            <a:xfrm>
              <a:off x="-136268" y="6154161"/>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2" name="Google Shape;186;p11"/>
            <p:cNvSpPr/>
            <p:nvPr/>
          </p:nvSpPr>
          <p:spPr>
            <a:xfrm>
              <a:off x="128357" y="5707086"/>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3" name="群組 22"/>
          <p:cNvGrpSpPr/>
          <p:nvPr userDrawn="1"/>
        </p:nvGrpSpPr>
        <p:grpSpPr>
          <a:xfrm rot="19732323">
            <a:off x="7966087" y="4857793"/>
            <a:ext cx="1212704" cy="2280273"/>
            <a:chOff x="10946300" y="5197761"/>
            <a:chExt cx="1107825" cy="1562300"/>
          </a:xfrm>
        </p:grpSpPr>
        <p:sp>
          <p:nvSpPr>
            <p:cNvPr id="24"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5"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8" name="群組 27"/>
          <p:cNvGrpSpPr/>
          <p:nvPr userDrawn="1"/>
        </p:nvGrpSpPr>
        <p:grpSpPr>
          <a:xfrm rot="16200000">
            <a:off x="-226526" y="-212105"/>
            <a:ext cx="2007092" cy="1703864"/>
            <a:chOff x="10834752" y="189942"/>
            <a:chExt cx="1245875" cy="1410200"/>
          </a:xfrm>
        </p:grpSpPr>
        <p:sp>
          <p:nvSpPr>
            <p:cNvPr id="29" name="Google Shape;182;p11"/>
            <p:cNvSpPr/>
            <p:nvPr/>
          </p:nvSpPr>
          <p:spPr>
            <a:xfrm>
              <a:off x="10834752" y="189942"/>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0" name="Google Shape;183;p11"/>
            <p:cNvSpPr/>
            <p:nvPr/>
          </p:nvSpPr>
          <p:spPr>
            <a:xfrm>
              <a:off x="11310525" y="294190"/>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1" name="Google Shape;184;p11"/>
            <p:cNvSpPr/>
            <p:nvPr/>
          </p:nvSpPr>
          <p:spPr>
            <a:xfrm>
              <a:off x="11633627" y="1153142"/>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2" name="Google Shape;185;p11"/>
            <p:cNvSpPr/>
            <p:nvPr/>
          </p:nvSpPr>
          <p:spPr>
            <a:xfrm>
              <a:off x="11206277" y="189942"/>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33" name="群組 32"/>
          <p:cNvGrpSpPr/>
          <p:nvPr userDrawn="1"/>
        </p:nvGrpSpPr>
        <p:grpSpPr>
          <a:xfrm rot="16507687">
            <a:off x="7655264" y="-158298"/>
            <a:ext cx="1521354" cy="1625640"/>
            <a:chOff x="-128161" y="-18464"/>
            <a:chExt cx="1006225" cy="1433600"/>
          </a:xfrm>
        </p:grpSpPr>
        <p:sp>
          <p:nvSpPr>
            <p:cNvPr id="34"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5"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6"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 name="群組 1">
            <a:extLst>
              <a:ext uri="{FF2B5EF4-FFF2-40B4-BE49-F238E27FC236}">
                <a16:creationId xmlns="" xmlns:a16="http://schemas.microsoft.com/office/drawing/2014/main" id="{D6D1701E-2FF5-6B09-D455-B32239C4349D}"/>
              </a:ext>
            </a:extLst>
          </p:cNvPr>
          <p:cNvGrpSpPr/>
          <p:nvPr userDrawn="1"/>
        </p:nvGrpSpPr>
        <p:grpSpPr>
          <a:xfrm>
            <a:off x="324112" y="2102809"/>
            <a:ext cx="1488212" cy="2306579"/>
            <a:chOff x="432149" y="2102784"/>
            <a:chExt cx="1984282" cy="2306579"/>
          </a:xfrm>
        </p:grpSpPr>
        <p:sp>
          <p:nvSpPr>
            <p:cNvPr id="14" name="Google Shape;85;p6"/>
            <p:cNvSpPr/>
            <p:nvPr/>
          </p:nvSpPr>
          <p:spPr>
            <a:xfrm>
              <a:off x="877373" y="2646313"/>
              <a:ext cx="1539058" cy="1539058"/>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5" name="Google Shape;86;p6"/>
            <p:cNvSpPr/>
            <p:nvPr/>
          </p:nvSpPr>
          <p:spPr>
            <a:xfrm>
              <a:off x="506975" y="2177610"/>
              <a:ext cx="447306" cy="447306"/>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6" name="Google Shape;87;p6"/>
            <p:cNvSpPr/>
            <p:nvPr/>
          </p:nvSpPr>
          <p:spPr>
            <a:xfrm>
              <a:off x="1831493" y="2404382"/>
              <a:ext cx="413815" cy="413815"/>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7" name="Google Shape;88;p6"/>
            <p:cNvSpPr/>
            <p:nvPr/>
          </p:nvSpPr>
          <p:spPr>
            <a:xfrm>
              <a:off x="829039" y="3889874"/>
              <a:ext cx="431068" cy="43106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8" name="Google Shape;89;p6"/>
            <p:cNvSpPr/>
            <p:nvPr/>
          </p:nvSpPr>
          <p:spPr>
            <a:xfrm>
              <a:off x="1260107" y="4256497"/>
              <a:ext cx="152866" cy="15286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9" name="Google Shape;90;p6"/>
            <p:cNvSpPr/>
            <p:nvPr/>
          </p:nvSpPr>
          <p:spPr>
            <a:xfrm>
              <a:off x="1631985" y="2475053"/>
              <a:ext cx="115949" cy="115823"/>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0" name="Google Shape;91;p6"/>
            <p:cNvSpPr/>
            <p:nvPr/>
          </p:nvSpPr>
          <p:spPr>
            <a:xfrm>
              <a:off x="432149" y="2102784"/>
              <a:ext cx="597000" cy="5970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1" name="Google Shape;92;p6"/>
            <p:cNvSpPr/>
            <p:nvPr/>
          </p:nvSpPr>
          <p:spPr>
            <a:xfrm>
              <a:off x="1857880" y="2430768"/>
              <a:ext cx="361042" cy="361042"/>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2" name="Google Shape;93;p6"/>
            <p:cNvSpPr/>
            <p:nvPr/>
          </p:nvSpPr>
          <p:spPr>
            <a:xfrm>
              <a:off x="1080718" y="2388789"/>
              <a:ext cx="227713" cy="227586"/>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7" name="Google Shape;185;p11"/>
            <p:cNvSpPr/>
            <p:nvPr userDrawn="1"/>
          </p:nvSpPr>
          <p:spPr>
            <a:xfrm>
              <a:off x="956574" y="2731858"/>
              <a:ext cx="1368000" cy="13680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Tree>
    <p:extLst>
      <p:ext uri="{BB962C8B-B14F-4D97-AF65-F5344CB8AC3E}">
        <p14:creationId xmlns:p14="http://schemas.microsoft.com/office/powerpoint/2010/main" val="86692635"/>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CBBD4520-0D43-471F-B47A-265CEAF21601}"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矩形 6"/>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Google Shape;189;p12"/>
          <p:cNvSpPr/>
          <p:nvPr userDrawn="1"/>
        </p:nvSpPr>
        <p:spPr>
          <a:xfrm>
            <a:off x="1435959" y="-1096510"/>
            <a:ext cx="6654311" cy="8872414"/>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nvGrpSpPr>
          <p:cNvPr id="10" name="群組 9"/>
          <p:cNvGrpSpPr/>
          <p:nvPr userDrawn="1"/>
        </p:nvGrpSpPr>
        <p:grpSpPr>
          <a:xfrm>
            <a:off x="433285" y="1280129"/>
            <a:ext cx="2205908" cy="3418935"/>
            <a:chOff x="577713" y="1280104"/>
            <a:chExt cx="2941210" cy="3418935"/>
          </a:xfrm>
        </p:grpSpPr>
        <p:sp>
          <p:nvSpPr>
            <p:cNvPr id="11" name="Google Shape;85;p6"/>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2" name="Google Shape;86;p6"/>
            <p:cNvSpPr/>
            <p:nvPr/>
          </p:nvSpPr>
          <p:spPr>
            <a:xfrm>
              <a:off x="688624" y="1391015"/>
              <a:ext cx="663021" cy="663021"/>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3" name="Google Shape;87;p6"/>
            <p:cNvSpPr/>
            <p:nvPr/>
          </p:nvSpPr>
          <p:spPr>
            <a:xfrm>
              <a:off x="2651896" y="1727149"/>
              <a:ext cx="613379" cy="613379"/>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4" name="Google Shape;88;p6"/>
            <p:cNvSpPr/>
            <p:nvPr/>
          </p:nvSpPr>
          <p:spPr>
            <a:xfrm>
              <a:off x="1166005" y="3929025"/>
              <a:ext cx="638952" cy="638952"/>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5" name="Google Shape;89;p6"/>
            <p:cNvSpPr/>
            <p:nvPr/>
          </p:nvSpPr>
          <p:spPr>
            <a:xfrm>
              <a:off x="1804957" y="4472453"/>
              <a:ext cx="226586" cy="22658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6" name="Google Shape;90;p6"/>
            <p:cNvSpPr/>
            <p:nvPr/>
          </p:nvSpPr>
          <p:spPr>
            <a:xfrm>
              <a:off x="2356175" y="1831901"/>
              <a:ext cx="171866" cy="171679"/>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7" name="Google Shape;91;p6"/>
            <p:cNvSpPr/>
            <p:nvPr/>
          </p:nvSpPr>
          <p:spPr>
            <a:xfrm>
              <a:off x="577713" y="1280104"/>
              <a:ext cx="884906" cy="884905"/>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8" name="Google Shape;92;p6"/>
            <p:cNvSpPr/>
            <p:nvPr/>
          </p:nvSpPr>
          <p:spPr>
            <a:xfrm>
              <a:off x="2691009" y="1766259"/>
              <a:ext cx="535156" cy="535156"/>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9" name="Google Shape;93;p6"/>
            <p:cNvSpPr/>
            <p:nvPr/>
          </p:nvSpPr>
          <p:spPr>
            <a:xfrm>
              <a:off x="1539057" y="1704036"/>
              <a:ext cx="337529" cy="33734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0" name="Google Shape;185;p11"/>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1" name="Google Shape;85;p6"/>
            <p:cNvSpPr/>
            <p:nvPr/>
          </p:nvSpPr>
          <p:spPr>
            <a:xfrm>
              <a:off x="1462619" y="2310190"/>
              <a:ext cx="1832397" cy="1832396"/>
            </a:xfrm>
            <a:prstGeom prst="ellipse">
              <a:avLst/>
            </a:prstGeom>
            <a:solidFill>
              <a:schemeClr val="bg1"/>
            </a:solidFill>
            <a:ln>
              <a:noFill/>
            </a:ln>
            <a:effectLst>
              <a:innerShdw blurRad="114300">
                <a:prstClr val="black"/>
              </a:inn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2" name="群組 21"/>
          <p:cNvGrpSpPr/>
          <p:nvPr userDrawn="1"/>
        </p:nvGrpSpPr>
        <p:grpSpPr>
          <a:xfrm rot="19387200">
            <a:off x="7591687" y="4707325"/>
            <a:ext cx="1108079" cy="2083546"/>
            <a:chOff x="10946300" y="5197761"/>
            <a:chExt cx="1107825" cy="1562300"/>
          </a:xfrm>
        </p:grpSpPr>
        <p:sp>
          <p:nvSpPr>
            <p:cNvPr id="23"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4"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5"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7" name="群組 26"/>
          <p:cNvGrpSpPr/>
          <p:nvPr userDrawn="1"/>
        </p:nvGrpSpPr>
        <p:grpSpPr>
          <a:xfrm rot="17637638">
            <a:off x="8130982" y="-38705"/>
            <a:ext cx="1029929" cy="1100529"/>
            <a:chOff x="-128161" y="-18464"/>
            <a:chExt cx="1006225" cy="1433600"/>
          </a:xfrm>
        </p:grpSpPr>
        <p:sp>
          <p:nvSpPr>
            <p:cNvPr id="28"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9"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0"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31" name="投影片編號版面配置區 1"/>
          <p:cNvSpPr txBox="1">
            <a:spLocks/>
          </p:cNvSpPr>
          <p:nvPr userDrawn="1"/>
        </p:nvSpPr>
        <p:spPr>
          <a:xfrm>
            <a:off x="7031981" y="6422923"/>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latin typeface="Arial" panose="020B0604020202020204" pitchFamily="34" charset="0"/>
                <a:cs typeface="Arial" panose="020B0604020202020204" pitchFamily="34" charset="0"/>
              </a:rPr>
              <a:pPr fontAlgn="auto">
                <a:spcBef>
                  <a:spcPts val="0"/>
                </a:spcBef>
                <a:spcAft>
                  <a:spcPts val="0"/>
                </a:spcAft>
              </a:pPr>
              <a:t>‹#›</a:t>
            </a:fld>
            <a:endParaRPr kumimoji="0" lang="zh-TW"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9088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41542FE-AFD6-4D8A-B95C-CCF4E5A58D02}"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6" name="投影片編號版面配置區 5"/>
          <p:cNvSpPr>
            <a:spLocks noGrp="1"/>
          </p:cNvSpPr>
          <p:nvPr>
            <p:ph type="sldNum" sz="quarter" idx="12"/>
          </p:nvPr>
        </p:nvSpPr>
        <p:spPr>
          <a:xfrm>
            <a:off x="7009155" y="6382014"/>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34252134"/>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86193677-B30D-411F-8476-A1739BFC8396}"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grpSp>
        <p:nvGrpSpPr>
          <p:cNvPr id="2" name="群組 1"/>
          <p:cNvGrpSpPr/>
          <p:nvPr userDrawn="1"/>
        </p:nvGrpSpPr>
        <p:grpSpPr>
          <a:xfrm rot="6757269">
            <a:off x="7887600" y="5684597"/>
            <a:ext cx="1679185" cy="923371"/>
            <a:chOff x="10734114" y="5138091"/>
            <a:chExt cx="1679185" cy="1231161"/>
          </a:xfrm>
        </p:grpSpPr>
        <p:sp>
          <p:nvSpPr>
            <p:cNvPr id="52" name="Google Shape;65;p5"/>
            <p:cNvSpPr/>
            <p:nvPr/>
          </p:nvSpPr>
          <p:spPr>
            <a:xfrm rot="1862356">
              <a:off x="11787761" y="5734420"/>
              <a:ext cx="625538" cy="625538"/>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6" name="Google Shape;71;p5"/>
            <p:cNvSpPr/>
            <p:nvPr/>
          </p:nvSpPr>
          <p:spPr>
            <a:xfrm rot="1862356">
              <a:off x="10888920" y="5138091"/>
              <a:ext cx="1231161" cy="1231161"/>
            </a:xfrm>
            <a:prstGeom prst="donut">
              <a:avLst>
                <a:gd name="adj" fmla="val 10670"/>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9" name="Google Shape;74;p5"/>
            <p:cNvSpPr/>
            <p:nvPr/>
          </p:nvSpPr>
          <p:spPr>
            <a:xfrm rot="1862356">
              <a:off x="10734114" y="5583143"/>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4" name="群組 23"/>
          <p:cNvGrpSpPr/>
          <p:nvPr userDrawn="1"/>
        </p:nvGrpSpPr>
        <p:grpSpPr>
          <a:xfrm rot="4739200">
            <a:off x="-336446" y="5644038"/>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32882680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8"/>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3"/>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ndParaRPr>
          </a:p>
        </p:txBody>
      </p:sp>
      <p:sp>
        <p:nvSpPr>
          <p:cNvPr id="16" name="投影片編號版面配置區 7"/>
          <p:cNvSpPr txBox="1">
            <a:spLocks/>
          </p:cNvSpPr>
          <p:nvPr userDrawn="1"/>
        </p:nvSpPr>
        <p:spPr>
          <a:xfrm>
            <a:off x="8787217" y="6445662"/>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39717413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3"/>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ndParaRPr>
          </a:p>
        </p:txBody>
      </p:sp>
      <p:sp>
        <p:nvSpPr>
          <p:cNvPr id="16" name="投影片編號版面配置區 7"/>
          <p:cNvSpPr txBox="1">
            <a:spLocks/>
          </p:cNvSpPr>
          <p:nvPr userDrawn="1"/>
        </p:nvSpPr>
        <p:spPr>
          <a:xfrm>
            <a:off x="8787217" y="6445662"/>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4953484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8"/>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1"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2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4" name="投影片編號版面配置區 7"/>
          <p:cNvSpPr txBox="1">
            <a:spLocks/>
          </p:cNvSpPr>
          <p:nvPr userDrawn="1"/>
        </p:nvSpPr>
        <p:spPr>
          <a:xfrm>
            <a:off x="8787214" y="6437116"/>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978783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23584"/>
      </p:ext>
    </p:extLst>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1"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2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4" name="投影片編號版面配置區 7"/>
          <p:cNvSpPr txBox="1">
            <a:spLocks/>
          </p:cNvSpPr>
          <p:nvPr userDrawn="1"/>
        </p:nvSpPr>
        <p:spPr>
          <a:xfrm>
            <a:off x="8787214" y="6437116"/>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1282787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A8C5FF01-2C2E-4E9E-9D1D-3608E754E5B3}"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投影片編號版面配置區 5"/>
          <p:cNvSpPr txBox="1">
            <a:spLocks/>
          </p:cNvSpPr>
          <p:nvPr userDrawn="1"/>
        </p:nvSpPr>
        <p:spPr>
          <a:xfrm>
            <a:off x="7002746" y="639910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8" name="Google Shape;91;p6"/>
          <p:cNvSpPr/>
          <p:nvPr userDrawn="1"/>
        </p:nvSpPr>
        <p:spPr>
          <a:xfrm>
            <a:off x="8790954" y="6400013"/>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9" name="投影片編號版面配置區 7"/>
          <p:cNvSpPr txBox="1">
            <a:spLocks/>
          </p:cNvSpPr>
          <p:nvPr userDrawn="1"/>
        </p:nvSpPr>
        <p:spPr>
          <a:xfrm>
            <a:off x="6968031" y="6377294"/>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31394125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76F5081-8D10-46BB-9ACC-1C92C7BA99FC}"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522666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9"/>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2"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6BA73E18-5BB7-4DB4-B0E8-664B4B63A392}"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17334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020280EC-DBAA-42C9-954F-E6E1071A5A82}"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312332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EA8B2B4-9CE9-4407-B90B-5E6B41196D33}"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343395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14BC08DD-DF37-4369-A231-5187986FCADF}"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926233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391" y="98745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A84B1A0-1499-4456-8716-D185A4CD3DD7}"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080440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D9719D-3625-471F-9849-72D5E6B5998A}"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516308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6"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2"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367AB45-9CED-44C2-BC03-75F219210CC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02003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344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7" name="群組 6">
            <a:extLst>
              <a:ext uri="{FF2B5EF4-FFF2-40B4-BE49-F238E27FC236}">
                <a16:creationId xmlns="" xmlns:a16="http://schemas.microsoft.com/office/drawing/2014/main" id="{5F3C0AC6-65F1-E974-F95C-D3D8755690BF}"/>
              </a:ext>
            </a:extLst>
          </p:cNvPr>
          <p:cNvGrpSpPr/>
          <p:nvPr userDrawn="1"/>
        </p:nvGrpSpPr>
        <p:grpSpPr>
          <a:xfrm>
            <a:off x="7088674" y="-287756"/>
            <a:ext cx="2372330" cy="2323500"/>
            <a:chOff x="9451564" y="-287756"/>
            <a:chExt cx="3163106" cy="2323500"/>
          </a:xfrm>
        </p:grpSpPr>
        <p:grpSp>
          <p:nvGrpSpPr>
            <p:cNvPr id="57" name="群組 56">
              <a:extLst>
                <a:ext uri="{FF2B5EF4-FFF2-40B4-BE49-F238E27FC236}">
                  <a16:creationId xmlns="" xmlns:a16="http://schemas.microsoft.com/office/drawing/2014/main" id="{75EE2D2C-C63B-3715-E134-3E048B23EA69}"/>
                </a:ext>
              </a:extLst>
            </p:cNvPr>
            <p:cNvGrpSpPr/>
            <p:nvPr userDrawn="1"/>
          </p:nvGrpSpPr>
          <p:grpSpPr>
            <a:xfrm rot="20892204">
              <a:off x="9724114" y="-287756"/>
              <a:ext cx="2554645" cy="2323500"/>
              <a:chOff x="9395509" y="-761227"/>
              <a:chExt cx="3426704" cy="3116655"/>
            </a:xfrm>
          </p:grpSpPr>
          <p:sp>
            <p:nvSpPr>
              <p:cNvPr id="58" name="Google Shape;173;p11">
                <a:extLst>
                  <a:ext uri="{FF2B5EF4-FFF2-40B4-BE49-F238E27FC236}">
                    <a16:creationId xmlns="" xmlns:a16="http://schemas.microsoft.com/office/drawing/2014/main" id="{5E8B938B-CE93-38F9-8ADD-F6BB8337F44D}"/>
                  </a:ext>
                </a:extLst>
              </p:cNvPr>
              <p:cNvSpPr/>
              <p:nvPr/>
            </p:nvSpPr>
            <p:spPr>
              <a:xfrm rot="16855999">
                <a:off x="11440875" y="974090"/>
                <a:ext cx="1381338" cy="1381338"/>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9" name="Google Shape;175;p11">
                <a:extLst>
                  <a:ext uri="{FF2B5EF4-FFF2-40B4-BE49-F238E27FC236}">
                    <a16:creationId xmlns="" xmlns:a16="http://schemas.microsoft.com/office/drawing/2014/main" id="{8273B42D-7FF5-221B-FE9B-16B221F80F72}"/>
                  </a:ext>
                </a:extLst>
              </p:cNvPr>
              <p:cNvSpPr/>
              <p:nvPr/>
            </p:nvSpPr>
            <p:spPr>
              <a:xfrm rot="16855999">
                <a:off x="9395509" y="-761227"/>
                <a:ext cx="1860854" cy="1860854"/>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60" name="Google Shape;176;p11">
                <a:extLst>
                  <a:ext uri="{FF2B5EF4-FFF2-40B4-BE49-F238E27FC236}">
                    <a16:creationId xmlns="" xmlns:a16="http://schemas.microsoft.com/office/drawing/2014/main" id="{4A4A0571-226E-0647-AEB2-6EE03B364015}"/>
                  </a:ext>
                </a:extLst>
              </p:cNvPr>
              <p:cNvSpPr/>
              <p:nvPr/>
            </p:nvSpPr>
            <p:spPr>
              <a:xfrm rot="16855999">
                <a:off x="11589312" y="184781"/>
                <a:ext cx="471988" cy="47198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61" name="Google Shape;182;p11">
                <a:extLst>
                  <a:ext uri="{FF2B5EF4-FFF2-40B4-BE49-F238E27FC236}">
                    <a16:creationId xmlns="" xmlns:a16="http://schemas.microsoft.com/office/drawing/2014/main" id="{4B457EBD-71E9-1276-3743-2FDADE83A6B7}"/>
                  </a:ext>
                </a:extLst>
              </p:cNvPr>
              <p:cNvSpPr/>
              <p:nvPr/>
            </p:nvSpPr>
            <p:spPr>
              <a:xfrm rot="16200000">
                <a:off x="10331236" y="1384522"/>
                <a:ext cx="660905" cy="660905"/>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65" name="橢圓 64">
              <a:extLst>
                <a:ext uri="{FF2B5EF4-FFF2-40B4-BE49-F238E27FC236}">
                  <a16:creationId xmlns="" xmlns:a16="http://schemas.microsoft.com/office/drawing/2014/main" id="{81321414-DAB8-75B6-A3B6-226C7D57C000}"/>
                </a:ext>
              </a:extLst>
            </p:cNvPr>
            <p:cNvSpPr/>
            <p:nvPr userDrawn="1"/>
          </p:nvSpPr>
          <p:spPr>
            <a:xfrm rot="1899986">
              <a:off x="9451564" y="-28418"/>
              <a:ext cx="3163106" cy="1933246"/>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grpSp>
        <p:nvGrpSpPr>
          <p:cNvPr id="3" name="群組 2">
            <a:extLst>
              <a:ext uri="{FF2B5EF4-FFF2-40B4-BE49-F238E27FC236}">
                <a16:creationId xmlns="" xmlns:a16="http://schemas.microsoft.com/office/drawing/2014/main" id="{07BE2FB6-12B6-88C3-968E-42D921C06CF1}"/>
              </a:ext>
            </a:extLst>
          </p:cNvPr>
          <p:cNvGrpSpPr/>
          <p:nvPr userDrawn="1"/>
        </p:nvGrpSpPr>
        <p:grpSpPr>
          <a:xfrm>
            <a:off x="7268342" y="3090821"/>
            <a:ext cx="2468028" cy="2810729"/>
            <a:chOff x="9691123" y="3090804"/>
            <a:chExt cx="3290704" cy="2810729"/>
          </a:xfrm>
        </p:grpSpPr>
        <p:grpSp>
          <p:nvGrpSpPr>
            <p:cNvPr id="47" name="群組 46">
              <a:extLst>
                <a:ext uri="{FF2B5EF4-FFF2-40B4-BE49-F238E27FC236}">
                  <a16:creationId xmlns="" xmlns:a16="http://schemas.microsoft.com/office/drawing/2014/main" id="{0C3C2B40-B4DC-3A17-B768-ECF80D447ECC}"/>
                </a:ext>
              </a:extLst>
            </p:cNvPr>
            <p:cNvGrpSpPr/>
            <p:nvPr userDrawn="1"/>
          </p:nvGrpSpPr>
          <p:grpSpPr>
            <a:xfrm rot="15260557" flipH="1">
              <a:off x="10199845" y="3147069"/>
              <a:ext cx="2638598" cy="2720415"/>
              <a:chOff x="11119053" y="5418594"/>
              <a:chExt cx="1130918" cy="1165984"/>
            </a:xfrm>
          </p:grpSpPr>
          <p:sp>
            <p:nvSpPr>
              <p:cNvPr id="48" name="Google Shape;174;p11">
                <a:extLst>
                  <a:ext uri="{FF2B5EF4-FFF2-40B4-BE49-F238E27FC236}">
                    <a16:creationId xmlns="" xmlns:a16="http://schemas.microsoft.com/office/drawing/2014/main" id="{9811E2EE-5ED4-E2C7-D510-9D235071A967}"/>
                  </a:ext>
                </a:extLst>
              </p:cNvPr>
              <p:cNvSpPr/>
              <p:nvPr/>
            </p:nvSpPr>
            <p:spPr>
              <a:xfrm>
                <a:off x="11802971" y="55060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9" name="Google Shape;177;p11">
                <a:extLst>
                  <a:ext uri="{FF2B5EF4-FFF2-40B4-BE49-F238E27FC236}">
                    <a16:creationId xmlns="" xmlns:a16="http://schemas.microsoft.com/office/drawing/2014/main" id="{3F9D22B4-B492-D133-D599-1ECE40A41CD2}"/>
                  </a:ext>
                </a:extLst>
              </p:cNvPr>
              <p:cNvSpPr/>
              <p:nvPr/>
            </p:nvSpPr>
            <p:spPr>
              <a:xfrm>
                <a:off x="11119053" y="5767633"/>
                <a:ext cx="816945" cy="816945"/>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0" name="Google Shape;179;p11">
                <a:extLst>
                  <a:ext uri="{FF2B5EF4-FFF2-40B4-BE49-F238E27FC236}">
                    <a16:creationId xmlns="" xmlns:a16="http://schemas.microsoft.com/office/drawing/2014/main" id="{279D1EAA-F06A-6F51-1A1E-7D9065B93561}"/>
                  </a:ext>
                </a:extLst>
              </p:cNvPr>
              <p:cNvSpPr/>
              <p:nvPr/>
            </p:nvSpPr>
            <p:spPr>
              <a:xfrm>
                <a:off x="11316388" y="5418594"/>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1" name="Google Shape;181;p11">
                <a:extLst>
                  <a:ext uri="{FF2B5EF4-FFF2-40B4-BE49-F238E27FC236}">
                    <a16:creationId xmlns="" xmlns:a16="http://schemas.microsoft.com/office/drawing/2014/main" id="{BDAAD939-9A82-AA4D-8B10-7D60EEC0571A}"/>
                  </a:ext>
                </a:extLst>
              </p:cNvPr>
              <p:cNvSpPr/>
              <p:nvPr/>
            </p:nvSpPr>
            <p:spPr>
              <a:xfrm>
                <a:off x="11280397" y="5913713"/>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2" name="橢圓 1">
              <a:extLst>
                <a:ext uri="{FF2B5EF4-FFF2-40B4-BE49-F238E27FC236}">
                  <a16:creationId xmlns="" xmlns:a16="http://schemas.microsoft.com/office/drawing/2014/main" id="{4C3CD906-3638-2CB5-7244-3B38733BDE9C}"/>
                </a:ext>
              </a:extLst>
            </p:cNvPr>
            <p:cNvSpPr/>
            <p:nvPr userDrawn="1"/>
          </p:nvSpPr>
          <p:spPr>
            <a:xfrm rot="19014924">
              <a:off x="9691123" y="3090804"/>
              <a:ext cx="3290704" cy="2810729"/>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 name="投影片編號版面配置區 5"/>
          <p:cNvSpPr>
            <a:spLocks noGrp="1"/>
          </p:cNvSpPr>
          <p:nvPr>
            <p:ph type="sldNum" sz="quarter" idx="12"/>
          </p:nvPr>
        </p:nvSpPr>
        <p:spPr>
          <a:xfrm>
            <a:off x="7009157" y="635636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40" name="矩形 39"/>
          <p:cNvSpPr/>
          <p:nvPr userDrawn="1"/>
        </p:nvSpPr>
        <p:spPr>
          <a:xfrm flipV="1">
            <a:off x="7615" y="519318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43" name="群組 42">
            <a:extLst>
              <a:ext uri="{FF2B5EF4-FFF2-40B4-BE49-F238E27FC236}">
                <a16:creationId xmlns="" xmlns:a16="http://schemas.microsoft.com/office/drawing/2014/main" id="{8F1F0E0E-A5BD-4680-17AC-1AFDF0054056}"/>
              </a:ext>
            </a:extLst>
          </p:cNvPr>
          <p:cNvGrpSpPr/>
          <p:nvPr userDrawn="1"/>
        </p:nvGrpSpPr>
        <p:grpSpPr>
          <a:xfrm rot="3275737">
            <a:off x="-1023232" y="4517093"/>
            <a:ext cx="2649817" cy="1859449"/>
            <a:chOff x="-212111" y="5799253"/>
            <a:chExt cx="740716" cy="693041"/>
          </a:xfrm>
        </p:grpSpPr>
        <p:sp>
          <p:nvSpPr>
            <p:cNvPr id="44" name="Google Shape;178;p11">
              <a:extLst>
                <a:ext uri="{FF2B5EF4-FFF2-40B4-BE49-F238E27FC236}">
                  <a16:creationId xmlns="" xmlns:a16="http://schemas.microsoft.com/office/drawing/2014/main" id="{F590BE7B-2EAA-032B-EF54-22391FAAD17C}"/>
                </a:ext>
              </a:extLst>
            </p:cNvPr>
            <p:cNvSpPr/>
            <p:nvPr/>
          </p:nvSpPr>
          <p:spPr>
            <a:xfrm>
              <a:off x="285431" y="5845185"/>
              <a:ext cx="243174" cy="243174"/>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5" name="Google Shape;180;p11">
              <a:extLst>
                <a:ext uri="{FF2B5EF4-FFF2-40B4-BE49-F238E27FC236}">
                  <a16:creationId xmlns="" xmlns:a16="http://schemas.microsoft.com/office/drawing/2014/main" id="{28DE9AD0-92E2-CD27-798D-A3F583E02B32}"/>
                </a:ext>
              </a:extLst>
            </p:cNvPr>
            <p:cNvSpPr/>
            <p:nvPr/>
          </p:nvSpPr>
          <p:spPr>
            <a:xfrm>
              <a:off x="-83481" y="6056469"/>
              <a:ext cx="435825" cy="435825"/>
            </a:xfrm>
            <a:prstGeom prst="donut">
              <a:avLst>
                <a:gd name="adj" fmla="val 24895"/>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6" name="Google Shape;186;p11">
              <a:extLst>
                <a:ext uri="{FF2B5EF4-FFF2-40B4-BE49-F238E27FC236}">
                  <a16:creationId xmlns="" xmlns:a16="http://schemas.microsoft.com/office/drawing/2014/main" id="{363457DE-51CB-A6E6-0CD3-E43F5203FFF6}"/>
                </a:ext>
              </a:extLst>
            </p:cNvPr>
            <p:cNvSpPr/>
            <p:nvPr/>
          </p:nvSpPr>
          <p:spPr>
            <a:xfrm>
              <a:off x="-212111" y="5799253"/>
              <a:ext cx="256285" cy="256285"/>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8" name="群組 7">
            <a:extLst>
              <a:ext uri="{FF2B5EF4-FFF2-40B4-BE49-F238E27FC236}">
                <a16:creationId xmlns="" xmlns:a16="http://schemas.microsoft.com/office/drawing/2014/main" id="{DC4D3883-F1E4-84C8-699C-2F868EE84175}"/>
              </a:ext>
            </a:extLst>
          </p:cNvPr>
          <p:cNvGrpSpPr/>
          <p:nvPr userDrawn="1"/>
        </p:nvGrpSpPr>
        <p:grpSpPr>
          <a:xfrm>
            <a:off x="-453289" y="-407826"/>
            <a:ext cx="2124277" cy="2336971"/>
            <a:chOff x="-604385" y="-407826"/>
            <a:chExt cx="2832369" cy="2336971"/>
          </a:xfrm>
        </p:grpSpPr>
        <p:grpSp>
          <p:nvGrpSpPr>
            <p:cNvPr id="52" name="群組 51">
              <a:extLst>
                <a:ext uri="{FF2B5EF4-FFF2-40B4-BE49-F238E27FC236}">
                  <a16:creationId xmlns="" xmlns:a16="http://schemas.microsoft.com/office/drawing/2014/main" id="{DB6F8D36-DAE1-E912-8AAB-BFCEF56B30FE}"/>
                </a:ext>
              </a:extLst>
            </p:cNvPr>
            <p:cNvGrpSpPr/>
            <p:nvPr userDrawn="1"/>
          </p:nvGrpSpPr>
          <p:grpSpPr>
            <a:xfrm rot="16200000">
              <a:off x="-42199" y="-477931"/>
              <a:ext cx="1990590" cy="2408469"/>
              <a:chOff x="11346594" y="-42390"/>
              <a:chExt cx="909145" cy="1100000"/>
            </a:xfrm>
          </p:grpSpPr>
          <p:sp>
            <p:nvSpPr>
              <p:cNvPr id="53" name="Google Shape;182;p11">
                <a:extLst>
                  <a:ext uri="{FF2B5EF4-FFF2-40B4-BE49-F238E27FC236}">
                    <a16:creationId xmlns="" xmlns:a16="http://schemas.microsoft.com/office/drawing/2014/main" id="{25FCD4CC-C35E-E4ED-E33D-41C7B0AF9953}"/>
                  </a:ext>
                </a:extLst>
              </p:cNvPr>
              <p:cNvSpPr/>
              <p:nvPr/>
            </p:nvSpPr>
            <p:spPr>
              <a:xfrm>
                <a:off x="11346594" y="-42390"/>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4" name="Google Shape;183;p11">
                <a:extLst>
                  <a:ext uri="{FF2B5EF4-FFF2-40B4-BE49-F238E27FC236}">
                    <a16:creationId xmlns="" xmlns:a16="http://schemas.microsoft.com/office/drawing/2014/main" id="{3871C8EF-41D3-5DA5-BB24-02308158C1AA}"/>
                  </a:ext>
                </a:extLst>
              </p:cNvPr>
              <p:cNvSpPr/>
              <p:nvPr/>
            </p:nvSpPr>
            <p:spPr>
              <a:xfrm>
                <a:off x="11624083" y="86051"/>
                <a:ext cx="527105" cy="527105"/>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5" name="Google Shape;184;p11">
                <a:extLst>
                  <a:ext uri="{FF2B5EF4-FFF2-40B4-BE49-F238E27FC236}">
                    <a16:creationId xmlns="" xmlns:a16="http://schemas.microsoft.com/office/drawing/2014/main" id="{E1DBBBCA-C584-9499-80A2-6ED20C3392B7}"/>
                  </a:ext>
                </a:extLst>
              </p:cNvPr>
              <p:cNvSpPr/>
              <p:nvPr/>
            </p:nvSpPr>
            <p:spPr>
              <a:xfrm>
                <a:off x="11655356" y="752811"/>
                <a:ext cx="304799" cy="304799"/>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sp>
            <p:nvSpPr>
              <p:cNvPr id="56" name="Google Shape;185;p11">
                <a:extLst>
                  <a:ext uri="{FF2B5EF4-FFF2-40B4-BE49-F238E27FC236}">
                    <a16:creationId xmlns="" xmlns:a16="http://schemas.microsoft.com/office/drawing/2014/main" id="{DD8F3CAD-D492-2425-F28C-0F5DCFE12D86}"/>
                  </a:ext>
                </a:extLst>
              </p:cNvPr>
              <p:cNvSpPr/>
              <p:nvPr/>
            </p:nvSpPr>
            <p:spPr>
              <a:xfrm>
                <a:off x="11540691" y="-18197"/>
                <a:ext cx="715048" cy="715048"/>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66" name="橢圓 65">
              <a:extLst>
                <a:ext uri="{FF2B5EF4-FFF2-40B4-BE49-F238E27FC236}">
                  <a16:creationId xmlns="" xmlns:a16="http://schemas.microsoft.com/office/drawing/2014/main" id="{306A0E95-4184-B655-15D0-1E5E3D442DF6}"/>
                </a:ext>
              </a:extLst>
            </p:cNvPr>
            <p:cNvSpPr/>
            <p:nvPr userDrawn="1"/>
          </p:nvSpPr>
          <p:spPr>
            <a:xfrm rot="9787845">
              <a:off x="-604385" y="-407826"/>
              <a:ext cx="2832369" cy="2336971"/>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7" name="橢圓 66">
            <a:extLst>
              <a:ext uri="{FF2B5EF4-FFF2-40B4-BE49-F238E27FC236}">
                <a16:creationId xmlns="" xmlns:a16="http://schemas.microsoft.com/office/drawing/2014/main" id="{1E9AF451-EB2D-F912-38A6-ABF2276C761D}"/>
              </a:ext>
            </a:extLst>
          </p:cNvPr>
          <p:cNvSpPr/>
          <p:nvPr userDrawn="1"/>
        </p:nvSpPr>
        <p:spPr>
          <a:xfrm rot="3113033">
            <a:off x="-1097409" y="4140030"/>
            <a:ext cx="2983169" cy="2270576"/>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Google Shape;184;p11">
            <a:extLst>
              <a:ext uri="{FF2B5EF4-FFF2-40B4-BE49-F238E27FC236}">
                <a16:creationId xmlns="" xmlns:a16="http://schemas.microsoft.com/office/drawing/2014/main" id="{E392388D-486F-7F65-831F-7FD4E86EBFA1}"/>
              </a:ext>
            </a:extLst>
          </p:cNvPr>
          <p:cNvSpPr/>
          <p:nvPr userDrawn="1"/>
        </p:nvSpPr>
        <p:spPr>
          <a:xfrm rot="6798747" flipH="1" flipV="1">
            <a:off x="4395132" y="891605"/>
            <a:ext cx="5838589" cy="3631067"/>
          </a:xfrm>
          <a:prstGeom prst="triangle">
            <a:avLst>
              <a:gd name="adj" fmla="val 0"/>
            </a:avLst>
          </a:prstGeom>
          <a:solidFill>
            <a:srgbClr val="FF9393">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sp>
        <p:nvSpPr>
          <p:cNvPr id="41" name="Google Shape;184;p11">
            <a:extLst>
              <a:ext uri="{FF2B5EF4-FFF2-40B4-BE49-F238E27FC236}">
                <a16:creationId xmlns="" xmlns:a16="http://schemas.microsoft.com/office/drawing/2014/main" id="{F334984A-F3A5-C775-791D-C183DF9D71B6}"/>
              </a:ext>
            </a:extLst>
          </p:cNvPr>
          <p:cNvSpPr/>
          <p:nvPr userDrawn="1"/>
        </p:nvSpPr>
        <p:spPr>
          <a:xfrm rot="8399772" flipH="1">
            <a:off x="215732" y="2920301"/>
            <a:ext cx="2468589" cy="3228228"/>
          </a:xfrm>
          <a:prstGeom prst="triangle">
            <a:avLst>
              <a:gd name="adj" fmla="val 31840"/>
            </a:avLst>
          </a:prstGeom>
          <a:solidFill>
            <a:srgbClr val="92D050">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sp>
        <p:nvSpPr>
          <p:cNvPr id="42" name="Google Shape;184;p11">
            <a:extLst>
              <a:ext uri="{FF2B5EF4-FFF2-40B4-BE49-F238E27FC236}">
                <a16:creationId xmlns="" xmlns:a16="http://schemas.microsoft.com/office/drawing/2014/main" id="{E392388D-486F-7F65-831F-7FD4E86EBFA1}"/>
              </a:ext>
            </a:extLst>
          </p:cNvPr>
          <p:cNvSpPr/>
          <p:nvPr userDrawn="1"/>
        </p:nvSpPr>
        <p:spPr>
          <a:xfrm rot="21300386">
            <a:off x="889751" y="-245163"/>
            <a:ext cx="6557111" cy="6854419"/>
          </a:xfrm>
          <a:prstGeom prst="triangle">
            <a:avLst>
              <a:gd name="adj" fmla="val 17372"/>
            </a:avLst>
          </a:prstGeom>
          <a:solidFill>
            <a:schemeClr val="accent4">
              <a:lumMod val="60000"/>
              <a:lumOff val="40000"/>
              <a:alpha val="14000"/>
            </a:scheme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grpSp>
        <p:nvGrpSpPr>
          <p:cNvPr id="34" name="群組 33">
            <a:extLst>
              <a:ext uri="{FF2B5EF4-FFF2-40B4-BE49-F238E27FC236}">
                <a16:creationId xmlns="" xmlns:a16="http://schemas.microsoft.com/office/drawing/2014/main" id="{F7D3238E-D4C0-0368-258E-AF8FA52ED9CD}"/>
              </a:ext>
            </a:extLst>
          </p:cNvPr>
          <p:cNvGrpSpPr/>
          <p:nvPr userDrawn="1"/>
        </p:nvGrpSpPr>
        <p:grpSpPr>
          <a:xfrm>
            <a:off x="491490" y="952198"/>
            <a:ext cx="8161024" cy="3210363"/>
            <a:chOff x="655318" y="1427652"/>
            <a:chExt cx="10881365" cy="3479174"/>
          </a:xfrm>
        </p:grpSpPr>
        <p:sp>
          <p:nvSpPr>
            <p:cNvPr id="35" name="矩形: 圓角 34">
              <a:extLst>
                <a:ext uri="{FF2B5EF4-FFF2-40B4-BE49-F238E27FC236}">
                  <a16:creationId xmlns="" xmlns:a16="http://schemas.microsoft.com/office/drawing/2014/main" id="{FDA93B46-C6B4-E8D1-C3D6-1226D930BFF2}"/>
                </a:ext>
              </a:extLst>
            </p:cNvPr>
            <p:cNvSpPr/>
            <p:nvPr/>
          </p:nvSpPr>
          <p:spPr>
            <a:xfrm>
              <a:off x="655318" y="1427652"/>
              <a:ext cx="10881365" cy="3479174"/>
            </a:xfrm>
            <a:prstGeom prst="roundRect">
              <a:avLst>
                <a:gd name="adj" fmla="val 1096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圓角 35">
              <a:extLst>
                <a:ext uri="{FF2B5EF4-FFF2-40B4-BE49-F238E27FC236}">
                  <a16:creationId xmlns="" xmlns:a16="http://schemas.microsoft.com/office/drawing/2014/main" id="{A63ED3D2-F50B-3F0A-A1A7-3DFE413063B8}"/>
                </a:ext>
              </a:extLst>
            </p:cNvPr>
            <p:cNvSpPr/>
            <p:nvPr/>
          </p:nvSpPr>
          <p:spPr>
            <a:xfrm>
              <a:off x="777819" y="1524014"/>
              <a:ext cx="10636362" cy="3284431"/>
            </a:xfrm>
            <a:prstGeom prst="roundRect">
              <a:avLst>
                <a:gd name="adj" fmla="val 10962"/>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Tree>
    <p:extLst>
      <p:ext uri="{BB962C8B-B14F-4D97-AF65-F5344CB8AC3E}">
        <p14:creationId xmlns:p14="http://schemas.microsoft.com/office/powerpoint/2010/main" val="3691807488"/>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577826"/>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7009157" y="635636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userDrawn="1"/>
        </p:nvSpPr>
        <p:spPr>
          <a:xfrm flipV="1">
            <a:off x="7615" y="519318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9" name="群組 8"/>
          <p:cNvGrpSpPr/>
          <p:nvPr userDrawn="1"/>
        </p:nvGrpSpPr>
        <p:grpSpPr>
          <a:xfrm>
            <a:off x="-154791" y="4988200"/>
            <a:ext cx="1976777" cy="2403616"/>
            <a:chOff x="-136268" y="5707086"/>
            <a:chExt cx="1303450" cy="1188675"/>
          </a:xfrm>
        </p:grpSpPr>
        <p:sp>
          <p:nvSpPr>
            <p:cNvPr id="10" name="Google Shape;178;p11"/>
            <p:cNvSpPr/>
            <p:nvPr/>
          </p:nvSpPr>
          <p:spPr>
            <a:xfrm>
              <a:off x="769682" y="6326211"/>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1" name="Google Shape;180;p11"/>
            <p:cNvSpPr/>
            <p:nvPr/>
          </p:nvSpPr>
          <p:spPr>
            <a:xfrm>
              <a:off x="-136268" y="6154161"/>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2" name="Google Shape;186;p11"/>
            <p:cNvSpPr/>
            <p:nvPr/>
          </p:nvSpPr>
          <p:spPr>
            <a:xfrm>
              <a:off x="128357" y="5707086"/>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3" name="群組 22"/>
          <p:cNvGrpSpPr/>
          <p:nvPr userDrawn="1"/>
        </p:nvGrpSpPr>
        <p:grpSpPr>
          <a:xfrm rot="19732323">
            <a:off x="7966087" y="4857785"/>
            <a:ext cx="1212704" cy="2280273"/>
            <a:chOff x="10946300" y="5197761"/>
            <a:chExt cx="1107825" cy="1562300"/>
          </a:xfrm>
        </p:grpSpPr>
        <p:sp>
          <p:nvSpPr>
            <p:cNvPr id="24"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5"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8" name="群組 27"/>
          <p:cNvGrpSpPr/>
          <p:nvPr userDrawn="1"/>
        </p:nvGrpSpPr>
        <p:grpSpPr>
          <a:xfrm rot="16200000">
            <a:off x="-226526" y="-212105"/>
            <a:ext cx="2007092" cy="1703864"/>
            <a:chOff x="10834752" y="189942"/>
            <a:chExt cx="1245875" cy="1410200"/>
          </a:xfrm>
        </p:grpSpPr>
        <p:sp>
          <p:nvSpPr>
            <p:cNvPr id="29" name="Google Shape;182;p11"/>
            <p:cNvSpPr/>
            <p:nvPr/>
          </p:nvSpPr>
          <p:spPr>
            <a:xfrm>
              <a:off x="10834752" y="189942"/>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0" name="Google Shape;183;p11"/>
            <p:cNvSpPr/>
            <p:nvPr/>
          </p:nvSpPr>
          <p:spPr>
            <a:xfrm>
              <a:off x="11310525" y="294190"/>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1" name="Google Shape;184;p11"/>
            <p:cNvSpPr/>
            <p:nvPr/>
          </p:nvSpPr>
          <p:spPr>
            <a:xfrm>
              <a:off x="11633627" y="1153142"/>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2" name="Google Shape;185;p11"/>
            <p:cNvSpPr/>
            <p:nvPr/>
          </p:nvSpPr>
          <p:spPr>
            <a:xfrm>
              <a:off x="11206277" y="189942"/>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33" name="群組 32"/>
          <p:cNvGrpSpPr/>
          <p:nvPr userDrawn="1"/>
        </p:nvGrpSpPr>
        <p:grpSpPr>
          <a:xfrm rot="16507687">
            <a:off x="7655264" y="-158298"/>
            <a:ext cx="1521354" cy="1625640"/>
            <a:chOff x="-128161" y="-18464"/>
            <a:chExt cx="1006225" cy="1433600"/>
          </a:xfrm>
        </p:grpSpPr>
        <p:sp>
          <p:nvSpPr>
            <p:cNvPr id="34"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5"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6"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 name="群組 1">
            <a:extLst>
              <a:ext uri="{FF2B5EF4-FFF2-40B4-BE49-F238E27FC236}">
                <a16:creationId xmlns="" xmlns:a16="http://schemas.microsoft.com/office/drawing/2014/main" id="{D6D1701E-2FF5-6B09-D455-B32239C4349D}"/>
              </a:ext>
            </a:extLst>
          </p:cNvPr>
          <p:cNvGrpSpPr/>
          <p:nvPr userDrawn="1"/>
        </p:nvGrpSpPr>
        <p:grpSpPr>
          <a:xfrm>
            <a:off x="324112" y="2102801"/>
            <a:ext cx="1488212" cy="2306579"/>
            <a:chOff x="432149" y="2102784"/>
            <a:chExt cx="1984282" cy="2306579"/>
          </a:xfrm>
        </p:grpSpPr>
        <p:sp>
          <p:nvSpPr>
            <p:cNvPr id="14" name="Google Shape;85;p6"/>
            <p:cNvSpPr/>
            <p:nvPr/>
          </p:nvSpPr>
          <p:spPr>
            <a:xfrm>
              <a:off x="877373" y="2646313"/>
              <a:ext cx="1539058" cy="1539058"/>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5" name="Google Shape;86;p6"/>
            <p:cNvSpPr/>
            <p:nvPr/>
          </p:nvSpPr>
          <p:spPr>
            <a:xfrm>
              <a:off x="506975" y="2177610"/>
              <a:ext cx="447306" cy="447306"/>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6" name="Google Shape;87;p6"/>
            <p:cNvSpPr/>
            <p:nvPr/>
          </p:nvSpPr>
          <p:spPr>
            <a:xfrm>
              <a:off x="1831493" y="2404382"/>
              <a:ext cx="413815" cy="413815"/>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7" name="Google Shape;88;p6"/>
            <p:cNvSpPr/>
            <p:nvPr/>
          </p:nvSpPr>
          <p:spPr>
            <a:xfrm>
              <a:off x="829039" y="3889874"/>
              <a:ext cx="431068" cy="43106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8" name="Google Shape;89;p6"/>
            <p:cNvSpPr/>
            <p:nvPr/>
          </p:nvSpPr>
          <p:spPr>
            <a:xfrm>
              <a:off x="1260107" y="4256497"/>
              <a:ext cx="152866" cy="15286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9" name="Google Shape;90;p6"/>
            <p:cNvSpPr/>
            <p:nvPr/>
          </p:nvSpPr>
          <p:spPr>
            <a:xfrm>
              <a:off x="1631985" y="2475053"/>
              <a:ext cx="115949" cy="115823"/>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0" name="Google Shape;91;p6"/>
            <p:cNvSpPr/>
            <p:nvPr/>
          </p:nvSpPr>
          <p:spPr>
            <a:xfrm>
              <a:off x="432149" y="2102784"/>
              <a:ext cx="597000" cy="5970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1" name="Google Shape;92;p6"/>
            <p:cNvSpPr/>
            <p:nvPr/>
          </p:nvSpPr>
          <p:spPr>
            <a:xfrm>
              <a:off x="1857880" y="2430768"/>
              <a:ext cx="361042" cy="361042"/>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2" name="Google Shape;93;p6"/>
            <p:cNvSpPr/>
            <p:nvPr/>
          </p:nvSpPr>
          <p:spPr>
            <a:xfrm>
              <a:off x="1080718" y="2388789"/>
              <a:ext cx="227713" cy="227586"/>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7" name="Google Shape;185;p11"/>
            <p:cNvSpPr/>
            <p:nvPr userDrawn="1"/>
          </p:nvSpPr>
          <p:spPr>
            <a:xfrm>
              <a:off x="956574" y="2731858"/>
              <a:ext cx="1368000" cy="13680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Tree>
    <p:extLst>
      <p:ext uri="{BB962C8B-B14F-4D97-AF65-F5344CB8AC3E}">
        <p14:creationId xmlns:p14="http://schemas.microsoft.com/office/powerpoint/2010/main" val="4203464208"/>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CBBD4520-0D43-471F-B47A-265CEAF21601}"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矩形 6"/>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Google Shape;189;p12"/>
          <p:cNvSpPr/>
          <p:nvPr userDrawn="1"/>
        </p:nvSpPr>
        <p:spPr>
          <a:xfrm>
            <a:off x="1435955" y="-1096510"/>
            <a:ext cx="6654311" cy="8872414"/>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nvGrpSpPr>
          <p:cNvPr id="10" name="群組 9"/>
          <p:cNvGrpSpPr/>
          <p:nvPr userDrawn="1"/>
        </p:nvGrpSpPr>
        <p:grpSpPr>
          <a:xfrm>
            <a:off x="433285" y="1280121"/>
            <a:ext cx="2205908" cy="3418935"/>
            <a:chOff x="577713" y="1280104"/>
            <a:chExt cx="2941210" cy="3418935"/>
          </a:xfrm>
        </p:grpSpPr>
        <p:sp>
          <p:nvSpPr>
            <p:cNvPr id="11" name="Google Shape;85;p6"/>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2" name="Google Shape;86;p6"/>
            <p:cNvSpPr/>
            <p:nvPr/>
          </p:nvSpPr>
          <p:spPr>
            <a:xfrm>
              <a:off x="688624" y="1391015"/>
              <a:ext cx="663021" cy="663021"/>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3" name="Google Shape;87;p6"/>
            <p:cNvSpPr/>
            <p:nvPr/>
          </p:nvSpPr>
          <p:spPr>
            <a:xfrm>
              <a:off x="2651896" y="1727149"/>
              <a:ext cx="613379" cy="613379"/>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4" name="Google Shape;88;p6"/>
            <p:cNvSpPr/>
            <p:nvPr/>
          </p:nvSpPr>
          <p:spPr>
            <a:xfrm>
              <a:off x="1166005" y="3929025"/>
              <a:ext cx="638952" cy="638952"/>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5" name="Google Shape;89;p6"/>
            <p:cNvSpPr/>
            <p:nvPr/>
          </p:nvSpPr>
          <p:spPr>
            <a:xfrm>
              <a:off x="1804957" y="4472453"/>
              <a:ext cx="226586" cy="22658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6" name="Google Shape;90;p6"/>
            <p:cNvSpPr/>
            <p:nvPr/>
          </p:nvSpPr>
          <p:spPr>
            <a:xfrm>
              <a:off x="2356175" y="1831901"/>
              <a:ext cx="171866" cy="171679"/>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7" name="Google Shape;91;p6"/>
            <p:cNvSpPr/>
            <p:nvPr/>
          </p:nvSpPr>
          <p:spPr>
            <a:xfrm>
              <a:off x="577713" y="1280104"/>
              <a:ext cx="884906" cy="884905"/>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8" name="Google Shape;92;p6"/>
            <p:cNvSpPr/>
            <p:nvPr/>
          </p:nvSpPr>
          <p:spPr>
            <a:xfrm>
              <a:off x="2691009" y="1766259"/>
              <a:ext cx="535156" cy="535156"/>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9" name="Google Shape;93;p6"/>
            <p:cNvSpPr/>
            <p:nvPr/>
          </p:nvSpPr>
          <p:spPr>
            <a:xfrm>
              <a:off x="1539057" y="1704036"/>
              <a:ext cx="337529" cy="33734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0" name="Google Shape;185;p11"/>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1" name="Google Shape;85;p6"/>
            <p:cNvSpPr/>
            <p:nvPr/>
          </p:nvSpPr>
          <p:spPr>
            <a:xfrm>
              <a:off x="1462619" y="2310190"/>
              <a:ext cx="1832397" cy="1832396"/>
            </a:xfrm>
            <a:prstGeom prst="ellipse">
              <a:avLst/>
            </a:prstGeom>
            <a:solidFill>
              <a:schemeClr val="bg1"/>
            </a:solidFill>
            <a:ln>
              <a:noFill/>
            </a:ln>
            <a:effectLst>
              <a:innerShdw blurRad="114300">
                <a:prstClr val="black"/>
              </a:inn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2" name="群組 21"/>
          <p:cNvGrpSpPr/>
          <p:nvPr userDrawn="1"/>
        </p:nvGrpSpPr>
        <p:grpSpPr>
          <a:xfrm rot="19387200">
            <a:off x="7591683" y="4707325"/>
            <a:ext cx="1108079" cy="2083546"/>
            <a:chOff x="10946300" y="5197761"/>
            <a:chExt cx="1107825" cy="1562300"/>
          </a:xfrm>
        </p:grpSpPr>
        <p:sp>
          <p:nvSpPr>
            <p:cNvPr id="23"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4"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5"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7" name="群組 26"/>
          <p:cNvGrpSpPr/>
          <p:nvPr userDrawn="1"/>
        </p:nvGrpSpPr>
        <p:grpSpPr>
          <a:xfrm rot="17637638">
            <a:off x="8130978" y="-38705"/>
            <a:ext cx="1029929" cy="1100529"/>
            <a:chOff x="-128161" y="-18464"/>
            <a:chExt cx="1006225" cy="1433600"/>
          </a:xfrm>
        </p:grpSpPr>
        <p:sp>
          <p:nvSpPr>
            <p:cNvPr id="28"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9"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0"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31" name="投影片編號版面配置區 1"/>
          <p:cNvSpPr txBox="1">
            <a:spLocks/>
          </p:cNvSpPr>
          <p:nvPr userDrawn="1"/>
        </p:nvSpPr>
        <p:spPr>
          <a:xfrm>
            <a:off x="7031981" y="642291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latin typeface="Arial" panose="020B0604020202020204" pitchFamily="34" charset="0"/>
                <a:cs typeface="Arial" panose="020B0604020202020204" pitchFamily="34" charset="0"/>
              </a:rPr>
              <a:pPr fontAlgn="auto">
                <a:spcBef>
                  <a:spcPts val="0"/>
                </a:spcBef>
                <a:spcAft>
                  <a:spcPts val="0"/>
                </a:spcAft>
              </a:pPr>
              <a:t>‹#›</a:t>
            </a:fld>
            <a:endParaRPr kumimoji="0" lang="zh-TW"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58780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41542FE-AFD6-4D8A-B95C-CCF4E5A58D02}"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6" name="投影片編號版面配置區 5"/>
          <p:cNvSpPr>
            <a:spLocks noGrp="1"/>
          </p:cNvSpPr>
          <p:nvPr>
            <p:ph type="sldNum" sz="quarter" idx="12"/>
          </p:nvPr>
        </p:nvSpPr>
        <p:spPr>
          <a:xfrm>
            <a:off x="7009155" y="6382006"/>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7833927"/>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86193677-B30D-411F-8476-A1739BFC8396}"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grpSp>
        <p:nvGrpSpPr>
          <p:cNvPr id="2" name="群組 1"/>
          <p:cNvGrpSpPr/>
          <p:nvPr userDrawn="1"/>
        </p:nvGrpSpPr>
        <p:grpSpPr>
          <a:xfrm rot="6757269">
            <a:off x="7887596" y="5684589"/>
            <a:ext cx="1679185" cy="923371"/>
            <a:chOff x="10734114" y="5138091"/>
            <a:chExt cx="1679185" cy="1231161"/>
          </a:xfrm>
        </p:grpSpPr>
        <p:sp>
          <p:nvSpPr>
            <p:cNvPr id="52" name="Google Shape;65;p5"/>
            <p:cNvSpPr/>
            <p:nvPr/>
          </p:nvSpPr>
          <p:spPr>
            <a:xfrm rot="1862356">
              <a:off x="11787761" y="5734420"/>
              <a:ext cx="625538" cy="625538"/>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6" name="Google Shape;71;p5"/>
            <p:cNvSpPr/>
            <p:nvPr/>
          </p:nvSpPr>
          <p:spPr>
            <a:xfrm rot="1862356">
              <a:off x="10888920" y="5138091"/>
              <a:ext cx="1231161" cy="1231161"/>
            </a:xfrm>
            <a:prstGeom prst="donut">
              <a:avLst>
                <a:gd name="adj" fmla="val 10670"/>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9" name="Google Shape;74;p5"/>
            <p:cNvSpPr/>
            <p:nvPr/>
          </p:nvSpPr>
          <p:spPr>
            <a:xfrm rot="1862356">
              <a:off x="10734114" y="5583143"/>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4" name="群組 23"/>
          <p:cNvGrpSpPr/>
          <p:nvPr userDrawn="1"/>
        </p:nvGrpSpPr>
        <p:grpSpPr>
          <a:xfrm rot="4739200">
            <a:off x="-336446" y="5644034"/>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27235386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4"/>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6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ndParaRPr>
          </a:p>
        </p:txBody>
      </p:sp>
      <p:sp>
        <p:nvSpPr>
          <p:cNvPr id="16" name="投影片編號版面配置區 7"/>
          <p:cNvSpPr txBox="1">
            <a:spLocks/>
          </p:cNvSpPr>
          <p:nvPr userDrawn="1"/>
        </p:nvSpPr>
        <p:spPr>
          <a:xfrm>
            <a:off x="8787217" y="6445654"/>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26151270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6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ndParaRPr>
          </a:p>
        </p:txBody>
      </p:sp>
      <p:sp>
        <p:nvSpPr>
          <p:cNvPr id="16" name="投影片編號版面配置區 7"/>
          <p:cNvSpPr txBox="1">
            <a:spLocks/>
          </p:cNvSpPr>
          <p:nvPr userDrawn="1"/>
        </p:nvSpPr>
        <p:spPr>
          <a:xfrm>
            <a:off x="8787217" y="6445654"/>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8681799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4"/>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47"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19"/>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4" name="投影片編號版面配置區 7"/>
          <p:cNvSpPr txBox="1">
            <a:spLocks/>
          </p:cNvSpPr>
          <p:nvPr userDrawn="1"/>
        </p:nvSpPr>
        <p:spPr>
          <a:xfrm>
            <a:off x="8787214" y="6437108"/>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4030431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47"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19"/>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4" name="投影片編號版面配置區 7"/>
          <p:cNvSpPr txBox="1">
            <a:spLocks/>
          </p:cNvSpPr>
          <p:nvPr userDrawn="1"/>
        </p:nvSpPr>
        <p:spPr>
          <a:xfrm>
            <a:off x="8787214" y="6437108"/>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2960188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195942" y="261257"/>
            <a:ext cx="8762321"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855" tIns="54428" rIns="108855" bIns="54428" rtlCol="0" anchor="ctr"/>
          <a:lstStyle/>
          <a:p>
            <a:pPr algn="ctr"/>
            <a:endParaRPr lang="zh-CN" altLang="en-US" sz="1600"/>
          </a:p>
        </p:txBody>
      </p:sp>
    </p:spTree>
    <p:extLst>
      <p:ext uri="{BB962C8B-B14F-4D97-AF65-F5344CB8AC3E}">
        <p14:creationId xmlns:p14="http://schemas.microsoft.com/office/powerpoint/2010/main" val="2835760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A8C5FF01-2C2E-4E9E-9D1D-3608E754E5B3}"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投影片編號版面配置區 5"/>
          <p:cNvSpPr txBox="1">
            <a:spLocks/>
          </p:cNvSpPr>
          <p:nvPr userDrawn="1"/>
        </p:nvSpPr>
        <p:spPr>
          <a:xfrm>
            <a:off x="7002746" y="6399097"/>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8" name="Google Shape;91;p6"/>
          <p:cNvSpPr/>
          <p:nvPr userDrawn="1"/>
        </p:nvSpPr>
        <p:spPr>
          <a:xfrm>
            <a:off x="8790954" y="6400013"/>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9" name="投影片編號版面配置區 7"/>
          <p:cNvSpPr txBox="1">
            <a:spLocks/>
          </p:cNvSpPr>
          <p:nvPr userDrawn="1"/>
        </p:nvSpPr>
        <p:spPr>
          <a:xfrm>
            <a:off x="6968031" y="6377286"/>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24242365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76F5081-8D10-46BB-9ACC-1C92C7BA99FC}"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819572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9"/>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2"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6BA73E18-5BB7-4DB4-B0E8-664B4B63A392}"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885419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020280EC-DBAA-42C9-954F-E6E1071A5A82}"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898519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EA8B2B4-9CE9-4407-B90B-5E6B41196D33}"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748980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14BC08DD-DF37-4369-A231-5187986FCADF}"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48960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391" y="9874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A84B1A0-1499-4456-8716-D185A4CD3DD7}"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593206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D9719D-3625-471F-9849-72D5E6B5998A}"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584467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6"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2"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367AB45-9CED-44C2-BC03-75F219210CC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4345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231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pPr/>
              <a:t>2025/3/7</a:t>
            </a:fld>
            <a:endParaRPr lang="zh-TW" altLang="en-US"/>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42"/>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4" name="投影片編號版面配置區 5"/>
          <p:cNvSpPr txBox="1">
            <a:spLocks/>
          </p:cNvSpPr>
          <p:nvPr userDrawn="1"/>
        </p:nvSpPr>
        <p:spPr>
          <a:xfrm>
            <a:off x="7060432" y="646748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a:spcBef>
                <a:spcPts val="0"/>
              </a:spcBef>
              <a:spcAft>
                <a:spcPts val="0"/>
              </a:spcAft>
            </a:pPr>
            <a:endParaRPr dirty="0">
              <a:solidFill>
                <a:prstClr val="black"/>
              </a:solidFill>
            </a:endParaRPr>
          </a:p>
        </p:txBody>
      </p:sp>
      <p:sp>
        <p:nvSpPr>
          <p:cNvPr id="16" name="投影片編號版面配置區 7"/>
          <p:cNvSpPr txBox="1">
            <a:spLocks/>
          </p:cNvSpPr>
          <p:nvPr userDrawn="1"/>
        </p:nvSpPr>
        <p:spPr>
          <a:xfrm>
            <a:off x="8787217" y="6445670"/>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solidFill>
                  <a:prstClr val="black">
                    <a:tint val="75000"/>
                  </a:prstClr>
                </a:solidFill>
              </a:rPr>
              <a:pPr algn="ctr"/>
              <a:t>‹#›</a:t>
            </a:fld>
            <a:endParaRPr lang="zh-TW" altLang="en-US" dirty="0">
              <a:solidFill>
                <a:prstClr val="black">
                  <a:tint val="75000"/>
                </a:prstClr>
              </a:solidFill>
            </a:endParaRPr>
          </a:p>
        </p:txBody>
      </p:sp>
    </p:spTree>
    <p:extLst>
      <p:ext uri="{BB962C8B-B14F-4D97-AF65-F5344CB8AC3E}">
        <p14:creationId xmlns:p14="http://schemas.microsoft.com/office/powerpoint/2010/main" val="208697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483296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BC3CF19B-D099-4933-8207-B14AC38DDC13}" type="datetime1">
              <a:rPr lang="zh-TW" altLang="en-US" smtClean="0">
                <a:solidFill>
                  <a:prstClr val="black">
                    <a:tint val="75000"/>
                  </a:prstClr>
                </a:solidFill>
              </a:rPr>
              <a:t>2025/3/7</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048371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41D43FEA-3103-4859-BE97-C6827146D889}"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7316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84EFBE90-8CE4-495C-902E-6228D2E46401}" type="datetime1">
              <a:rPr lang="zh-TW" altLang="en-US" smtClean="0"/>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ECC75B7-3E76-4ACC-92CB-F8F94F23DF5E}"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0528DFE-F9B5-4BFB-ABD4-616FFEC09610}"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9891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D4ABE9A-416D-43FC-8AB2-542AE31B3426}"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45146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F229DC9-CE62-4250-BCA9-F07C769C4B30}"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0870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3BE9D87-9920-4333-A7A1-45BE1F36B1F7}"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87007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7B6033D2-1655-4513-8940-9B502E3582F1}"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06214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8E3D5C1-B259-4F1D-9521-22874C6D9445}"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568366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19094CE-3371-4F66-8444-8DEA638E0563}"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0482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21AFCF18-C814-4A84-A0F3-212D270638BA}"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14303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F4B6045-893D-4AEE-86B4-07CA311DFAF5}"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6991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7571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019683B-E3AA-4E70-A156-DEC99127ECE0}" type="datetime1">
              <a:rPr lang="zh-TW" altLang="en-US" smtClean="0"/>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F4A3238-55CB-4D9B-A99A-5C06838782B9}"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126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FA251AC1-0D22-44B1-8C64-F9C8C97423EE}"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56191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0A12752-17C2-4108-82CF-BB1C869BFB87}"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9917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DE62626-9F10-4478-9E78-60427B428912}"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686487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A186F5AF-7FEE-4AC9-9FCD-0F46207EC511}"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17741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389232CA-C271-493D-9718-2BA8A3C6A3B2}"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75657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E00A72D-E5FB-4DDD-8176-088207ADCEBE}"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13446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2B3735CE-732C-45A9-B414-C7DEB18FD63E}"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35520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72E2C24-63F8-4CEE-8986-66852E87D5E5}"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138421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0836BB5-B176-4BC5-BF2B-AFB83E002235}"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5253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6AC08F38-7FCE-43AA-A511-D9515920D893}" type="datetime1">
              <a:rPr lang="zh-TW" altLang="en-US" smtClean="0"/>
              <a:t>2025/3/7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349A85C-9B97-4528-AE6B-4EB2A0798033}"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25DF304-DBE3-4A34-A2F6-38B990B8D04A}"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308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DB5E5D0-B151-42DD-A4DF-6B360A3F50BD}"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18249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231930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539364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118410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E5BB2A50-5B87-4088-BC1D-AD1B688D8E9E}"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81650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6A7255C-19C7-4B84-AF56-B1E3B7F76735}"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4228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5C028DCE-5FFC-42BA-869B-C84224D1C86A}"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824503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2C9E185-CA61-4F4D-83BE-880A2969F97B}"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80485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C480086A-848F-4561-AE80-342B3ED447EF}"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54257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32B5CCA-FCC8-4945-9225-CAE1FD1BDF7E}" type="datetime1">
              <a:rPr lang="zh-TW" altLang="en-US" smtClean="0"/>
              <a:t>2025/3/7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BA113EA7-BAA4-4FC6-8147-4D06502BD5DF}"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B8020C3-53BC-4A3D-84E8-FB53CA21387D}"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85145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82A75B79-8B16-469F-AC20-0A573F84E07C}"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08634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FE6CE7-1A73-4690-B6F3-32A3597495DD}"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96811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737BDE-3AC8-4CC8-8673-EAB26063EBB6}"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435414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2BFD8DD-68B7-4CA4-9C73-E02092D564C2}"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34001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B13501D0-7ECC-46D6-B5E5-A4395E46F857}"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735569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100327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623801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42"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788"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57060412"/>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578854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A90716E-93F8-428F-9FCD-213C9B015D8F}" type="datetime1">
              <a:rPr lang="zh-TW" altLang="en-US" smtClean="0"/>
              <a:t>2025/3/7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96AE9F33-D45E-4C7A-AFCA-D724586BA752}"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7"/>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677E2A44-2588-4EC8-A8BF-F08E2EFDAFB4}" type="datetime1">
              <a:rPr lang="zh-TW" altLang="en-US" smtClean="0"/>
              <a:pPr>
                <a:defRPr/>
              </a:pPr>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B44415B-7A58-4D1C-A9A1-E1F2E5DC107E}" type="slidenum">
              <a:rPr lang="zh-TW" altLang="en-US"/>
              <a:pPr>
                <a:defRPr/>
              </a:pPr>
              <a:t>‹#›</a:t>
            </a:fld>
            <a:endParaRPr lang="zh-TW" altLang="en-US"/>
          </a:p>
        </p:txBody>
      </p:sp>
    </p:spTree>
    <p:extLst>
      <p:ext uri="{BB962C8B-B14F-4D97-AF65-F5344CB8AC3E}">
        <p14:creationId xmlns:p14="http://schemas.microsoft.com/office/powerpoint/2010/main" val="2129541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84EFBE90-8CE4-495C-902E-6228D2E46401}" type="datetime1">
              <a:rPr lang="zh-TW" altLang="en-US" smtClean="0"/>
              <a:pPr>
                <a:defRPr/>
              </a:pPr>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1ECC75B7-3E76-4ACC-92CB-F8F94F23DF5E}" type="slidenum">
              <a:rPr lang="zh-TW" altLang="en-US"/>
              <a:pPr>
                <a:defRPr/>
              </a:pPr>
              <a:t>‹#›</a:t>
            </a:fld>
            <a:endParaRPr lang="zh-TW" altLang="en-US"/>
          </a:p>
        </p:txBody>
      </p:sp>
    </p:spTree>
    <p:extLst>
      <p:ext uri="{BB962C8B-B14F-4D97-AF65-F5344CB8AC3E}">
        <p14:creationId xmlns:p14="http://schemas.microsoft.com/office/powerpoint/2010/main" val="2638399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32"/>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019683B-E3AA-4E70-A156-DEC99127ECE0}" type="datetime1">
              <a:rPr lang="zh-TW" altLang="en-US" smtClean="0"/>
              <a:pPr>
                <a:defRPr/>
              </a:pPr>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9F4A3238-55CB-4D9B-A99A-5C06838782B9}" type="slidenum">
              <a:rPr lang="zh-TW" altLang="en-US"/>
              <a:pPr>
                <a:defRPr/>
              </a:pPr>
              <a:t>‹#›</a:t>
            </a:fld>
            <a:endParaRPr lang="zh-TW" altLang="en-US"/>
          </a:p>
        </p:txBody>
      </p:sp>
    </p:spTree>
    <p:extLst>
      <p:ext uri="{BB962C8B-B14F-4D97-AF65-F5344CB8AC3E}">
        <p14:creationId xmlns:p14="http://schemas.microsoft.com/office/powerpoint/2010/main" val="8270644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6AC08F38-7FCE-43AA-A511-D9515920D893}" type="datetime1">
              <a:rPr lang="zh-TW" altLang="en-US" smtClean="0"/>
              <a:pPr>
                <a:defRPr/>
              </a:pPr>
              <a:t>2025/3/7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4349A85C-9B97-4528-AE6B-4EB2A0798033}" type="slidenum">
              <a:rPr lang="zh-TW" altLang="en-US"/>
              <a:pPr>
                <a:defRPr/>
              </a:pPr>
              <a:t>‹#›</a:t>
            </a:fld>
            <a:endParaRPr lang="zh-TW" altLang="en-US"/>
          </a:p>
        </p:txBody>
      </p:sp>
    </p:spTree>
    <p:extLst>
      <p:ext uri="{BB962C8B-B14F-4D97-AF65-F5344CB8AC3E}">
        <p14:creationId xmlns:p14="http://schemas.microsoft.com/office/powerpoint/2010/main" val="634377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32B5CCA-FCC8-4945-9225-CAE1FD1BDF7E}" type="datetime1">
              <a:rPr lang="zh-TW" altLang="en-US" smtClean="0"/>
              <a:pPr>
                <a:defRPr/>
              </a:pPr>
              <a:t>2025/3/7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BA113EA7-BAA4-4FC6-8147-4D06502BD5DF}" type="slidenum">
              <a:rPr lang="zh-TW" altLang="en-US"/>
              <a:pPr>
                <a:defRPr/>
              </a:pPr>
              <a:t>‹#›</a:t>
            </a:fld>
            <a:endParaRPr lang="zh-TW" altLang="en-US"/>
          </a:p>
        </p:txBody>
      </p:sp>
    </p:spTree>
    <p:extLst>
      <p:ext uri="{BB962C8B-B14F-4D97-AF65-F5344CB8AC3E}">
        <p14:creationId xmlns:p14="http://schemas.microsoft.com/office/powerpoint/2010/main" val="15796103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A90716E-93F8-428F-9FCD-213C9B015D8F}" type="datetime1">
              <a:rPr lang="zh-TW" altLang="en-US" smtClean="0"/>
              <a:pPr>
                <a:defRPr/>
              </a:pPr>
              <a:t>2025/3/7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96AE9F33-D45E-4C7A-AFCA-D724586BA752}" type="slidenum">
              <a:rPr lang="zh-TW" altLang="en-US"/>
              <a:pPr>
                <a:defRPr/>
              </a:pPr>
              <a:t>‹#›</a:t>
            </a:fld>
            <a:endParaRPr lang="zh-TW" altLang="en-US"/>
          </a:p>
        </p:txBody>
      </p:sp>
    </p:spTree>
    <p:extLst>
      <p:ext uri="{BB962C8B-B14F-4D97-AF65-F5344CB8AC3E}">
        <p14:creationId xmlns:p14="http://schemas.microsoft.com/office/powerpoint/2010/main" val="1064204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8686991-46D8-4154-9853-CA688F87571B}" type="datetime1">
              <a:rPr lang="zh-TW" altLang="en-US" smtClean="0"/>
              <a:pPr>
                <a:defRPr/>
              </a:pPr>
              <a:t>2025/3/7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BB9199D3-8569-4C08-9BDA-497527D70E4F}" type="slidenum">
              <a:rPr lang="zh-TW" altLang="en-US"/>
              <a:pPr>
                <a:defRPr/>
              </a:pPr>
              <a:t>‹#›</a:t>
            </a:fld>
            <a:endParaRPr lang="zh-TW" altLang="en-US"/>
          </a:p>
        </p:txBody>
      </p:sp>
    </p:spTree>
    <p:extLst>
      <p:ext uri="{BB962C8B-B14F-4D97-AF65-F5344CB8AC3E}">
        <p14:creationId xmlns:p14="http://schemas.microsoft.com/office/powerpoint/2010/main" val="24129748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DEBFC46-17AD-4682-850D-F37F484790AC}" type="datetime1">
              <a:rPr lang="zh-TW" altLang="en-US" smtClean="0"/>
              <a:pPr>
                <a:defRPr/>
              </a:pPr>
              <a:t>2025/3/7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8953A0B0-075E-44E7-9F7B-D478BB160587}" type="slidenum">
              <a:rPr lang="zh-TW" altLang="en-US"/>
              <a:pPr>
                <a:defRPr/>
              </a:pPr>
              <a:t>‹#›</a:t>
            </a:fld>
            <a:endParaRPr lang="zh-TW" altLang="en-US"/>
          </a:p>
        </p:txBody>
      </p:sp>
    </p:spTree>
    <p:extLst>
      <p:ext uri="{BB962C8B-B14F-4D97-AF65-F5344CB8AC3E}">
        <p14:creationId xmlns:p14="http://schemas.microsoft.com/office/powerpoint/2010/main" val="33905131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5CA6698-A4FC-492F-9C37-CE26A0FF4833}" type="datetime1">
              <a:rPr lang="zh-TW" altLang="en-US" smtClean="0"/>
              <a:pPr>
                <a:defRPr/>
              </a:pPr>
              <a:t>2025/3/7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C87F2D5C-7606-46E7-9836-2AE6B33FEE24}" type="slidenum">
              <a:rPr lang="zh-TW" altLang="en-US"/>
              <a:pPr>
                <a:defRPr/>
              </a:pPr>
              <a:t>‹#›</a:t>
            </a:fld>
            <a:endParaRPr lang="zh-TW" altLang="en-US"/>
          </a:p>
        </p:txBody>
      </p:sp>
    </p:spTree>
    <p:extLst>
      <p:ext uri="{BB962C8B-B14F-4D97-AF65-F5344CB8AC3E}">
        <p14:creationId xmlns:p14="http://schemas.microsoft.com/office/powerpoint/2010/main" val="4175443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4A079AE-97DE-4B67-ABAB-B76A7C15C551}" type="datetime1">
              <a:rPr lang="zh-TW" altLang="en-US" smtClean="0"/>
              <a:pPr>
                <a:defRPr/>
              </a:pPr>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74EC4209-0E30-4A00-9130-099CD831A995}" type="slidenum">
              <a:rPr lang="zh-TW" altLang="en-US"/>
              <a:pPr>
                <a:defRPr/>
              </a:pPr>
              <a:t>‹#›</a:t>
            </a:fld>
            <a:endParaRPr lang="zh-TW" altLang="en-US"/>
          </a:p>
        </p:txBody>
      </p:sp>
    </p:spTree>
    <p:extLst>
      <p:ext uri="{BB962C8B-B14F-4D97-AF65-F5344CB8AC3E}">
        <p14:creationId xmlns:p14="http://schemas.microsoft.com/office/powerpoint/2010/main" val="382764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8686991-46D8-4154-9853-CA688F87571B}" type="datetime1">
              <a:rPr lang="zh-TW" altLang="en-US" smtClean="0"/>
              <a:t>2025/3/7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BB9199D3-8569-4C08-9BDA-497527D70E4F}" type="slidenum">
              <a:rPr lang="zh-TW" altLang="en-US"/>
              <a:pPr>
                <a:defRPr/>
              </a:pPr>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7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960BA5D-3407-474C-98D0-E1540476C62D}" type="datetime1">
              <a:rPr lang="zh-TW" altLang="en-US" smtClean="0"/>
              <a:pPr>
                <a:defRPr/>
              </a:pPr>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2F0951CD-5638-4D90-8BCA-D58DD78AE55F}" type="slidenum">
              <a:rPr lang="zh-TW" altLang="en-US"/>
              <a:pPr>
                <a:defRPr/>
              </a:pPr>
              <a:t>‹#›</a:t>
            </a:fld>
            <a:endParaRPr lang="zh-TW" altLang="en-US"/>
          </a:p>
        </p:txBody>
      </p:sp>
    </p:spTree>
    <p:extLst>
      <p:ext uri="{BB962C8B-B14F-4D97-AF65-F5344CB8AC3E}">
        <p14:creationId xmlns:p14="http://schemas.microsoft.com/office/powerpoint/2010/main" val="26967247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447800" y="274638"/>
            <a:ext cx="72390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1447800" y="1600206"/>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143500" y="1600206"/>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a:lvl1pPr>
          </a:lstStyle>
          <a:p>
            <a:pPr>
              <a:defRPr/>
            </a:pPr>
            <a:fld id="{64643F59-BF7F-4EE4-B2D3-94085F2435B5}" type="datetime1">
              <a:rPr lang="zh-TW" altLang="en-US" smtClean="0"/>
              <a:pPr>
                <a:defRPr/>
              </a:pPr>
              <a:t>2025/3/7</a:t>
            </a:fld>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181A0B3-DB22-411F-8DA5-437507180C5A}" type="slidenum">
              <a:rPr lang="en-US" altLang="zh-TW"/>
              <a:pPr>
                <a:defRPr/>
              </a:pPr>
              <a:t>‹#›</a:t>
            </a:fld>
            <a:endParaRPr lang="en-US" altLang="zh-TW"/>
          </a:p>
        </p:txBody>
      </p:sp>
    </p:spTree>
    <p:extLst>
      <p:ext uri="{BB962C8B-B14F-4D97-AF65-F5344CB8AC3E}">
        <p14:creationId xmlns:p14="http://schemas.microsoft.com/office/powerpoint/2010/main" val="3945597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2469436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3586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195942" y="261257"/>
            <a:ext cx="8762321"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855" tIns="54428" rIns="108855" bIns="54428" rtlCol="0" anchor="ctr"/>
          <a:lstStyle/>
          <a:p>
            <a:pPr algn="ctr"/>
            <a:endParaRPr lang="zh-CN" altLang="en-US" sz="1600">
              <a:solidFill>
                <a:prstClr val="white"/>
              </a:solidFill>
            </a:endParaRPr>
          </a:p>
        </p:txBody>
      </p:sp>
    </p:spTree>
    <p:extLst>
      <p:ext uri="{BB962C8B-B14F-4D97-AF65-F5344CB8AC3E}">
        <p14:creationId xmlns:p14="http://schemas.microsoft.com/office/powerpoint/2010/main" val="11697949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9" name="矩形 8"/>
          <p:cNvSpPr/>
          <p:nvPr userDrawn="1"/>
        </p:nvSpPr>
        <p:spPr>
          <a:xfrm>
            <a:off x="8568367" y="6489802"/>
            <a:ext cx="561372" cy="369332"/>
          </a:xfrm>
          <a:prstGeom prst="rect">
            <a:avLst/>
          </a:prstGeom>
        </p:spPr>
        <p:txBody>
          <a:bodyPr wrap="square">
            <a:spAutoFit/>
          </a:bodyPr>
          <a:lstStyle/>
          <a:p>
            <a:pPr algn="r"/>
            <a:fld id="{97733547-C233-4ECF-87BB-4C2671E03F78}" type="slidenum">
              <a:rPr lang="zh-TW" altLang="en-US" b="1" smtClean="0">
                <a:solidFill>
                  <a:srgbClr val="002060"/>
                </a:solidFill>
              </a:rPr>
              <a:pPr algn="r"/>
              <a:t>‹#›</a:t>
            </a:fld>
            <a:endParaRPr lang="zh-TW" altLang="en-US" b="1" dirty="0">
              <a:solidFill>
                <a:srgbClr val="002060"/>
              </a:solidFill>
            </a:endParaRPr>
          </a:p>
        </p:txBody>
      </p:sp>
      <p:sp>
        <p:nvSpPr>
          <p:cNvPr id="22" name="流程圖: 接點 21"/>
          <p:cNvSpPr/>
          <p:nvPr/>
        </p:nvSpPr>
        <p:spPr>
          <a:xfrm flipH="1">
            <a:off x="6942314" y="6399447"/>
            <a:ext cx="300603" cy="300604"/>
          </a:xfrm>
          <a:prstGeom prst="flowChartConnector">
            <a:avLst/>
          </a:prstGeom>
          <a:solidFill>
            <a:schemeClr val="accent4">
              <a:lumMod val="20000"/>
              <a:lumOff val="80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4" name="流程圖: 接點 23"/>
          <p:cNvSpPr/>
          <p:nvPr/>
        </p:nvSpPr>
        <p:spPr>
          <a:xfrm flipH="1">
            <a:off x="5463276" y="6475454"/>
            <a:ext cx="145889" cy="145889"/>
          </a:xfrm>
          <a:prstGeom prst="flowChartConnector">
            <a:avLst/>
          </a:prstGeom>
          <a:solidFill>
            <a:schemeClr val="accent4">
              <a:lumMod val="20000"/>
              <a:lumOff val="80000"/>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5" name="流程圖: 接點 24"/>
          <p:cNvSpPr/>
          <p:nvPr/>
        </p:nvSpPr>
        <p:spPr>
          <a:xfrm flipH="1">
            <a:off x="8336931" y="6347321"/>
            <a:ext cx="309346" cy="309347"/>
          </a:xfrm>
          <a:prstGeom prst="flowChartConnector">
            <a:avLst/>
          </a:prstGeom>
          <a:solidFill>
            <a:schemeClr val="accent4">
              <a:lumMod val="20000"/>
              <a:lumOff val="80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流程圖: 接點 7"/>
          <p:cNvSpPr/>
          <p:nvPr/>
        </p:nvSpPr>
        <p:spPr>
          <a:xfrm>
            <a:off x="4147490" y="6400756"/>
            <a:ext cx="300603" cy="300604"/>
          </a:xfrm>
          <a:prstGeom prst="flowChartConnector">
            <a:avLst/>
          </a:prstGeom>
          <a:solidFill>
            <a:schemeClr val="accent4">
              <a:lumMod val="20000"/>
              <a:lumOff val="80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0" name="流程圖: 接點 9"/>
          <p:cNvSpPr/>
          <p:nvPr/>
        </p:nvSpPr>
        <p:spPr>
          <a:xfrm>
            <a:off x="2296006" y="6348573"/>
            <a:ext cx="101748" cy="101748"/>
          </a:xfrm>
          <a:prstGeom prst="flowChartConnector">
            <a:avLst/>
          </a:prstGeom>
          <a:solidFill>
            <a:srgbClr val="F2F7F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流程圖: 接點 10"/>
          <p:cNvSpPr/>
          <p:nvPr/>
        </p:nvSpPr>
        <p:spPr>
          <a:xfrm>
            <a:off x="1824666" y="6193639"/>
            <a:ext cx="145889" cy="145889"/>
          </a:xfrm>
          <a:prstGeom prst="flowChartConnector">
            <a:avLst/>
          </a:prstGeom>
          <a:solidFill>
            <a:schemeClr val="accent4">
              <a:lumMod val="20000"/>
              <a:lumOff val="80000"/>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流程圖: 接點 11"/>
          <p:cNvSpPr/>
          <p:nvPr/>
        </p:nvSpPr>
        <p:spPr>
          <a:xfrm>
            <a:off x="93723" y="6266182"/>
            <a:ext cx="309346" cy="309346"/>
          </a:xfrm>
          <a:prstGeom prst="flowChartConnector">
            <a:avLst/>
          </a:prstGeom>
          <a:solidFill>
            <a:schemeClr val="accent4">
              <a:lumMod val="20000"/>
              <a:lumOff val="80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3" name="流程圖: 接點 12"/>
          <p:cNvSpPr/>
          <p:nvPr/>
        </p:nvSpPr>
        <p:spPr>
          <a:xfrm>
            <a:off x="1135991" y="6312770"/>
            <a:ext cx="145889" cy="145889"/>
          </a:xfrm>
          <a:prstGeom prst="flowChartConnector">
            <a:avLst/>
          </a:prstGeom>
          <a:solidFill>
            <a:schemeClr val="accent4">
              <a:lumMod val="20000"/>
              <a:lumOff val="80000"/>
              <a:alpha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8" name="流程圖: 接點 17"/>
          <p:cNvSpPr/>
          <p:nvPr/>
        </p:nvSpPr>
        <p:spPr>
          <a:xfrm>
            <a:off x="688303" y="6218151"/>
            <a:ext cx="129138" cy="129138"/>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9" name="流程圖: 接點 18"/>
          <p:cNvSpPr/>
          <p:nvPr/>
        </p:nvSpPr>
        <p:spPr>
          <a:xfrm>
            <a:off x="2756067" y="6450380"/>
            <a:ext cx="198589" cy="198589"/>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0" name="流程圖: 接點 19"/>
          <p:cNvSpPr/>
          <p:nvPr/>
        </p:nvSpPr>
        <p:spPr>
          <a:xfrm>
            <a:off x="1731215" y="6426941"/>
            <a:ext cx="95988" cy="95988"/>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1" name="流程圖: 接點 20"/>
          <p:cNvSpPr/>
          <p:nvPr/>
        </p:nvSpPr>
        <p:spPr>
          <a:xfrm>
            <a:off x="3531342" y="6630524"/>
            <a:ext cx="87886" cy="87886"/>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7" name="手繪多邊形 16"/>
          <p:cNvSpPr/>
          <p:nvPr/>
        </p:nvSpPr>
        <p:spPr>
          <a:xfrm>
            <a:off x="-15858" y="6250983"/>
            <a:ext cx="9143999" cy="357302"/>
          </a:xfrm>
          <a:custGeom>
            <a:avLst/>
            <a:gdLst>
              <a:gd name="connsiteX0" fmla="*/ 0 w 8088283"/>
              <a:gd name="connsiteY0" fmla="*/ 547567 h 1498477"/>
              <a:gd name="connsiteX1" fmla="*/ 1645920 w 8088283"/>
              <a:gd name="connsiteY1" fmla="*/ 40491 h 1498477"/>
              <a:gd name="connsiteX2" fmla="*/ 4272741 w 8088283"/>
              <a:gd name="connsiteY2" fmla="*/ 1495218 h 1498477"/>
              <a:gd name="connsiteX3" fmla="*/ 8088283 w 8088283"/>
              <a:gd name="connsiteY3" fmla="*/ 464440 h 1498477"/>
              <a:gd name="connsiteX4" fmla="*/ 8088283 w 8088283"/>
              <a:gd name="connsiteY4" fmla="*/ 464440 h 149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283" h="1498477">
                <a:moveTo>
                  <a:pt x="0" y="547567"/>
                </a:moveTo>
                <a:cubicBezTo>
                  <a:pt x="466898" y="215058"/>
                  <a:pt x="933797" y="-117451"/>
                  <a:pt x="1645920" y="40491"/>
                </a:cubicBezTo>
                <a:cubicBezTo>
                  <a:pt x="2358044" y="198433"/>
                  <a:pt x="3199014" y="1424560"/>
                  <a:pt x="4272741" y="1495218"/>
                </a:cubicBezTo>
                <a:cubicBezTo>
                  <a:pt x="5346468" y="1565876"/>
                  <a:pt x="8088283" y="464440"/>
                  <a:pt x="8088283" y="464440"/>
                </a:cubicBezTo>
                <a:lnTo>
                  <a:pt x="8088283" y="46444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5" name="手繪多邊形 14"/>
          <p:cNvSpPr/>
          <p:nvPr/>
        </p:nvSpPr>
        <p:spPr>
          <a:xfrm>
            <a:off x="-15858" y="6383928"/>
            <a:ext cx="9143999" cy="220848"/>
          </a:xfrm>
          <a:custGeom>
            <a:avLst/>
            <a:gdLst>
              <a:gd name="connsiteX0" fmla="*/ 0 w 8088283"/>
              <a:gd name="connsiteY0" fmla="*/ 547567 h 1498477"/>
              <a:gd name="connsiteX1" fmla="*/ 1645920 w 8088283"/>
              <a:gd name="connsiteY1" fmla="*/ 40491 h 1498477"/>
              <a:gd name="connsiteX2" fmla="*/ 4272741 w 8088283"/>
              <a:gd name="connsiteY2" fmla="*/ 1495218 h 1498477"/>
              <a:gd name="connsiteX3" fmla="*/ 8088283 w 8088283"/>
              <a:gd name="connsiteY3" fmla="*/ 464440 h 1498477"/>
              <a:gd name="connsiteX4" fmla="*/ 8088283 w 8088283"/>
              <a:gd name="connsiteY4" fmla="*/ 464440 h 149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283" h="1498477">
                <a:moveTo>
                  <a:pt x="0" y="547567"/>
                </a:moveTo>
                <a:cubicBezTo>
                  <a:pt x="466898" y="215058"/>
                  <a:pt x="933797" y="-117451"/>
                  <a:pt x="1645920" y="40491"/>
                </a:cubicBezTo>
                <a:cubicBezTo>
                  <a:pt x="2358044" y="198433"/>
                  <a:pt x="3199014" y="1424560"/>
                  <a:pt x="4272741" y="1495218"/>
                </a:cubicBezTo>
                <a:cubicBezTo>
                  <a:pt x="5346468" y="1565876"/>
                  <a:pt x="8088283" y="464440"/>
                  <a:pt x="8088283" y="464440"/>
                </a:cubicBezTo>
                <a:lnTo>
                  <a:pt x="8088283" y="46444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7" name="流程圖: 接點 26"/>
          <p:cNvSpPr/>
          <p:nvPr userDrawn="1"/>
        </p:nvSpPr>
        <p:spPr>
          <a:xfrm>
            <a:off x="7626211" y="6493267"/>
            <a:ext cx="95988" cy="95988"/>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8" name="流程圖: 接點 27"/>
          <p:cNvSpPr/>
          <p:nvPr userDrawn="1"/>
        </p:nvSpPr>
        <p:spPr>
          <a:xfrm>
            <a:off x="6089815" y="6673231"/>
            <a:ext cx="129138" cy="129138"/>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4" name="圖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99" y="6212098"/>
            <a:ext cx="436871" cy="436871"/>
          </a:xfrm>
          <a:prstGeom prst="rect">
            <a:avLst/>
          </a:prstGeom>
          <a:effectLst>
            <a:outerShdw blurRad="50800" dist="38100" dir="5400000" algn="t" rotWithShape="0">
              <a:prstClr val="black">
                <a:alpha val="40000"/>
              </a:prstClr>
            </a:outerShdw>
          </a:effectLst>
        </p:spPr>
      </p:pic>
      <p:sp>
        <p:nvSpPr>
          <p:cNvPr id="29" name="矩形 28"/>
          <p:cNvSpPr/>
          <p:nvPr userDrawn="1"/>
        </p:nvSpPr>
        <p:spPr>
          <a:xfrm>
            <a:off x="0" y="1352"/>
            <a:ext cx="9144000" cy="484427"/>
          </a:xfrm>
          <a:prstGeom prst="rect">
            <a:avLst/>
          </a:prstGeom>
          <a:gradFill>
            <a:gsLst>
              <a:gs pos="100000">
                <a:srgbClr val="FFECDD"/>
              </a:gs>
              <a:gs pos="0">
                <a:srgbClr val="FFE3A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1" name="Title 1"/>
          <p:cNvSpPr>
            <a:spLocks noGrp="1"/>
          </p:cNvSpPr>
          <p:nvPr>
            <p:ph type="title"/>
          </p:nvPr>
        </p:nvSpPr>
        <p:spPr>
          <a:xfrm>
            <a:off x="204137" y="59413"/>
            <a:ext cx="8701737" cy="368296"/>
          </a:xfrm>
        </p:spPr>
        <p:txBody>
          <a:bodyPr>
            <a:normAutofit/>
          </a:bodyPr>
          <a:lstStyle>
            <a:lvl1pPr>
              <a:defRPr sz="2800">
                <a:solidFill>
                  <a:srgbClr val="621433"/>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en-US" dirty="0"/>
          </a:p>
        </p:txBody>
      </p:sp>
      <p:sp>
        <p:nvSpPr>
          <p:cNvPr id="32" name="Content Placeholder 2"/>
          <p:cNvSpPr>
            <a:spLocks noGrp="1"/>
          </p:cNvSpPr>
          <p:nvPr>
            <p:ph idx="1"/>
          </p:nvPr>
        </p:nvSpPr>
        <p:spPr>
          <a:xfrm>
            <a:off x="688303" y="882650"/>
            <a:ext cx="7886700" cy="4351338"/>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Tree>
    <p:extLst>
      <p:ext uri="{BB962C8B-B14F-4D97-AF65-F5344CB8AC3E}">
        <p14:creationId xmlns:p14="http://schemas.microsoft.com/office/powerpoint/2010/main" val="19383477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pPr/>
              <a:t>2025/3/7</a:t>
            </a:fld>
            <a:endParaRPr lang="zh-TW" altLang="en-US"/>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42"/>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4" name="投影片編號版面配置區 5"/>
          <p:cNvSpPr txBox="1">
            <a:spLocks/>
          </p:cNvSpPr>
          <p:nvPr userDrawn="1"/>
        </p:nvSpPr>
        <p:spPr>
          <a:xfrm>
            <a:off x="7060432" y="646748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a:spcBef>
                <a:spcPts val="0"/>
              </a:spcBef>
              <a:spcAft>
                <a:spcPts val="0"/>
              </a:spcAft>
            </a:pPr>
            <a:endParaRPr dirty="0">
              <a:solidFill>
                <a:prstClr val="black"/>
              </a:solidFill>
            </a:endParaRPr>
          </a:p>
        </p:txBody>
      </p:sp>
      <p:sp>
        <p:nvSpPr>
          <p:cNvPr id="16" name="投影片編號版面配置區 7"/>
          <p:cNvSpPr txBox="1">
            <a:spLocks/>
          </p:cNvSpPr>
          <p:nvPr userDrawn="1"/>
        </p:nvSpPr>
        <p:spPr>
          <a:xfrm>
            <a:off x="8787217" y="6445670"/>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solidFill>
                  <a:prstClr val="black">
                    <a:tint val="75000"/>
                  </a:prstClr>
                </a:solidFill>
              </a:rPr>
              <a:pPr algn="ctr"/>
              <a:t>‹#›</a:t>
            </a:fld>
            <a:endParaRPr lang="zh-TW" altLang="en-US" dirty="0">
              <a:solidFill>
                <a:prstClr val="black">
                  <a:tint val="75000"/>
                </a:prstClr>
              </a:solidFill>
            </a:endParaRPr>
          </a:p>
        </p:txBody>
      </p:sp>
    </p:spTree>
    <p:extLst>
      <p:ext uri="{BB962C8B-B14F-4D97-AF65-F5344CB8AC3E}">
        <p14:creationId xmlns:p14="http://schemas.microsoft.com/office/powerpoint/2010/main" val="21070858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 name="日期版面配置區 3"/>
          <p:cNvSpPr>
            <a:spLocks noGrp="1"/>
          </p:cNvSpPr>
          <p:nvPr>
            <p:ph type="dt" sz="half" idx="10"/>
          </p:nvPr>
        </p:nvSpPr>
        <p:spPr/>
        <p:txBody>
          <a:bodyPr/>
          <a:lstStyle/>
          <a:p>
            <a:fld id="{041542FE-AFD6-4D8A-B95C-CCF4E5A58D02}" type="datetime1">
              <a:rPr lang="zh-TW" altLang="en-US" smtClean="0"/>
              <a:pPr/>
              <a:t>2025/3/7</a:t>
            </a:fld>
            <a:endParaRPr lang="zh-TW" altLang="en-US"/>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solidFill>
                  <a:prstClr val="black"/>
                </a:solidFill>
              </a:endParaRPr>
            </a:p>
          </p:txBody>
        </p:sp>
      </p:grpSp>
      <p:sp>
        <p:nvSpPr>
          <p:cNvPr id="6" name="投影片編號版面配置區 5"/>
          <p:cNvSpPr>
            <a:spLocks noGrp="1"/>
          </p:cNvSpPr>
          <p:nvPr>
            <p:ph type="sldNum" sz="quarter" idx="12"/>
          </p:nvPr>
        </p:nvSpPr>
        <p:spPr>
          <a:xfrm>
            <a:off x="7009155" y="6382022"/>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pPr/>
              <a:t>‹#›</a:t>
            </a:fld>
            <a:endParaRPr lang="zh-TW" altLang="en-US"/>
          </a:p>
        </p:txBody>
      </p:sp>
    </p:spTree>
    <p:extLst>
      <p:ext uri="{BB962C8B-B14F-4D97-AF65-F5344CB8AC3E}">
        <p14:creationId xmlns:p14="http://schemas.microsoft.com/office/powerpoint/2010/main" val="2139017567"/>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677E2A44-2588-4EC8-A8BF-F08E2EFDAFB4}" type="datetime1">
              <a:rPr lang="zh-TW" altLang="en-US" smtClean="0"/>
              <a:pPr>
                <a:defRPr/>
              </a:pPr>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B44415B-7A58-4D1C-A9A1-E1F2E5DC107E}" type="slidenum">
              <a:rPr lang="zh-TW" altLang="en-US"/>
              <a:pPr>
                <a:defRPr/>
              </a:pPr>
              <a:t>‹#›</a:t>
            </a:fld>
            <a:endParaRPr lang="zh-TW" altLang="en-US"/>
          </a:p>
        </p:txBody>
      </p:sp>
    </p:spTree>
    <p:extLst>
      <p:ext uri="{BB962C8B-B14F-4D97-AF65-F5344CB8AC3E}">
        <p14:creationId xmlns:p14="http://schemas.microsoft.com/office/powerpoint/2010/main" val="16720064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84EFBE90-8CE4-495C-902E-6228D2E46401}" type="datetime1">
              <a:rPr lang="zh-TW" altLang="en-US" smtClean="0"/>
              <a:pPr>
                <a:defRPr/>
              </a:pPr>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1ECC75B7-3E76-4ACC-92CB-F8F94F23DF5E}" type="slidenum">
              <a:rPr lang="zh-TW" altLang="en-US"/>
              <a:pPr>
                <a:defRPr/>
              </a:pPr>
              <a:t>‹#›</a:t>
            </a:fld>
            <a:endParaRPr lang="zh-TW" altLang="en-US"/>
          </a:p>
        </p:txBody>
      </p:sp>
    </p:spTree>
    <p:extLst>
      <p:ext uri="{BB962C8B-B14F-4D97-AF65-F5344CB8AC3E}">
        <p14:creationId xmlns:p14="http://schemas.microsoft.com/office/powerpoint/2010/main" val="349408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DEBFC46-17AD-4682-850D-F37F484790AC}" type="datetime1">
              <a:rPr lang="zh-TW" altLang="en-US" smtClean="0"/>
              <a:t>2025/3/7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53A0B0-075E-44E7-9F7B-D478BB160587}" type="slidenum">
              <a:rPr lang="zh-TW" altLang="en-US"/>
              <a:pPr>
                <a:defRPr/>
              </a:pPr>
              <a:t>‹#›</a:t>
            </a:fld>
            <a:endParaRPr lang="zh-TW"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019683B-E3AA-4E70-A156-DEC99127ECE0}" type="datetime1">
              <a:rPr lang="zh-TW" altLang="en-US" smtClean="0"/>
              <a:pPr>
                <a:defRPr/>
              </a:pPr>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9F4A3238-55CB-4D9B-A99A-5C06838782B9}" type="slidenum">
              <a:rPr lang="zh-TW" altLang="en-US"/>
              <a:pPr>
                <a:defRPr/>
              </a:pPr>
              <a:t>‹#›</a:t>
            </a:fld>
            <a:endParaRPr lang="zh-TW" altLang="en-US"/>
          </a:p>
        </p:txBody>
      </p:sp>
    </p:spTree>
    <p:extLst>
      <p:ext uri="{BB962C8B-B14F-4D97-AF65-F5344CB8AC3E}">
        <p14:creationId xmlns:p14="http://schemas.microsoft.com/office/powerpoint/2010/main" val="34644790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6AC08F38-7FCE-43AA-A511-D9515920D893}" type="datetime1">
              <a:rPr lang="zh-TW" altLang="en-US" smtClean="0"/>
              <a:pPr>
                <a:defRPr/>
              </a:pPr>
              <a:t>2025/3/7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4349A85C-9B97-4528-AE6B-4EB2A0798033}" type="slidenum">
              <a:rPr lang="zh-TW" altLang="en-US"/>
              <a:pPr>
                <a:defRPr/>
              </a:pPr>
              <a:t>‹#›</a:t>
            </a:fld>
            <a:endParaRPr lang="zh-TW" altLang="en-US"/>
          </a:p>
        </p:txBody>
      </p:sp>
    </p:spTree>
    <p:extLst>
      <p:ext uri="{BB962C8B-B14F-4D97-AF65-F5344CB8AC3E}">
        <p14:creationId xmlns:p14="http://schemas.microsoft.com/office/powerpoint/2010/main" val="2605902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32B5CCA-FCC8-4945-9225-CAE1FD1BDF7E}" type="datetime1">
              <a:rPr lang="zh-TW" altLang="en-US" smtClean="0"/>
              <a:pPr>
                <a:defRPr/>
              </a:pPr>
              <a:t>2025/3/7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BA113EA7-BAA4-4FC6-8147-4D06502BD5DF}" type="slidenum">
              <a:rPr lang="zh-TW" altLang="en-US"/>
              <a:pPr>
                <a:defRPr/>
              </a:pPr>
              <a:t>‹#›</a:t>
            </a:fld>
            <a:endParaRPr lang="zh-TW" altLang="en-US"/>
          </a:p>
        </p:txBody>
      </p:sp>
    </p:spTree>
    <p:extLst>
      <p:ext uri="{BB962C8B-B14F-4D97-AF65-F5344CB8AC3E}">
        <p14:creationId xmlns:p14="http://schemas.microsoft.com/office/powerpoint/2010/main" val="40869032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A90716E-93F8-428F-9FCD-213C9B015D8F}" type="datetime1">
              <a:rPr lang="zh-TW" altLang="en-US" smtClean="0"/>
              <a:pPr>
                <a:defRPr/>
              </a:pPr>
              <a:t>2025/3/7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96AE9F33-D45E-4C7A-AFCA-D724586BA752}" type="slidenum">
              <a:rPr lang="zh-TW" altLang="en-US"/>
              <a:pPr>
                <a:defRPr/>
              </a:pPr>
              <a:t>‹#›</a:t>
            </a:fld>
            <a:endParaRPr lang="zh-TW" altLang="en-US"/>
          </a:p>
        </p:txBody>
      </p:sp>
    </p:spTree>
    <p:extLst>
      <p:ext uri="{BB962C8B-B14F-4D97-AF65-F5344CB8AC3E}">
        <p14:creationId xmlns:p14="http://schemas.microsoft.com/office/powerpoint/2010/main" val="3615046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8686991-46D8-4154-9853-CA688F87571B}" type="datetime1">
              <a:rPr lang="zh-TW" altLang="en-US" smtClean="0"/>
              <a:pPr>
                <a:defRPr/>
              </a:pPr>
              <a:t>2025/3/7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BB9199D3-8569-4C08-9BDA-497527D70E4F}" type="slidenum">
              <a:rPr lang="zh-TW" altLang="en-US"/>
              <a:pPr>
                <a:defRPr/>
              </a:pPr>
              <a:t>‹#›</a:t>
            </a:fld>
            <a:endParaRPr lang="zh-TW" altLang="en-US"/>
          </a:p>
        </p:txBody>
      </p:sp>
    </p:spTree>
    <p:extLst>
      <p:ext uri="{BB962C8B-B14F-4D97-AF65-F5344CB8AC3E}">
        <p14:creationId xmlns:p14="http://schemas.microsoft.com/office/powerpoint/2010/main" val="1417655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DEBFC46-17AD-4682-850D-F37F484790AC}" type="datetime1">
              <a:rPr lang="zh-TW" altLang="en-US" smtClean="0"/>
              <a:pPr>
                <a:defRPr/>
              </a:pPr>
              <a:t>2025/3/7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8953A0B0-075E-44E7-9F7B-D478BB160587}" type="slidenum">
              <a:rPr lang="zh-TW" altLang="en-US"/>
              <a:pPr>
                <a:defRPr/>
              </a:pPr>
              <a:t>‹#›</a:t>
            </a:fld>
            <a:endParaRPr lang="zh-TW" altLang="en-US"/>
          </a:p>
        </p:txBody>
      </p:sp>
    </p:spTree>
    <p:extLst>
      <p:ext uri="{BB962C8B-B14F-4D97-AF65-F5344CB8AC3E}">
        <p14:creationId xmlns:p14="http://schemas.microsoft.com/office/powerpoint/2010/main" val="16386583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5CA6698-A4FC-492F-9C37-CE26A0FF4833}" type="datetime1">
              <a:rPr lang="zh-TW" altLang="en-US" smtClean="0"/>
              <a:pPr>
                <a:defRPr/>
              </a:pPr>
              <a:t>2025/3/7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C87F2D5C-7606-46E7-9836-2AE6B33FEE24}" type="slidenum">
              <a:rPr lang="zh-TW" altLang="en-US"/>
              <a:pPr>
                <a:defRPr/>
              </a:pPr>
              <a:t>‹#›</a:t>
            </a:fld>
            <a:endParaRPr lang="zh-TW" altLang="en-US"/>
          </a:p>
        </p:txBody>
      </p:sp>
    </p:spTree>
    <p:extLst>
      <p:ext uri="{BB962C8B-B14F-4D97-AF65-F5344CB8AC3E}">
        <p14:creationId xmlns:p14="http://schemas.microsoft.com/office/powerpoint/2010/main" val="5832388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4A079AE-97DE-4B67-ABAB-B76A7C15C551}" type="datetime1">
              <a:rPr lang="zh-TW" altLang="en-US" smtClean="0"/>
              <a:pPr>
                <a:defRPr/>
              </a:pPr>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74EC4209-0E30-4A00-9130-099CD831A995}" type="slidenum">
              <a:rPr lang="zh-TW" altLang="en-US"/>
              <a:pPr>
                <a:defRPr/>
              </a:pPr>
              <a:t>‹#›</a:t>
            </a:fld>
            <a:endParaRPr lang="zh-TW" altLang="en-US"/>
          </a:p>
        </p:txBody>
      </p:sp>
    </p:spTree>
    <p:extLst>
      <p:ext uri="{BB962C8B-B14F-4D97-AF65-F5344CB8AC3E}">
        <p14:creationId xmlns:p14="http://schemas.microsoft.com/office/powerpoint/2010/main" val="41104673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960BA5D-3407-474C-98D0-E1540476C62D}" type="datetime1">
              <a:rPr lang="zh-TW" altLang="en-US" smtClean="0"/>
              <a:pPr>
                <a:defRPr/>
              </a:pPr>
              <a:t>2025/3/7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2F0951CD-5638-4D90-8BCA-D58DD78AE55F}" type="slidenum">
              <a:rPr lang="zh-TW" altLang="en-US"/>
              <a:pPr>
                <a:defRPr/>
              </a:pPr>
              <a:t>‹#›</a:t>
            </a:fld>
            <a:endParaRPr lang="zh-TW" altLang="en-US"/>
          </a:p>
        </p:txBody>
      </p:sp>
    </p:spTree>
    <p:extLst>
      <p:ext uri="{BB962C8B-B14F-4D97-AF65-F5344CB8AC3E}">
        <p14:creationId xmlns:p14="http://schemas.microsoft.com/office/powerpoint/2010/main" val="34940009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195942" y="261257"/>
            <a:ext cx="8762321"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855" tIns="54428" rIns="108855" bIns="54428" rtlCol="0" anchor="ctr"/>
          <a:lstStyle/>
          <a:p>
            <a:pPr algn="ctr"/>
            <a:endParaRPr lang="zh-CN" altLang="en-US" sz="1600">
              <a:solidFill>
                <a:prstClr val="white"/>
              </a:solidFill>
            </a:endParaRPr>
          </a:p>
        </p:txBody>
      </p:sp>
    </p:spTree>
    <p:extLst>
      <p:ext uri="{BB962C8B-B14F-4D97-AF65-F5344CB8AC3E}">
        <p14:creationId xmlns:p14="http://schemas.microsoft.com/office/powerpoint/2010/main" val="126770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5CA6698-A4FC-492F-9C37-CE26A0FF4833}" type="datetime1">
              <a:rPr lang="zh-TW" altLang="en-US" smtClean="0"/>
              <a:t>2025/3/7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87F2D5C-7606-46E7-9836-2AE6B33FEE24}" type="slidenum">
              <a:rPr lang="zh-TW" altLang="en-US"/>
              <a:pPr>
                <a:defRPr/>
              </a:pPr>
              <a:t>‹#›</a:t>
            </a:fld>
            <a:endParaRPr lang="zh-TW"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0979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391323"/>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7" name="群組 6">
            <a:extLst>
              <a:ext uri="{FF2B5EF4-FFF2-40B4-BE49-F238E27FC236}">
                <a16:creationId xmlns="" xmlns:a16="http://schemas.microsoft.com/office/drawing/2014/main" id="{5F3C0AC6-65F1-E974-F95C-D3D8755690BF}"/>
              </a:ext>
            </a:extLst>
          </p:cNvPr>
          <p:cNvGrpSpPr/>
          <p:nvPr userDrawn="1"/>
        </p:nvGrpSpPr>
        <p:grpSpPr>
          <a:xfrm>
            <a:off x="7088674" y="-287756"/>
            <a:ext cx="2372330" cy="2323500"/>
            <a:chOff x="9451564" y="-287756"/>
            <a:chExt cx="3163106" cy="2323500"/>
          </a:xfrm>
        </p:grpSpPr>
        <p:grpSp>
          <p:nvGrpSpPr>
            <p:cNvPr id="57" name="群組 56">
              <a:extLst>
                <a:ext uri="{FF2B5EF4-FFF2-40B4-BE49-F238E27FC236}">
                  <a16:creationId xmlns="" xmlns:a16="http://schemas.microsoft.com/office/drawing/2014/main" id="{75EE2D2C-C63B-3715-E134-3E048B23EA69}"/>
                </a:ext>
              </a:extLst>
            </p:cNvPr>
            <p:cNvGrpSpPr/>
            <p:nvPr userDrawn="1"/>
          </p:nvGrpSpPr>
          <p:grpSpPr>
            <a:xfrm rot="20892204">
              <a:off x="9724114" y="-287756"/>
              <a:ext cx="2554645" cy="2323500"/>
              <a:chOff x="9395509" y="-761227"/>
              <a:chExt cx="3426704" cy="3116655"/>
            </a:xfrm>
          </p:grpSpPr>
          <p:sp>
            <p:nvSpPr>
              <p:cNvPr id="58" name="Google Shape;173;p11">
                <a:extLst>
                  <a:ext uri="{FF2B5EF4-FFF2-40B4-BE49-F238E27FC236}">
                    <a16:creationId xmlns="" xmlns:a16="http://schemas.microsoft.com/office/drawing/2014/main" id="{5E8B938B-CE93-38F9-8ADD-F6BB8337F44D}"/>
                  </a:ext>
                </a:extLst>
              </p:cNvPr>
              <p:cNvSpPr/>
              <p:nvPr/>
            </p:nvSpPr>
            <p:spPr>
              <a:xfrm rot="16855999">
                <a:off x="11440875" y="974090"/>
                <a:ext cx="1381338" cy="1381338"/>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9" name="Google Shape;175;p11">
                <a:extLst>
                  <a:ext uri="{FF2B5EF4-FFF2-40B4-BE49-F238E27FC236}">
                    <a16:creationId xmlns="" xmlns:a16="http://schemas.microsoft.com/office/drawing/2014/main" id="{8273B42D-7FF5-221B-FE9B-16B221F80F72}"/>
                  </a:ext>
                </a:extLst>
              </p:cNvPr>
              <p:cNvSpPr/>
              <p:nvPr/>
            </p:nvSpPr>
            <p:spPr>
              <a:xfrm rot="16855999">
                <a:off x="9395509" y="-761227"/>
                <a:ext cx="1860854" cy="1860854"/>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60" name="Google Shape;176;p11">
                <a:extLst>
                  <a:ext uri="{FF2B5EF4-FFF2-40B4-BE49-F238E27FC236}">
                    <a16:creationId xmlns="" xmlns:a16="http://schemas.microsoft.com/office/drawing/2014/main" id="{4A4A0571-226E-0647-AEB2-6EE03B364015}"/>
                  </a:ext>
                </a:extLst>
              </p:cNvPr>
              <p:cNvSpPr/>
              <p:nvPr/>
            </p:nvSpPr>
            <p:spPr>
              <a:xfrm rot="16855999">
                <a:off x="11589312" y="184781"/>
                <a:ext cx="471988" cy="47198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61" name="Google Shape;182;p11">
                <a:extLst>
                  <a:ext uri="{FF2B5EF4-FFF2-40B4-BE49-F238E27FC236}">
                    <a16:creationId xmlns="" xmlns:a16="http://schemas.microsoft.com/office/drawing/2014/main" id="{4B457EBD-71E9-1276-3743-2FDADE83A6B7}"/>
                  </a:ext>
                </a:extLst>
              </p:cNvPr>
              <p:cNvSpPr/>
              <p:nvPr/>
            </p:nvSpPr>
            <p:spPr>
              <a:xfrm rot="16200000">
                <a:off x="10331236" y="1384522"/>
                <a:ext cx="660905" cy="660905"/>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65" name="橢圓 64">
              <a:extLst>
                <a:ext uri="{FF2B5EF4-FFF2-40B4-BE49-F238E27FC236}">
                  <a16:creationId xmlns="" xmlns:a16="http://schemas.microsoft.com/office/drawing/2014/main" id="{81321414-DAB8-75B6-A3B6-226C7D57C000}"/>
                </a:ext>
              </a:extLst>
            </p:cNvPr>
            <p:cNvSpPr/>
            <p:nvPr userDrawn="1"/>
          </p:nvSpPr>
          <p:spPr>
            <a:xfrm rot="1899986">
              <a:off x="9451564" y="-28418"/>
              <a:ext cx="3163106" cy="1933246"/>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grpSp>
        <p:nvGrpSpPr>
          <p:cNvPr id="3" name="群組 2">
            <a:extLst>
              <a:ext uri="{FF2B5EF4-FFF2-40B4-BE49-F238E27FC236}">
                <a16:creationId xmlns="" xmlns:a16="http://schemas.microsoft.com/office/drawing/2014/main" id="{07BE2FB6-12B6-88C3-968E-42D921C06CF1}"/>
              </a:ext>
            </a:extLst>
          </p:cNvPr>
          <p:cNvGrpSpPr/>
          <p:nvPr userDrawn="1"/>
        </p:nvGrpSpPr>
        <p:grpSpPr>
          <a:xfrm>
            <a:off x="7268342" y="3090835"/>
            <a:ext cx="2468028" cy="2810729"/>
            <a:chOff x="9691123" y="3090804"/>
            <a:chExt cx="3290704" cy="2810729"/>
          </a:xfrm>
        </p:grpSpPr>
        <p:grpSp>
          <p:nvGrpSpPr>
            <p:cNvPr id="47" name="群組 46">
              <a:extLst>
                <a:ext uri="{FF2B5EF4-FFF2-40B4-BE49-F238E27FC236}">
                  <a16:creationId xmlns="" xmlns:a16="http://schemas.microsoft.com/office/drawing/2014/main" id="{0C3C2B40-B4DC-3A17-B768-ECF80D447ECC}"/>
                </a:ext>
              </a:extLst>
            </p:cNvPr>
            <p:cNvGrpSpPr/>
            <p:nvPr userDrawn="1"/>
          </p:nvGrpSpPr>
          <p:grpSpPr>
            <a:xfrm rot="15260557" flipH="1">
              <a:off x="10199845" y="3147069"/>
              <a:ext cx="2638598" cy="2720415"/>
              <a:chOff x="11119053" y="5418594"/>
              <a:chExt cx="1130918" cy="1165984"/>
            </a:xfrm>
          </p:grpSpPr>
          <p:sp>
            <p:nvSpPr>
              <p:cNvPr id="48" name="Google Shape;174;p11">
                <a:extLst>
                  <a:ext uri="{FF2B5EF4-FFF2-40B4-BE49-F238E27FC236}">
                    <a16:creationId xmlns="" xmlns:a16="http://schemas.microsoft.com/office/drawing/2014/main" id="{9811E2EE-5ED4-E2C7-D510-9D235071A967}"/>
                  </a:ext>
                </a:extLst>
              </p:cNvPr>
              <p:cNvSpPr/>
              <p:nvPr/>
            </p:nvSpPr>
            <p:spPr>
              <a:xfrm>
                <a:off x="11802971" y="55060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9" name="Google Shape;177;p11">
                <a:extLst>
                  <a:ext uri="{FF2B5EF4-FFF2-40B4-BE49-F238E27FC236}">
                    <a16:creationId xmlns="" xmlns:a16="http://schemas.microsoft.com/office/drawing/2014/main" id="{3F9D22B4-B492-D133-D599-1ECE40A41CD2}"/>
                  </a:ext>
                </a:extLst>
              </p:cNvPr>
              <p:cNvSpPr/>
              <p:nvPr/>
            </p:nvSpPr>
            <p:spPr>
              <a:xfrm>
                <a:off x="11119053" y="5767633"/>
                <a:ext cx="816945" cy="816945"/>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0" name="Google Shape;179;p11">
                <a:extLst>
                  <a:ext uri="{FF2B5EF4-FFF2-40B4-BE49-F238E27FC236}">
                    <a16:creationId xmlns="" xmlns:a16="http://schemas.microsoft.com/office/drawing/2014/main" id="{279D1EAA-F06A-6F51-1A1E-7D9065B93561}"/>
                  </a:ext>
                </a:extLst>
              </p:cNvPr>
              <p:cNvSpPr/>
              <p:nvPr/>
            </p:nvSpPr>
            <p:spPr>
              <a:xfrm>
                <a:off x="11316388" y="5418594"/>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1" name="Google Shape;181;p11">
                <a:extLst>
                  <a:ext uri="{FF2B5EF4-FFF2-40B4-BE49-F238E27FC236}">
                    <a16:creationId xmlns="" xmlns:a16="http://schemas.microsoft.com/office/drawing/2014/main" id="{BDAAD939-9A82-AA4D-8B10-7D60EEC0571A}"/>
                  </a:ext>
                </a:extLst>
              </p:cNvPr>
              <p:cNvSpPr/>
              <p:nvPr/>
            </p:nvSpPr>
            <p:spPr>
              <a:xfrm>
                <a:off x="11280397" y="5913713"/>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2" name="橢圓 1">
              <a:extLst>
                <a:ext uri="{FF2B5EF4-FFF2-40B4-BE49-F238E27FC236}">
                  <a16:creationId xmlns="" xmlns:a16="http://schemas.microsoft.com/office/drawing/2014/main" id="{4C3CD906-3638-2CB5-7244-3B38733BDE9C}"/>
                </a:ext>
              </a:extLst>
            </p:cNvPr>
            <p:cNvSpPr/>
            <p:nvPr userDrawn="1"/>
          </p:nvSpPr>
          <p:spPr>
            <a:xfrm rot="19014924">
              <a:off x="9691123" y="3090804"/>
              <a:ext cx="3290704" cy="2810729"/>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 name="投影片編號版面配置區 5"/>
          <p:cNvSpPr>
            <a:spLocks noGrp="1"/>
          </p:cNvSpPr>
          <p:nvPr>
            <p:ph type="sldNum" sz="quarter" idx="12"/>
          </p:nvPr>
        </p:nvSpPr>
        <p:spPr>
          <a:xfrm>
            <a:off x="7009157" y="6356381"/>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40" name="矩形 39"/>
          <p:cNvSpPr/>
          <p:nvPr userDrawn="1"/>
        </p:nvSpPr>
        <p:spPr>
          <a:xfrm flipV="1">
            <a:off x="7615" y="5193199"/>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43" name="群組 42">
            <a:extLst>
              <a:ext uri="{FF2B5EF4-FFF2-40B4-BE49-F238E27FC236}">
                <a16:creationId xmlns="" xmlns:a16="http://schemas.microsoft.com/office/drawing/2014/main" id="{8F1F0E0E-A5BD-4680-17AC-1AFDF0054056}"/>
              </a:ext>
            </a:extLst>
          </p:cNvPr>
          <p:cNvGrpSpPr/>
          <p:nvPr userDrawn="1"/>
        </p:nvGrpSpPr>
        <p:grpSpPr>
          <a:xfrm rot="3275737">
            <a:off x="-1023232" y="4517107"/>
            <a:ext cx="2649817" cy="1859449"/>
            <a:chOff x="-212111" y="5799253"/>
            <a:chExt cx="740716" cy="693041"/>
          </a:xfrm>
        </p:grpSpPr>
        <p:sp>
          <p:nvSpPr>
            <p:cNvPr id="44" name="Google Shape;178;p11">
              <a:extLst>
                <a:ext uri="{FF2B5EF4-FFF2-40B4-BE49-F238E27FC236}">
                  <a16:creationId xmlns="" xmlns:a16="http://schemas.microsoft.com/office/drawing/2014/main" id="{F590BE7B-2EAA-032B-EF54-22391FAAD17C}"/>
                </a:ext>
              </a:extLst>
            </p:cNvPr>
            <p:cNvSpPr/>
            <p:nvPr/>
          </p:nvSpPr>
          <p:spPr>
            <a:xfrm>
              <a:off x="285431" y="5845185"/>
              <a:ext cx="243174" cy="243174"/>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5" name="Google Shape;180;p11">
              <a:extLst>
                <a:ext uri="{FF2B5EF4-FFF2-40B4-BE49-F238E27FC236}">
                  <a16:creationId xmlns="" xmlns:a16="http://schemas.microsoft.com/office/drawing/2014/main" id="{28DE9AD0-92E2-CD27-798D-A3F583E02B32}"/>
                </a:ext>
              </a:extLst>
            </p:cNvPr>
            <p:cNvSpPr/>
            <p:nvPr/>
          </p:nvSpPr>
          <p:spPr>
            <a:xfrm>
              <a:off x="-83481" y="6056469"/>
              <a:ext cx="435825" cy="435825"/>
            </a:xfrm>
            <a:prstGeom prst="donut">
              <a:avLst>
                <a:gd name="adj" fmla="val 24895"/>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6" name="Google Shape;186;p11">
              <a:extLst>
                <a:ext uri="{FF2B5EF4-FFF2-40B4-BE49-F238E27FC236}">
                  <a16:creationId xmlns="" xmlns:a16="http://schemas.microsoft.com/office/drawing/2014/main" id="{363457DE-51CB-A6E6-0CD3-E43F5203FFF6}"/>
                </a:ext>
              </a:extLst>
            </p:cNvPr>
            <p:cNvSpPr/>
            <p:nvPr/>
          </p:nvSpPr>
          <p:spPr>
            <a:xfrm>
              <a:off x="-212111" y="5799253"/>
              <a:ext cx="256285" cy="256285"/>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8" name="群組 7">
            <a:extLst>
              <a:ext uri="{FF2B5EF4-FFF2-40B4-BE49-F238E27FC236}">
                <a16:creationId xmlns="" xmlns:a16="http://schemas.microsoft.com/office/drawing/2014/main" id="{DC4D3883-F1E4-84C8-699C-2F868EE84175}"/>
              </a:ext>
            </a:extLst>
          </p:cNvPr>
          <p:cNvGrpSpPr/>
          <p:nvPr userDrawn="1"/>
        </p:nvGrpSpPr>
        <p:grpSpPr>
          <a:xfrm>
            <a:off x="-453289" y="-407826"/>
            <a:ext cx="2124277" cy="2336971"/>
            <a:chOff x="-604385" y="-407826"/>
            <a:chExt cx="2832369" cy="2336971"/>
          </a:xfrm>
        </p:grpSpPr>
        <p:grpSp>
          <p:nvGrpSpPr>
            <p:cNvPr id="52" name="群組 51">
              <a:extLst>
                <a:ext uri="{FF2B5EF4-FFF2-40B4-BE49-F238E27FC236}">
                  <a16:creationId xmlns="" xmlns:a16="http://schemas.microsoft.com/office/drawing/2014/main" id="{DB6F8D36-DAE1-E912-8AAB-BFCEF56B30FE}"/>
                </a:ext>
              </a:extLst>
            </p:cNvPr>
            <p:cNvGrpSpPr/>
            <p:nvPr userDrawn="1"/>
          </p:nvGrpSpPr>
          <p:grpSpPr>
            <a:xfrm rot="16200000">
              <a:off x="-42199" y="-477931"/>
              <a:ext cx="1990590" cy="2408469"/>
              <a:chOff x="11346594" y="-42390"/>
              <a:chExt cx="909145" cy="1100000"/>
            </a:xfrm>
          </p:grpSpPr>
          <p:sp>
            <p:nvSpPr>
              <p:cNvPr id="53" name="Google Shape;182;p11">
                <a:extLst>
                  <a:ext uri="{FF2B5EF4-FFF2-40B4-BE49-F238E27FC236}">
                    <a16:creationId xmlns="" xmlns:a16="http://schemas.microsoft.com/office/drawing/2014/main" id="{25FCD4CC-C35E-E4ED-E33D-41C7B0AF9953}"/>
                  </a:ext>
                </a:extLst>
              </p:cNvPr>
              <p:cNvSpPr/>
              <p:nvPr/>
            </p:nvSpPr>
            <p:spPr>
              <a:xfrm>
                <a:off x="11346594" y="-42390"/>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4" name="Google Shape;183;p11">
                <a:extLst>
                  <a:ext uri="{FF2B5EF4-FFF2-40B4-BE49-F238E27FC236}">
                    <a16:creationId xmlns="" xmlns:a16="http://schemas.microsoft.com/office/drawing/2014/main" id="{3871C8EF-41D3-5DA5-BB24-02308158C1AA}"/>
                  </a:ext>
                </a:extLst>
              </p:cNvPr>
              <p:cNvSpPr/>
              <p:nvPr/>
            </p:nvSpPr>
            <p:spPr>
              <a:xfrm>
                <a:off x="11624083" y="86051"/>
                <a:ext cx="527105" cy="527105"/>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5" name="Google Shape;184;p11">
                <a:extLst>
                  <a:ext uri="{FF2B5EF4-FFF2-40B4-BE49-F238E27FC236}">
                    <a16:creationId xmlns="" xmlns:a16="http://schemas.microsoft.com/office/drawing/2014/main" id="{E1DBBBCA-C584-9499-80A2-6ED20C3392B7}"/>
                  </a:ext>
                </a:extLst>
              </p:cNvPr>
              <p:cNvSpPr/>
              <p:nvPr/>
            </p:nvSpPr>
            <p:spPr>
              <a:xfrm>
                <a:off x="11655356" y="752811"/>
                <a:ext cx="304799" cy="304799"/>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sp>
            <p:nvSpPr>
              <p:cNvPr id="56" name="Google Shape;185;p11">
                <a:extLst>
                  <a:ext uri="{FF2B5EF4-FFF2-40B4-BE49-F238E27FC236}">
                    <a16:creationId xmlns="" xmlns:a16="http://schemas.microsoft.com/office/drawing/2014/main" id="{DD8F3CAD-D492-2425-F28C-0F5DCFE12D86}"/>
                  </a:ext>
                </a:extLst>
              </p:cNvPr>
              <p:cNvSpPr/>
              <p:nvPr/>
            </p:nvSpPr>
            <p:spPr>
              <a:xfrm>
                <a:off x="11540691" y="-18197"/>
                <a:ext cx="715048" cy="715048"/>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66" name="橢圓 65">
              <a:extLst>
                <a:ext uri="{FF2B5EF4-FFF2-40B4-BE49-F238E27FC236}">
                  <a16:creationId xmlns="" xmlns:a16="http://schemas.microsoft.com/office/drawing/2014/main" id="{306A0E95-4184-B655-15D0-1E5E3D442DF6}"/>
                </a:ext>
              </a:extLst>
            </p:cNvPr>
            <p:cNvSpPr/>
            <p:nvPr userDrawn="1"/>
          </p:nvSpPr>
          <p:spPr>
            <a:xfrm rot="9787845">
              <a:off x="-604385" y="-407826"/>
              <a:ext cx="2832369" cy="2336971"/>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7" name="橢圓 66">
            <a:extLst>
              <a:ext uri="{FF2B5EF4-FFF2-40B4-BE49-F238E27FC236}">
                <a16:creationId xmlns="" xmlns:a16="http://schemas.microsoft.com/office/drawing/2014/main" id="{1E9AF451-EB2D-F912-38A6-ABF2276C761D}"/>
              </a:ext>
            </a:extLst>
          </p:cNvPr>
          <p:cNvSpPr/>
          <p:nvPr userDrawn="1"/>
        </p:nvSpPr>
        <p:spPr>
          <a:xfrm rot="3113033">
            <a:off x="-1097409" y="4140037"/>
            <a:ext cx="2983169" cy="2270576"/>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Google Shape;184;p11">
            <a:extLst>
              <a:ext uri="{FF2B5EF4-FFF2-40B4-BE49-F238E27FC236}">
                <a16:creationId xmlns="" xmlns:a16="http://schemas.microsoft.com/office/drawing/2014/main" id="{E392388D-486F-7F65-831F-7FD4E86EBFA1}"/>
              </a:ext>
            </a:extLst>
          </p:cNvPr>
          <p:cNvSpPr/>
          <p:nvPr userDrawn="1"/>
        </p:nvSpPr>
        <p:spPr>
          <a:xfrm rot="6798747" flipH="1" flipV="1">
            <a:off x="4395139" y="891619"/>
            <a:ext cx="5838589" cy="3631067"/>
          </a:xfrm>
          <a:prstGeom prst="triangle">
            <a:avLst>
              <a:gd name="adj" fmla="val 0"/>
            </a:avLst>
          </a:prstGeom>
          <a:solidFill>
            <a:srgbClr val="FF9393">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sp>
        <p:nvSpPr>
          <p:cNvPr id="41" name="Google Shape;184;p11">
            <a:extLst>
              <a:ext uri="{FF2B5EF4-FFF2-40B4-BE49-F238E27FC236}">
                <a16:creationId xmlns="" xmlns:a16="http://schemas.microsoft.com/office/drawing/2014/main" id="{F334984A-F3A5-C775-791D-C183DF9D71B6}"/>
              </a:ext>
            </a:extLst>
          </p:cNvPr>
          <p:cNvSpPr/>
          <p:nvPr userDrawn="1"/>
        </p:nvSpPr>
        <p:spPr>
          <a:xfrm rot="8399772" flipH="1">
            <a:off x="215732" y="2920301"/>
            <a:ext cx="2468589" cy="3228228"/>
          </a:xfrm>
          <a:prstGeom prst="triangle">
            <a:avLst>
              <a:gd name="adj" fmla="val 31840"/>
            </a:avLst>
          </a:prstGeom>
          <a:solidFill>
            <a:srgbClr val="92D050">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sp>
        <p:nvSpPr>
          <p:cNvPr id="42" name="Google Shape;184;p11">
            <a:extLst>
              <a:ext uri="{FF2B5EF4-FFF2-40B4-BE49-F238E27FC236}">
                <a16:creationId xmlns="" xmlns:a16="http://schemas.microsoft.com/office/drawing/2014/main" id="{E392388D-486F-7F65-831F-7FD4E86EBFA1}"/>
              </a:ext>
            </a:extLst>
          </p:cNvPr>
          <p:cNvSpPr/>
          <p:nvPr userDrawn="1"/>
        </p:nvSpPr>
        <p:spPr>
          <a:xfrm rot="21300386">
            <a:off x="889758" y="-245163"/>
            <a:ext cx="6557111" cy="6854419"/>
          </a:xfrm>
          <a:prstGeom prst="triangle">
            <a:avLst>
              <a:gd name="adj" fmla="val 17372"/>
            </a:avLst>
          </a:prstGeom>
          <a:solidFill>
            <a:schemeClr val="accent4">
              <a:lumMod val="60000"/>
              <a:lumOff val="40000"/>
              <a:alpha val="14000"/>
            </a:scheme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ndParaRPr>
          </a:p>
        </p:txBody>
      </p:sp>
      <p:grpSp>
        <p:nvGrpSpPr>
          <p:cNvPr id="34" name="群組 33">
            <a:extLst>
              <a:ext uri="{FF2B5EF4-FFF2-40B4-BE49-F238E27FC236}">
                <a16:creationId xmlns="" xmlns:a16="http://schemas.microsoft.com/office/drawing/2014/main" id="{F7D3238E-D4C0-0368-258E-AF8FA52ED9CD}"/>
              </a:ext>
            </a:extLst>
          </p:cNvPr>
          <p:cNvGrpSpPr/>
          <p:nvPr userDrawn="1"/>
        </p:nvGrpSpPr>
        <p:grpSpPr>
          <a:xfrm>
            <a:off x="491490" y="952212"/>
            <a:ext cx="8161024" cy="3210363"/>
            <a:chOff x="655318" y="1427652"/>
            <a:chExt cx="10881365" cy="3479174"/>
          </a:xfrm>
        </p:grpSpPr>
        <p:sp>
          <p:nvSpPr>
            <p:cNvPr id="35" name="矩形: 圓角 34">
              <a:extLst>
                <a:ext uri="{FF2B5EF4-FFF2-40B4-BE49-F238E27FC236}">
                  <a16:creationId xmlns="" xmlns:a16="http://schemas.microsoft.com/office/drawing/2014/main" id="{FDA93B46-C6B4-E8D1-C3D6-1226D930BFF2}"/>
                </a:ext>
              </a:extLst>
            </p:cNvPr>
            <p:cNvSpPr/>
            <p:nvPr/>
          </p:nvSpPr>
          <p:spPr>
            <a:xfrm>
              <a:off x="655318" y="1427652"/>
              <a:ext cx="10881365" cy="3479174"/>
            </a:xfrm>
            <a:prstGeom prst="roundRect">
              <a:avLst>
                <a:gd name="adj" fmla="val 1096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圓角 35">
              <a:extLst>
                <a:ext uri="{FF2B5EF4-FFF2-40B4-BE49-F238E27FC236}">
                  <a16:creationId xmlns="" xmlns:a16="http://schemas.microsoft.com/office/drawing/2014/main" id="{A63ED3D2-F50B-3F0A-A1A7-3DFE413063B8}"/>
                </a:ext>
              </a:extLst>
            </p:cNvPr>
            <p:cNvSpPr/>
            <p:nvPr/>
          </p:nvSpPr>
          <p:spPr>
            <a:xfrm>
              <a:off x="777819" y="1524014"/>
              <a:ext cx="10636362" cy="3284431"/>
            </a:xfrm>
            <a:prstGeom prst="roundRect">
              <a:avLst>
                <a:gd name="adj" fmla="val 10962"/>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Tree>
    <p:extLst>
      <p:ext uri="{BB962C8B-B14F-4D97-AF65-F5344CB8AC3E}">
        <p14:creationId xmlns:p14="http://schemas.microsoft.com/office/powerpoint/2010/main" val="3490394952"/>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529120"/>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7009157" y="6356381"/>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userDrawn="1"/>
        </p:nvSpPr>
        <p:spPr>
          <a:xfrm flipV="1">
            <a:off x="7615" y="5193199"/>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9" name="群組 8"/>
          <p:cNvGrpSpPr/>
          <p:nvPr userDrawn="1"/>
        </p:nvGrpSpPr>
        <p:grpSpPr>
          <a:xfrm>
            <a:off x="-154791" y="4988200"/>
            <a:ext cx="1976777" cy="2403616"/>
            <a:chOff x="-136268" y="5707086"/>
            <a:chExt cx="1303450" cy="1188675"/>
          </a:xfrm>
        </p:grpSpPr>
        <p:sp>
          <p:nvSpPr>
            <p:cNvPr id="10" name="Google Shape;178;p11"/>
            <p:cNvSpPr/>
            <p:nvPr/>
          </p:nvSpPr>
          <p:spPr>
            <a:xfrm>
              <a:off x="769682" y="6326211"/>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1" name="Google Shape;180;p11"/>
            <p:cNvSpPr/>
            <p:nvPr/>
          </p:nvSpPr>
          <p:spPr>
            <a:xfrm>
              <a:off x="-136268" y="6154161"/>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2" name="Google Shape;186;p11"/>
            <p:cNvSpPr/>
            <p:nvPr/>
          </p:nvSpPr>
          <p:spPr>
            <a:xfrm>
              <a:off x="128357" y="5707086"/>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3" name="群組 22"/>
          <p:cNvGrpSpPr/>
          <p:nvPr userDrawn="1"/>
        </p:nvGrpSpPr>
        <p:grpSpPr>
          <a:xfrm rot="19732323">
            <a:off x="7966087" y="4857799"/>
            <a:ext cx="1212704" cy="2280273"/>
            <a:chOff x="10946300" y="5197761"/>
            <a:chExt cx="1107825" cy="1562300"/>
          </a:xfrm>
        </p:grpSpPr>
        <p:sp>
          <p:nvSpPr>
            <p:cNvPr id="24"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5"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8" name="群組 27"/>
          <p:cNvGrpSpPr/>
          <p:nvPr userDrawn="1"/>
        </p:nvGrpSpPr>
        <p:grpSpPr>
          <a:xfrm rot="16200000">
            <a:off x="-226526" y="-212105"/>
            <a:ext cx="2007092" cy="1703864"/>
            <a:chOff x="10834752" y="189942"/>
            <a:chExt cx="1245875" cy="1410200"/>
          </a:xfrm>
        </p:grpSpPr>
        <p:sp>
          <p:nvSpPr>
            <p:cNvPr id="29" name="Google Shape;182;p11"/>
            <p:cNvSpPr/>
            <p:nvPr/>
          </p:nvSpPr>
          <p:spPr>
            <a:xfrm>
              <a:off x="10834752" y="189942"/>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0" name="Google Shape;183;p11"/>
            <p:cNvSpPr/>
            <p:nvPr/>
          </p:nvSpPr>
          <p:spPr>
            <a:xfrm>
              <a:off x="11310525" y="294190"/>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1" name="Google Shape;184;p11"/>
            <p:cNvSpPr/>
            <p:nvPr/>
          </p:nvSpPr>
          <p:spPr>
            <a:xfrm>
              <a:off x="11633627" y="1153142"/>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2" name="Google Shape;185;p11"/>
            <p:cNvSpPr/>
            <p:nvPr/>
          </p:nvSpPr>
          <p:spPr>
            <a:xfrm>
              <a:off x="11206277" y="189942"/>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33" name="群組 32"/>
          <p:cNvGrpSpPr/>
          <p:nvPr userDrawn="1"/>
        </p:nvGrpSpPr>
        <p:grpSpPr>
          <a:xfrm rot="16507687">
            <a:off x="7655264" y="-158298"/>
            <a:ext cx="1521354" cy="1625640"/>
            <a:chOff x="-128161" y="-18464"/>
            <a:chExt cx="1006225" cy="1433600"/>
          </a:xfrm>
        </p:grpSpPr>
        <p:sp>
          <p:nvSpPr>
            <p:cNvPr id="34"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5"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6"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 name="群組 1">
            <a:extLst>
              <a:ext uri="{FF2B5EF4-FFF2-40B4-BE49-F238E27FC236}">
                <a16:creationId xmlns="" xmlns:a16="http://schemas.microsoft.com/office/drawing/2014/main" id="{D6D1701E-2FF5-6B09-D455-B32239C4349D}"/>
              </a:ext>
            </a:extLst>
          </p:cNvPr>
          <p:cNvGrpSpPr/>
          <p:nvPr userDrawn="1"/>
        </p:nvGrpSpPr>
        <p:grpSpPr>
          <a:xfrm>
            <a:off x="324112" y="2102815"/>
            <a:ext cx="1488212" cy="2306579"/>
            <a:chOff x="432149" y="2102784"/>
            <a:chExt cx="1984282" cy="2306579"/>
          </a:xfrm>
        </p:grpSpPr>
        <p:sp>
          <p:nvSpPr>
            <p:cNvPr id="14" name="Google Shape;85;p6"/>
            <p:cNvSpPr/>
            <p:nvPr/>
          </p:nvSpPr>
          <p:spPr>
            <a:xfrm>
              <a:off x="877373" y="2646313"/>
              <a:ext cx="1539058" cy="1539058"/>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5" name="Google Shape;86;p6"/>
            <p:cNvSpPr/>
            <p:nvPr/>
          </p:nvSpPr>
          <p:spPr>
            <a:xfrm>
              <a:off x="506975" y="2177610"/>
              <a:ext cx="447306" cy="447306"/>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6" name="Google Shape;87;p6"/>
            <p:cNvSpPr/>
            <p:nvPr/>
          </p:nvSpPr>
          <p:spPr>
            <a:xfrm>
              <a:off x="1831493" y="2404382"/>
              <a:ext cx="413815" cy="413815"/>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7" name="Google Shape;88;p6"/>
            <p:cNvSpPr/>
            <p:nvPr/>
          </p:nvSpPr>
          <p:spPr>
            <a:xfrm>
              <a:off x="829039" y="3889874"/>
              <a:ext cx="431068" cy="43106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8" name="Google Shape;89;p6"/>
            <p:cNvSpPr/>
            <p:nvPr/>
          </p:nvSpPr>
          <p:spPr>
            <a:xfrm>
              <a:off x="1260107" y="4256497"/>
              <a:ext cx="152866" cy="15286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9" name="Google Shape;90;p6"/>
            <p:cNvSpPr/>
            <p:nvPr/>
          </p:nvSpPr>
          <p:spPr>
            <a:xfrm>
              <a:off x="1631985" y="2475053"/>
              <a:ext cx="115949" cy="115823"/>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0" name="Google Shape;91;p6"/>
            <p:cNvSpPr/>
            <p:nvPr/>
          </p:nvSpPr>
          <p:spPr>
            <a:xfrm>
              <a:off x="432149" y="2102784"/>
              <a:ext cx="597000" cy="5970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1" name="Google Shape;92;p6"/>
            <p:cNvSpPr/>
            <p:nvPr/>
          </p:nvSpPr>
          <p:spPr>
            <a:xfrm>
              <a:off x="1857880" y="2430768"/>
              <a:ext cx="361042" cy="361042"/>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2" name="Google Shape;93;p6"/>
            <p:cNvSpPr/>
            <p:nvPr/>
          </p:nvSpPr>
          <p:spPr>
            <a:xfrm>
              <a:off x="1080718" y="2388789"/>
              <a:ext cx="227713" cy="227586"/>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7" name="Google Shape;185;p11"/>
            <p:cNvSpPr/>
            <p:nvPr userDrawn="1"/>
          </p:nvSpPr>
          <p:spPr>
            <a:xfrm>
              <a:off x="956574" y="2731858"/>
              <a:ext cx="1368000" cy="13680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Tree>
    <p:extLst>
      <p:ext uri="{BB962C8B-B14F-4D97-AF65-F5344CB8AC3E}">
        <p14:creationId xmlns:p14="http://schemas.microsoft.com/office/powerpoint/2010/main" val="1804614096"/>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CBBD4520-0D43-471F-B47A-265CEAF21601}"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矩形 6"/>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Google Shape;189;p12"/>
          <p:cNvSpPr/>
          <p:nvPr userDrawn="1"/>
        </p:nvSpPr>
        <p:spPr>
          <a:xfrm>
            <a:off x="1435962" y="-1096510"/>
            <a:ext cx="6654311" cy="8872414"/>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nvGrpSpPr>
          <p:cNvPr id="10" name="群組 9"/>
          <p:cNvGrpSpPr/>
          <p:nvPr userDrawn="1"/>
        </p:nvGrpSpPr>
        <p:grpSpPr>
          <a:xfrm>
            <a:off x="433285" y="1280135"/>
            <a:ext cx="2205908" cy="3418935"/>
            <a:chOff x="577713" y="1280104"/>
            <a:chExt cx="2941210" cy="3418935"/>
          </a:xfrm>
        </p:grpSpPr>
        <p:sp>
          <p:nvSpPr>
            <p:cNvPr id="11" name="Google Shape;85;p6"/>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2" name="Google Shape;86;p6"/>
            <p:cNvSpPr/>
            <p:nvPr/>
          </p:nvSpPr>
          <p:spPr>
            <a:xfrm>
              <a:off x="688624" y="1391015"/>
              <a:ext cx="663021" cy="663021"/>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3" name="Google Shape;87;p6"/>
            <p:cNvSpPr/>
            <p:nvPr/>
          </p:nvSpPr>
          <p:spPr>
            <a:xfrm>
              <a:off x="2651896" y="1727149"/>
              <a:ext cx="613379" cy="613379"/>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4" name="Google Shape;88;p6"/>
            <p:cNvSpPr/>
            <p:nvPr/>
          </p:nvSpPr>
          <p:spPr>
            <a:xfrm>
              <a:off x="1166005" y="3929025"/>
              <a:ext cx="638952" cy="638952"/>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5" name="Google Shape;89;p6"/>
            <p:cNvSpPr/>
            <p:nvPr/>
          </p:nvSpPr>
          <p:spPr>
            <a:xfrm>
              <a:off x="1804957" y="4472453"/>
              <a:ext cx="226586" cy="22658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6" name="Google Shape;90;p6"/>
            <p:cNvSpPr/>
            <p:nvPr/>
          </p:nvSpPr>
          <p:spPr>
            <a:xfrm>
              <a:off x="2356175" y="1831901"/>
              <a:ext cx="171866" cy="171679"/>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7" name="Google Shape;91;p6"/>
            <p:cNvSpPr/>
            <p:nvPr/>
          </p:nvSpPr>
          <p:spPr>
            <a:xfrm>
              <a:off x="577713" y="1280104"/>
              <a:ext cx="884906" cy="884905"/>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8" name="Google Shape;92;p6"/>
            <p:cNvSpPr/>
            <p:nvPr/>
          </p:nvSpPr>
          <p:spPr>
            <a:xfrm>
              <a:off x="2691009" y="1766259"/>
              <a:ext cx="535156" cy="535156"/>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19" name="Google Shape;93;p6"/>
            <p:cNvSpPr/>
            <p:nvPr/>
          </p:nvSpPr>
          <p:spPr>
            <a:xfrm>
              <a:off x="1539057" y="1704036"/>
              <a:ext cx="337529" cy="33734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0" name="Google Shape;185;p11"/>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1" name="Google Shape;85;p6"/>
            <p:cNvSpPr/>
            <p:nvPr/>
          </p:nvSpPr>
          <p:spPr>
            <a:xfrm>
              <a:off x="1462619" y="2310190"/>
              <a:ext cx="1832397" cy="1832396"/>
            </a:xfrm>
            <a:prstGeom prst="ellipse">
              <a:avLst/>
            </a:prstGeom>
            <a:solidFill>
              <a:schemeClr val="bg1"/>
            </a:solidFill>
            <a:ln>
              <a:noFill/>
            </a:ln>
            <a:effectLst>
              <a:innerShdw blurRad="114300">
                <a:prstClr val="black"/>
              </a:inn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2" name="群組 21"/>
          <p:cNvGrpSpPr/>
          <p:nvPr userDrawn="1"/>
        </p:nvGrpSpPr>
        <p:grpSpPr>
          <a:xfrm rot="19387200">
            <a:off x="7591690" y="4707325"/>
            <a:ext cx="1108079" cy="2083546"/>
            <a:chOff x="10946300" y="5197761"/>
            <a:chExt cx="1107825" cy="1562300"/>
          </a:xfrm>
        </p:grpSpPr>
        <p:sp>
          <p:nvSpPr>
            <p:cNvPr id="23"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4"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5"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7" name="群組 26"/>
          <p:cNvGrpSpPr/>
          <p:nvPr userDrawn="1"/>
        </p:nvGrpSpPr>
        <p:grpSpPr>
          <a:xfrm rot="17637638">
            <a:off x="8130985" y="-38705"/>
            <a:ext cx="1029929" cy="1100529"/>
            <a:chOff x="-128161" y="-18464"/>
            <a:chExt cx="1006225" cy="1433600"/>
          </a:xfrm>
        </p:grpSpPr>
        <p:sp>
          <p:nvSpPr>
            <p:cNvPr id="28"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9"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30"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31" name="投影片編號版面配置區 1"/>
          <p:cNvSpPr txBox="1">
            <a:spLocks/>
          </p:cNvSpPr>
          <p:nvPr userDrawn="1"/>
        </p:nvSpPr>
        <p:spPr>
          <a:xfrm>
            <a:off x="7031981" y="6422929"/>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latin typeface="Arial" panose="020B0604020202020204" pitchFamily="34" charset="0"/>
                <a:cs typeface="Arial" panose="020B0604020202020204" pitchFamily="34" charset="0"/>
              </a:rPr>
              <a:pPr fontAlgn="auto">
                <a:spcBef>
                  <a:spcPts val="0"/>
                </a:spcBef>
                <a:spcAft>
                  <a:spcPts val="0"/>
                </a:spcAft>
              </a:pPr>
              <a:t>‹#›</a:t>
            </a:fld>
            <a:endParaRPr kumimoji="0" lang="zh-TW"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0821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41542FE-AFD6-4D8A-B95C-CCF4E5A58D02}"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sp>
        <p:nvSpPr>
          <p:cNvPr id="6" name="投影片編號版面配置區 5"/>
          <p:cNvSpPr>
            <a:spLocks noGrp="1"/>
          </p:cNvSpPr>
          <p:nvPr>
            <p:ph type="sldNum" sz="quarter" idx="12"/>
          </p:nvPr>
        </p:nvSpPr>
        <p:spPr>
          <a:xfrm>
            <a:off x="7009155" y="6382020"/>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85649003"/>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86193677-B30D-411F-8476-A1739BFC8396}"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grpSp>
        <p:nvGrpSpPr>
          <p:cNvPr id="2" name="群組 1"/>
          <p:cNvGrpSpPr/>
          <p:nvPr userDrawn="1"/>
        </p:nvGrpSpPr>
        <p:grpSpPr>
          <a:xfrm rot="6757269">
            <a:off x="7887603" y="5684603"/>
            <a:ext cx="1679185" cy="923371"/>
            <a:chOff x="10734114" y="5138091"/>
            <a:chExt cx="1679185" cy="1231161"/>
          </a:xfrm>
        </p:grpSpPr>
        <p:sp>
          <p:nvSpPr>
            <p:cNvPr id="52" name="Google Shape;65;p5"/>
            <p:cNvSpPr/>
            <p:nvPr/>
          </p:nvSpPr>
          <p:spPr>
            <a:xfrm rot="1862356">
              <a:off x="11787761" y="5734420"/>
              <a:ext cx="625538" cy="625538"/>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6" name="Google Shape;71;p5"/>
            <p:cNvSpPr/>
            <p:nvPr/>
          </p:nvSpPr>
          <p:spPr>
            <a:xfrm rot="1862356">
              <a:off x="10888920" y="5138091"/>
              <a:ext cx="1231161" cy="1231161"/>
            </a:xfrm>
            <a:prstGeom prst="donut">
              <a:avLst>
                <a:gd name="adj" fmla="val 10670"/>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59" name="Google Shape;74;p5"/>
            <p:cNvSpPr/>
            <p:nvPr/>
          </p:nvSpPr>
          <p:spPr>
            <a:xfrm rot="1862356">
              <a:off x="10734114" y="5583143"/>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grpSp>
        <p:nvGrpSpPr>
          <p:cNvPr id="24" name="群組 23"/>
          <p:cNvGrpSpPr/>
          <p:nvPr userDrawn="1"/>
        </p:nvGrpSpPr>
        <p:grpSpPr>
          <a:xfrm rot="4739200">
            <a:off x="-336446" y="5644041"/>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39195896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41"/>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9"/>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ndParaRPr>
          </a:p>
        </p:txBody>
      </p:sp>
      <p:sp>
        <p:nvSpPr>
          <p:cNvPr id="16" name="投影片編號版面配置區 7"/>
          <p:cNvSpPr txBox="1">
            <a:spLocks/>
          </p:cNvSpPr>
          <p:nvPr userDrawn="1"/>
        </p:nvSpPr>
        <p:spPr>
          <a:xfrm>
            <a:off x="8787217" y="6445668"/>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32890317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2025/3/7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9"/>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ndParaRPr>
          </a:p>
        </p:txBody>
      </p:sp>
      <p:sp>
        <p:nvSpPr>
          <p:cNvPr id="16" name="投影片編號版面配置區 7"/>
          <p:cNvSpPr txBox="1">
            <a:spLocks/>
          </p:cNvSpPr>
          <p:nvPr userDrawn="1"/>
        </p:nvSpPr>
        <p:spPr>
          <a:xfrm>
            <a:off x="8787217" y="6445668"/>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813899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6.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6.jpe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6.jpeg"/><Relationship Id="rId2" Type="http://schemas.openxmlformats.org/officeDocument/2006/relationships/slideLayout" Target="../slideLayouts/slideLayout46.xml"/><Relationship Id="rId16"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jpe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1.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6.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theme" Target="../theme/theme8.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theme" Target="../theme/theme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861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ea typeface="新細明體" pitchFamily="18" charset="-120"/>
              </a:defRPr>
            </a:lvl1pPr>
          </a:lstStyle>
          <a:p>
            <a:pPr>
              <a:defRPr/>
            </a:pPr>
            <a:fld id="{5110D4E3-D989-4C72-8CF1-EDFBC6FBEA35}" type="datetime1">
              <a:rPr lang="zh-TW" altLang="en-US" smtClean="0"/>
              <a:t>2025/3/7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ea typeface="新細明體" pitchFamily="18" charset="-120"/>
              </a:defRPr>
            </a:lvl1pPr>
          </a:lstStyle>
          <a:p>
            <a:pPr>
              <a:defRPr/>
            </a:pPr>
            <a:fld id="{74886618-DDC9-4425-9158-3ED06F29ADCF}" type="slidenum">
              <a:rPr lang="zh-TW" altLang="en-US"/>
              <a:pPr>
                <a:defRPr/>
              </a:pPr>
              <a:t>‹#›</a:t>
            </a:fld>
            <a:endParaRPr lang="zh-TW" altLang="en-US"/>
          </a:p>
        </p:txBody>
      </p:sp>
      <p:pic>
        <p:nvPicPr>
          <p:cNvPr id="68615" name="圖片 6"/>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886" r:id="rId12"/>
    <p:sldLayoutId id="2147483887" r:id="rId13"/>
    <p:sldLayoutId id="2147483888" r:id="rId14"/>
    <p:sldLayoutId id="2147483890" r:id="rId15"/>
    <p:sldLayoutId id="2147483925" r:id="rId16"/>
    <p:sldLayoutId id="2147484002" r:id="rId17"/>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D74A60DF-3116-4219-B19C-192C435E3919}"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9698231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FE405792-3BD5-4042-B438-16D6148ADDB1}"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282711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20" r:id="rId14"/>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C24240F-D730-4F9E-B587-D3716E68FA39}" type="datetime1">
              <a:rPr lang="zh-TW" altLang="en-US" smtClean="0">
                <a:solidFill>
                  <a:prstClr val="black">
                    <a:tint val="75000"/>
                  </a:prstClr>
                </a:solidFill>
              </a:rPr>
              <a:t>2025/3/7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4833253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8611"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2"/>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ea typeface="新細明體" pitchFamily="18" charset="-120"/>
              </a:defRPr>
            </a:lvl1pPr>
          </a:lstStyle>
          <a:p>
            <a:pPr>
              <a:defRPr/>
            </a:pPr>
            <a:fld id="{5110D4E3-D989-4C72-8CF1-EDFBC6FBEA35}" type="datetime1">
              <a:rPr lang="zh-TW" altLang="en-US" smtClean="0"/>
              <a:pPr>
                <a:defRPr/>
              </a:pPr>
              <a:t>2025/3/7</a:t>
            </a:fld>
            <a:endParaRPr lang="zh-TW" altLang="en-US"/>
          </a:p>
        </p:txBody>
      </p:sp>
      <p:sp>
        <p:nvSpPr>
          <p:cNvPr id="5" name="頁尾版面配置區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ea typeface="新細明體" pitchFamily="18" charset="-120"/>
              </a:defRPr>
            </a:lvl1pPr>
          </a:lstStyle>
          <a:p>
            <a:pPr>
              <a:defRPr/>
            </a:pPr>
            <a:fld id="{74886618-DDC9-4425-9158-3ED06F29ADCF}" type="slidenum">
              <a:rPr lang="zh-TW" altLang="en-US"/>
              <a:pPr>
                <a:defRPr/>
              </a:pPr>
              <a:t>‹#›</a:t>
            </a:fld>
            <a:endParaRPr lang="zh-TW" altLang="en-US"/>
          </a:p>
        </p:txBody>
      </p:sp>
      <p:pic>
        <p:nvPicPr>
          <p:cNvPr id="68615" name="圖片 6"/>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1604" y="0"/>
            <a:ext cx="9140825" cy="6858000"/>
          </a:xfrm>
          <a:prstGeom prst="rect">
            <a:avLst/>
          </a:prstGeom>
          <a:noFill/>
          <a:ln w="9525">
            <a:noFill/>
            <a:miter lim="800000"/>
            <a:headEnd/>
            <a:tailEnd/>
          </a:ln>
        </p:spPr>
      </p:pic>
    </p:spTree>
    <p:extLst>
      <p:ext uri="{BB962C8B-B14F-4D97-AF65-F5344CB8AC3E}">
        <p14:creationId xmlns:p14="http://schemas.microsoft.com/office/powerpoint/2010/main" val="1020993379"/>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861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ea typeface="新細明體" pitchFamily="18" charset="-120"/>
              </a:defRPr>
            </a:lvl1pPr>
          </a:lstStyle>
          <a:p>
            <a:pPr>
              <a:defRPr/>
            </a:pPr>
            <a:fld id="{5110D4E3-D989-4C72-8CF1-EDFBC6FBEA35}" type="datetime1">
              <a:rPr lang="zh-TW" altLang="en-US" smtClean="0"/>
              <a:pPr>
                <a:defRPr/>
              </a:pPr>
              <a:t>2025/3/7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ea typeface="新細明體" pitchFamily="18" charset="-120"/>
              </a:defRPr>
            </a:lvl1pPr>
          </a:lstStyle>
          <a:p>
            <a:pPr>
              <a:defRPr/>
            </a:pPr>
            <a:fld id="{74886618-DDC9-4425-9158-3ED06F29ADCF}" type="slidenum">
              <a:rPr lang="zh-TW" altLang="en-US"/>
              <a:pPr>
                <a:defRPr/>
              </a:pPr>
              <a:t>‹#›</a:t>
            </a:fld>
            <a:endParaRPr lang="zh-TW" altLang="en-US"/>
          </a:p>
        </p:txBody>
      </p:sp>
      <p:pic>
        <p:nvPicPr>
          <p:cNvPr id="68615" name="圖片 6"/>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588" y="0"/>
            <a:ext cx="9140825" cy="6858000"/>
          </a:xfrm>
          <a:prstGeom prst="rect">
            <a:avLst/>
          </a:prstGeom>
          <a:noFill/>
          <a:ln w="9525">
            <a:noFill/>
            <a:miter lim="800000"/>
            <a:headEnd/>
            <a:tailEnd/>
          </a:ln>
        </p:spPr>
      </p:pic>
    </p:spTree>
    <p:extLst>
      <p:ext uri="{BB962C8B-B14F-4D97-AF65-F5344CB8AC3E}">
        <p14:creationId xmlns:p14="http://schemas.microsoft.com/office/powerpoint/2010/main" val="3569179486"/>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443590-ED1E-4EE8-9DBA-73C6D65C55EB}" type="datetime1">
              <a:rPr kumimoji="0" lang="zh-TW" altLang="en-US" smtClean="0">
                <a:solidFill>
                  <a:prstClr val="black">
                    <a:tint val="75000"/>
                  </a:prstClr>
                </a:solidFill>
                <a:latin typeface="Calibri"/>
                <a:ea typeface="新細明體"/>
              </a:rPr>
              <a:pPr fontAlgn="auto">
                <a:spcBef>
                  <a:spcPts val="0"/>
                </a:spcBef>
                <a:spcAft>
                  <a:spcPts val="0"/>
                </a:spcAft>
              </a:pPr>
              <a:t>2025/3/7</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31B8EA2-46F0-4EFD-AA39-F1D4219E0ABE}"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44061356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443590-ED1E-4EE8-9DBA-73C6D65C55EB}" type="datetime1">
              <a:rPr kumimoji="0" lang="zh-TW" altLang="en-US" smtClean="0">
                <a:solidFill>
                  <a:prstClr val="black">
                    <a:tint val="75000"/>
                  </a:prstClr>
                </a:solidFill>
                <a:latin typeface="Calibri"/>
                <a:ea typeface="新細明體"/>
              </a:rPr>
              <a:pPr fontAlgn="auto">
                <a:spcBef>
                  <a:spcPts val="0"/>
                </a:spcBef>
                <a:spcAft>
                  <a:spcPts val="0"/>
                </a:spcAft>
              </a:pPr>
              <a:t>2025/3/7</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31B8EA2-46F0-4EFD-AA39-F1D4219E0ABE}"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006599167"/>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443590-ED1E-4EE8-9DBA-73C6D65C55EB}" type="datetime1">
              <a:rPr kumimoji="0" lang="zh-TW" altLang="en-US" smtClean="0">
                <a:solidFill>
                  <a:prstClr val="black">
                    <a:tint val="75000"/>
                  </a:prstClr>
                </a:solidFill>
                <a:latin typeface="Calibri"/>
                <a:ea typeface="新細明體"/>
              </a:rPr>
              <a:pPr fontAlgn="auto">
                <a:spcBef>
                  <a:spcPts val="0"/>
                </a:spcBef>
                <a:spcAft>
                  <a:spcPts val="0"/>
                </a:spcAft>
              </a:pPr>
              <a:t>2025/3/7</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31B8EA2-46F0-4EFD-AA39-F1D4219E0ABE}"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97072295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6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1.tmp"/><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3" Type="http://schemas.openxmlformats.org/officeDocument/2006/relationships/hyperlink" Target="http://www.techadmi.edu.tw/" TargetMode="External"/><Relationship Id="rId2" Type="http://schemas.openxmlformats.org/officeDocument/2006/relationships/notesSlide" Target="../notesSlides/notesSlide53.xml"/><Relationship Id="rId1" Type="http://schemas.openxmlformats.org/officeDocument/2006/relationships/slideLayout" Target="../slideLayouts/slideLayout61.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4.xml"/><Relationship Id="rId1" Type="http://schemas.openxmlformats.org/officeDocument/2006/relationships/slideLayout" Target="../slideLayouts/slideLayout6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2" Type="http://schemas.openxmlformats.org/officeDocument/2006/relationships/hyperlink" Target="107&#24180;&#33457;&#34030;&#21312;&#12300;&#33287;&#23401;&#23376;&#19968;&#21516;&#35469;&#35672;&#25216;&#32887;&#25945;&#32946;&#33287;&#32887;&#26989;&#19990;&#30028;&#12301;&#23478;&#38263;&#23459;&#23566;&#21934;&#24373;.pdf"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7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4.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85.png"/><Relationship Id="rId2" Type="http://schemas.openxmlformats.org/officeDocument/2006/relationships/slideLayout" Target="../slideLayouts/slideLayout79.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image" Target="../media/image84.png"/><Relationship Id="rId4" Type="http://schemas.openxmlformats.org/officeDocument/2006/relationships/oleObject" Target="../embeddings/oleObject9.bin"/></Relationships>
</file>

<file path=ppt/slides/_rels/slide1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79.xml"/><Relationship Id="rId4" Type="http://schemas.openxmlformats.org/officeDocument/2006/relationships/image" Target="../media/image86.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8.xml"/></Relationships>
</file>

<file path=ppt/slides/_rels/slide1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9.xml"/></Relationships>
</file>

<file path=ppt/slides/_rels/slide1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84.xml"/><Relationship Id="rId4" Type="http://schemas.openxmlformats.org/officeDocument/2006/relationships/image" Target="../media/image88.png"/></Relationships>
</file>

<file path=ppt/slides/_rels/slide1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4.xml"/><Relationship Id="rId5" Type="http://schemas.openxmlformats.org/officeDocument/2006/relationships/image" Target="../media/image92.png"/><Relationship Id="rId4" Type="http://schemas.openxmlformats.org/officeDocument/2006/relationships/image" Target="../media/image91.png"/></Relationships>
</file>

<file path=ppt/slides/_rels/slide13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8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0.png"/></Relationships>
</file>

<file path=ppt/slides/_rels/slide1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4.xml"/><Relationship Id="rId4" Type="http://schemas.openxmlformats.org/officeDocument/2006/relationships/image" Target="../media/image10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2.png"/><Relationship Id="rId1" Type="http://schemas.openxmlformats.org/officeDocument/2006/relationships/slideLayout" Target="../slideLayouts/slideLayout19.xml"/><Relationship Id="rId4" Type="http://schemas.openxmlformats.org/officeDocument/2006/relationships/image" Target="../media/image103.jpeg"/></Relationships>
</file>

<file path=ppt/slides/_rels/slide13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jpg"/><Relationship Id="rId4" Type="http://schemas.openxmlformats.org/officeDocument/2006/relationships/image" Target="../media/image106.jp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6.xml"/><Relationship Id="rId4" Type="http://schemas.openxmlformats.org/officeDocument/2006/relationships/image" Target="../media/image39.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diagramLayout" Target="../diagrams/layout10.xml"/><Relationship Id="rId7" Type="http://schemas.openxmlformats.org/officeDocument/2006/relationships/image" Target="../media/image109.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38.png"/><Relationship Id="rId5" Type="http://schemas.openxmlformats.org/officeDocument/2006/relationships/diagramColors" Target="../diagrams/colors10.xml"/><Relationship Id="rId10" Type="http://schemas.openxmlformats.org/officeDocument/2006/relationships/image" Target="../media/image112.png"/><Relationship Id="rId4" Type="http://schemas.openxmlformats.org/officeDocument/2006/relationships/diagramQuickStyle" Target="../diagrams/quickStyle10.xml"/><Relationship Id="rId9" Type="http://schemas.openxmlformats.org/officeDocument/2006/relationships/image" Target="../media/image111.png"/></Relationships>
</file>

<file path=ppt/slides/_rels/slide14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54.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1.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8.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jpe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Layout" Target="../diagrams/layout4.xml"/><Relationship Id="rId7" Type="http://schemas.openxmlformats.org/officeDocument/2006/relationships/image" Target="../media/image47.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5.bin"/><Relationship Id="rId18" Type="http://schemas.openxmlformats.org/officeDocument/2006/relationships/image" Target="../media/image29.wmf"/><Relationship Id="rId3" Type="http://schemas.openxmlformats.org/officeDocument/2006/relationships/notesSlide" Target="../notesSlides/notesSlide2.xml"/><Relationship Id="rId7" Type="http://schemas.openxmlformats.org/officeDocument/2006/relationships/oleObject" Target="../embeddings/oleObject2.bin"/><Relationship Id="rId12" Type="http://schemas.openxmlformats.org/officeDocument/2006/relationships/image" Target="../media/image26.wmf"/><Relationship Id="rId17" Type="http://schemas.openxmlformats.org/officeDocument/2006/relationships/oleObject" Target="../embeddings/oleObject7.bin"/><Relationship Id="rId2" Type="http://schemas.openxmlformats.org/officeDocument/2006/relationships/slideLayout" Target="../slideLayouts/slideLayout29.xml"/><Relationship Id="rId16" Type="http://schemas.openxmlformats.org/officeDocument/2006/relationships/image" Target="../media/image28.wmf"/><Relationship Id="rId1" Type="http://schemas.openxmlformats.org/officeDocument/2006/relationships/vmlDrawing" Target="../drawings/vmlDrawing1.vml"/><Relationship Id="rId6" Type="http://schemas.openxmlformats.org/officeDocument/2006/relationships/image" Target="../media/image23.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25.wmf"/><Relationship Id="rId19" Type="http://schemas.openxmlformats.org/officeDocument/2006/relationships/image" Target="../media/image30.wmf"/><Relationship Id="rId4" Type="http://schemas.openxmlformats.org/officeDocument/2006/relationships/image" Target="../media/image21.png"/><Relationship Id="rId9" Type="http://schemas.openxmlformats.org/officeDocument/2006/relationships/oleObject" Target="../embeddings/oleObject3.bin"/><Relationship Id="rId14" Type="http://schemas.openxmlformats.org/officeDocument/2006/relationships/image" Target="../media/image27.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1.xml"/><Relationship Id="rId1" Type="http://schemas.openxmlformats.org/officeDocument/2006/relationships/vmlDrawing" Target="../drawings/vmlDrawing2.vml"/><Relationship Id="rId5" Type="http://schemas.openxmlformats.org/officeDocument/2006/relationships/image" Target="../media/image52.png"/><Relationship Id="rId4" Type="http://schemas.openxmlformats.org/officeDocument/2006/relationships/oleObject" Target="../embeddings/oleObject8.bin"/></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8" Type="http://schemas.openxmlformats.org/officeDocument/2006/relationships/hyperlink" Target="http://www.smhs.hlc.edu.tw/smhs/teach_unit/9.html" TargetMode="External"/><Relationship Id="rId3" Type="http://schemas.openxmlformats.org/officeDocument/2006/relationships/image" Target="../media/image53.png"/><Relationship Id="rId7" Type="http://schemas.openxmlformats.org/officeDocument/2006/relationships/hyperlink" Target="http://www.smhs.hlc.edu.tw/smhs/teach_unit/6.html" TargetMode="External"/><Relationship Id="rId2" Type="http://schemas.openxmlformats.org/officeDocument/2006/relationships/notesSlide" Target="../notesSlides/notesSlide28.xml"/><Relationship Id="rId1" Type="http://schemas.openxmlformats.org/officeDocument/2006/relationships/slideLayout" Target="../slideLayouts/slideLayout65.xml"/><Relationship Id="rId6" Type="http://schemas.openxmlformats.org/officeDocument/2006/relationships/hyperlink" Target="http://www.smhs.hlc.edu.tw/smhs/teach_unit/7.html" TargetMode="External"/><Relationship Id="rId5" Type="http://schemas.openxmlformats.org/officeDocument/2006/relationships/hyperlink" Target="http://www.smhs.hlc.edu.tw/smhs/teach_unit/5.html" TargetMode="External"/><Relationship Id="rId4" Type="http://schemas.openxmlformats.org/officeDocument/2006/relationships/hyperlink" Target="http://www.smhs.hlc.edu.tw/smhs/teach_unit/3.html" TargetMode="External"/><Relationship Id="rId9" Type="http://schemas.openxmlformats.org/officeDocument/2006/relationships/hyperlink" Target="http://www.swsh.hlc.edu.tw/"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33.png"/><Relationship Id="rId4" Type="http://schemas.openxmlformats.org/officeDocument/2006/relationships/image" Target="../media/image32.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s://peclass.perdc.ntnu.edu.tw/Welcome/Index" TargetMode="Externa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34.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50.gif"/><Relationship Id="rId4" Type="http://schemas.openxmlformats.org/officeDocument/2006/relationships/image" Target="../media/image65.jpeg"/></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61.xml"/><Relationship Id="rId5" Type="http://schemas.microsoft.com/office/2007/relationships/hdphoto" Target="../media/hdphoto1.wdp"/><Relationship Id="rId4" Type="http://schemas.openxmlformats.org/officeDocument/2006/relationships/image" Target="../media/image70.png"/></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5.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6.xml"/><Relationship Id="rId4" Type="http://schemas.openxmlformats.org/officeDocument/2006/relationships/image" Target="../media/image7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bwMode="auto">
          <a:xfrm>
            <a:off x="2322918"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sp>
        <p:nvSpPr>
          <p:cNvPr id="10" name="副標題 2"/>
          <p:cNvSpPr txBox="1">
            <a:spLocks/>
          </p:cNvSpPr>
          <p:nvPr/>
        </p:nvSpPr>
        <p:spPr>
          <a:xfrm>
            <a:off x="3500430" y="5105400"/>
            <a:ext cx="5500694" cy="1752600"/>
          </a:xfrm>
          <a:prstGeom prst="rect">
            <a:avLst/>
          </a:prstGeom>
        </p:spPr>
        <p:txBody>
          <a:bodyPr rtlCol="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Bef>
                <a:spcPts val="1200"/>
              </a:spcBef>
              <a:spcAft>
                <a:spcPts val="0"/>
              </a:spcAft>
              <a:buFont typeface="Arial" pitchFamily="34" charset="0"/>
              <a:buNone/>
              <a:defRPr/>
            </a:pPr>
            <a:r>
              <a:rPr kumimoji="0" lang="zh-TW" altLang="en-US" sz="2800" b="1" dirty="0">
                <a:solidFill>
                  <a:srgbClr val="0000FF"/>
                </a:solidFill>
                <a:latin typeface="微軟正黑體" panose="020B0604030504040204" pitchFamily="34" charset="-120"/>
                <a:ea typeface="微軟正黑體" panose="020B0604030504040204" pitchFamily="34" charset="-120"/>
              </a:rPr>
              <a:t>            花蓮縣十二年國教宣導團</a:t>
            </a:r>
            <a:endParaRPr kumimoji="0" lang="en-US" altLang="zh-TW" sz="2800" b="1" dirty="0">
              <a:solidFill>
                <a:srgbClr val="0000FF"/>
              </a:solidFill>
              <a:latin typeface="微軟正黑體" panose="020B0604030504040204" pitchFamily="34" charset="-120"/>
              <a:ea typeface="微軟正黑體" panose="020B0604030504040204" pitchFamily="34" charset="-120"/>
            </a:endParaRPr>
          </a:p>
          <a:p>
            <a:pPr eaLnBrk="1" fontAlgn="auto" hangingPunct="1">
              <a:spcBef>
                <a:spcPts val="1200"/>
              </a:spcBef>
              <a:spcAft>
                <a:spcPts val="0"/>
              </a:spcAft>
              <a:buFont typeface="Arial" pitchFamily="34" charset="0"/>
              <a:buNone/>
              <a:defRPr/>
            </a:pPr>
            <a:r>
              <a:rPr kumimoji="0" lang="zh-TW" altLang="en-US" sz="2800" b="1" dirty="0">
                <a:solidFill>
                  <a:srgbClr val="0000FF"/>
                </a:solidFill>
                <a:latin typeface="微軟正黑體" panose="020B0604030504040204" pitchFamily="34" charset="-120"/>
                <a:ea typeface="微軟正黑體" panose="020B0604030504040204" pitchFamily="34" charset="-120"/>
              </a:rPr>
              <a:t>宣講講師：</a:t>
            </a:r>
            <a:r>
              <a:rPr kumimoji="0" lang="en-US" altLang="zh-TW" sz="2800" b="1" dirty="0">
                <a:solidFill>
                  <a:srgbClr val="0000FF"/>
                </a:solidFill>
                <a:latin typeface="微軟正黑體" panose="020B0604030504040204" pitchFamily="34" charset="-120"/>
                <a:ea typeface="微軟正黑體" panose="020B0604030504040204" pitchFamily="34" charset="-120"/>
              </a:rPr>
              <a:t> </a:t>
            </a:r>
            <a:r>
              <a:rPr kumimoji="0" lang="zh-TW" altLang="en-US" sz="2800" b="1" dirty="0">
                <a:solidFill>
                  <a:srgbClr val="0000FF"/>
                </a:solidFill>
                <a:latin typeface="微軟正黑體" panose="020B0604030504040204" pitchFamily="34" charset="-120"/>
                <a:ea typeface="微軟正黑體" panose="020B0604030504040204" pitchFamily="34" charset="-120"/>
              </a:rPr>
              <a:t>宜昌國中 梁仲志校長</a:t>
            </a:r>
            <a:endParaRPr kumimoji="0" lang="en-US" altLang="zh-TW" sz="2800" b="1" dirty="0">
              <a:solidFill>
                <a:srgbClr val="0000FF"/>
              </a:solidFill>
              <a:latin typeface="微軟正黑體" panose="020B0604030504040204" pitchFamily="34" charset="-120"/>
              <a:ea typeface="微軟正黑體" panose="020B0604030504040204" pitchFamily="34" charset="-120"/>
            </a:endParaRPr>
          </a:p>
          <a:p>
            <a:pPr eaLnBrk="1" fontAlgn="auto" hangingPunct="1">
              <a:spcBef>
                <a:spcPts val="1200"/>
              </a:spcBef>
              <a:spcAft>
                <a:spcPts val="0"/>
              </a:spcAft>
              <a:buFont typeface="Arial" pitchFamily="34" charset="0"/>
              <a:buNone/>
              <a:defRPr/>
            </a:pPr>
            <a:r>
              <a:rPr kumimoji="0" lang="zh-TW" altLang="en-US" sz="2800" b="1" dirty="0">
                <a:solidFill>
                  <a:srgbClr val="0000FF"/>
                </a:solidFill>
                <a:latin typeface="微軟正黑體" panose="020B0604030504040204" pitchFamily="34" charset="-120"/>
                <a:ea typeface="微軟正黑體" panose="020B0604030504040204" pitchFamily="34" charset="-120"/>
              </a:rPr>
              <a:t>時    間：</a:t>
            </a:r>
            <a:r>
              <a:rPr kumimoji="0" lang="en-US" altLang="zh-TW" sz="2400" b="1" dirty="0" smtClean="0">
                <a:solidFill>
                  <a:srgbClr val="0000FF"/>
                </a:solidFill>
                <a:latin typeface="微軟正黑體" panose="020B0604030504040204" pitchFamily="34" charset="-120"/>
                <a:ea typeface="微軟正黑體" panose="020B0604030504040204" pitchFamily="34" charset="-120"/>
              </a:rPr>
              <a:t>114</a:t>
            </a:r>
            <a:r>
              <a:rPr kumimoji="0" lang="zh-TW" altLang="en-US" sz="2400" b="1" dirty="0" smtClean="0">
                <a:solidFill>
                  <a:srgbClr val="0000FF"/>
                </a:solidFill>
                <a:latin typeface="微軟正黑體" panose="020B0604030504040204" pitchFamily="34" charset="-120"/>
                <a:ea typeface="微軟正黑體" panose="020B0604030504040204" pitchFamily="34" charset="-120"/>
              </a:rPr>
              <a:t>年</a:t>
            </a:r>
            <a:r>
              <a:rPr kumimoji="0" lang="en-US" altLang="zh-TW" sz="2400" b="1" dirty="0">
                <a:solidFill>
                  <a:srgbClr val="0000FF"/>
                </a:solidFill>
                <a:latin typeface="微軟正黑體" panose="020B0604030504040204" pitchFamily="34" charset="-120"/>
                <a:ea typeface="微軟正黑體" panose="020B0604030504040204" pitchFamily="34" charset="-120"/>
              </a:rPr>
              <a:t>3</a:t>
            </a:r>
            <a:r>
              <a:rPr kumimoji="0" lang="zh-TW" altLang="en-US" sz="2400" b="1" dirty="0" smtClean="0">
                <a:solidFill>
                  <a:srgbClr val="0000FF"/>
                </a:solidFill>
                <a:latin typeface="微軟正黑體" panose="020B0604030504040204" pitchFamily="34" charset="-120"/>
                <a:ea typeface="微軟正黑體" panose="020B0604030504040204" pitchFamily="34" charset="-120"/>
              </a:rPr>
              <a:t>月</a:t>
            </a:r>
            <a:r>
              <a:rPr kumimoji="0" lang="en-US" altLang="zh-TW" sz="2400" b="1" dirty="0">
                <a:solidFill>
                  <a:srgbClr val="0000FF"/>
                </a:solidFill>
                <a:latin typeface="微軟正黑體" panose="020B0604030504040204" pitchFamily="34" charset="-120"/>
                <a:ea typeface="微軟正黑體" panose="020B0604030504040204" pitchFamily="34" charset="-120"/>
              </a:rPr>
              <a:t>8</a:t>
            </a:r>
            <a:r>
              <a:rPr kumimoji="0" lang="zh-TW" altLang="en-US" sz="2400" b="1" dirty="0" smtClean="0">
                <a:solidFill>
                  <a:srgbClr val="0000FF"/>
                </a:solidFill>
                <a:latin typeface="微軟正黑體" panose="020B0604030504040204" pitchFamily="34" charset="-120"/>
                <a:ea typeface="微軟正黑體" panose="020B0604030504040204" pitchFamily="34" charset="-120"/>
              </a:rPr>
              <a:t>日</a:t>
            </a:r>
            <a:r>
              <a:rPr kumimoji="0" lang="en-US" altLang="zh-TW" sz="2400" b="1" dirty="0">
                <a:solidFill>
                  <a:srgbClr val="0000FF"/>
                </a:solidFill>
                <a:latin typeface="微軟正黑體" panose="020B0604030504040204" pitchFamily="34" charset="-120"/>
                <a:ea typeface="微軟正黑體" panose="020B0604030504040204" pitchFamily="34" charset="-120"/>
              </a:rPr>
              <a:t>(</a:t>
            </a:r>
            <a:r>
              <a:rPr kumimoji="0" lang="zh-TW" altLang="en-US" sz="2400" b="1" dirty="0">
                <a:solidFill>
                  <a:srgbClr val="0000FF"/>
                </a:solidFill>
                <a:latin typeface="微軟正黑體" panose="020B0604030504040204" pitchFamily="34" charset="-120"/>
                <a:ea typeface="微軟正黑體" panose="020B0604030504040204" pitchFamily="34" charset="-120"/>
              </a:rPr>
              <a:t>六</a:t>
            </a:r>
            <a:r>
              <a:rPr kumimoji="0" lang="en-US" altLang="zh-TW" sz="2400" b="1" dirty="0">
                <a:solidFill>
                  <a:srgbClr val="0000FF"/>
                </a:solidFill>
                <a:latin typeface="微軟正黑體" panose="020B0604030504040204" pitchFamily="34" charset="-120"/>
                <a:ea typeface="微軟正黑體" panose="020B0604030504040204" pitchFamily="34" charset="-120"/>
              </a:rPr>
              <a:t>)09:00</a:t>
            </a:r>
            <a:r>
              <a:rPr kumimoji="0" lang="en-US" altLang="zh-TW" sz="2800" b="1" dirty="0">
                <a:solidFill>
                  <a:srgbClr val="0000FF"/>
                </a:solidFill>
                <a:latin typeface="微軟正黑體" panose="020B0604030504040204" pitchFamily="34" charset="-120"/>
                <a:ea typeface="微軟正黑體" panose="020B0604030504040204" pitchFamily="34" charset="-120"/>
              </a:rPr>
              <a:t>~</a:t>
            </a:r>
          </a:p>
        </p:txBody>
      </p:sp>
      <p:sp>
        <p:nvSpPr>
          <p:cNvPr id="11" name="標題 1"/>
          <p:cNvSpPr txBox="1">
            <a:spLocks/>
          </p:cNvSpPr>
          <p:nvPr/>
        </p:nvSpPr>
        <p:spPr>
          <a:xfrm>
            <a:off x="2646323" y="1010695"/>
            <a:ext cx="6452716" cy="2232025"/>
          </a:xfrm>
          <a:prstGeom prst="rect">
            <a:avLst/>
          </a:prstGeom>
        </p:spPr>
        <p:txBody>
          <a:bodyPr anchor="ctr">
            <a:noAutofit/>
          </a:bodyPr>
          <a:lstStyle/>
          <a:p>
            <a:pPr algn="ctr">
              <a:spcBef>
                <a:spcPts val="1200"/>
              </a:spcBef>
              <a:defRPr/>
            </a:pPr>
            <a:r>
              <a:rPr kumimoji="0" lang="en-US" altLang="zh-TW" sz="4800" b="1" dirty="0">
                <a:solidFill>
                  <a:srgbClr val="FF0000"/>
                </a:solidFill>
                <a:effectLst>
                  <a:outerShdw blurRad="38100" dist="38100" dir="2700000" algn="tl">
                    <a:srgbClr val="C0C0C0"/>
                  </a:outerShdw>
                </a:effectLst>
                <a:latin typeface="標楷體" pitchFamily="65" charset="-120"/>
                <a:ea typeface="標楷體" pitchFamily="65" charset="-120"/>
              </a:rPr>
              <a:t> </a:t>
            </a:r>
            <a:r>
              <a:rPr kumimoji="0" lang="zh-TW" altLang="en-US" sz="4400" b="1" dirty="0">
                <a:solidFill>
                  <a:srgbClr val="FF0000"/>
                </a:solidFill>
                <a:effectLst>
                  <a:outerShdw blurRad="38100" dist="38100" dir="2700000" algn="tl">
                    <a:srgbClr val="C0C0C0"/>
                  </a:outerShdw>
                </a:effectLst>
                <a:latin typeface="標楷體" pitchFamily="65" charset="-120"/>
                <a:ea typeface="標楷體" pitchFamily="65" charset="-120"/>
              </a:rPr>
              <a:t>花蓮區</a:t>
            </a:r>
            <a:endParaRPr kumimoji="0" lang="en-US" altLang="zh-TW" sz="4400" b="1" dirty="0">
              <a:solidFill>
                <a:srgbClr val="FF0000"/>
              </a:solidFill>
              <a:effectLst>
                <a:outerShdw blurRad="38100" dist="38100" dir="2700000" algn="tl">
                  <a:srgbClr val="C0C0C0"/>
                </a:outerShdw>
              </a:effectLst>
              <a:latin typeface="標楷體" pitchFamily="65" charset="-120"/>
              <a:ea typeface="標楷體" pitchFamily="65" charset="-120"/>
            </a:endParaRPr>
          </a:p>
          <a:p>
            <a:pPr algn="ctr">
              <a:spcBef>
                <a:spcPts val="1200"/>
              </a:spcBef>
              <a:defRPr/>
            </a:pPr>
            <a:r>
              <a:rPr kumimoji="0" lang="en-US" altLang="zh-TW" sz="4400" b="1" dirty="0" smtClean="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sz="4400" b="1" dirty="0" smtClean="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zh-TW" altLang="en-US" sz="4400" b="1" dirty="0">
                <a:solidFill>
                  <a:srgbClr val="FF0000"/>
                </a:solidFill>
                <a:effectLst>
                  <a:outerShdw blurRad="38100" dist="38100" dir="2700000" algn="tl">
                    <a:srgbClr val="C0C0C0"/>
                  </a:outerShdw>
                </a:effectLst>
                <a:latin typeface="標楷體" pitchFamily="65" charset="-120"/>
                <a:ea typeface="標楷體" pitchFamily="65" charset="-120"/>
              </a:rPr>
              <a:t>適性入學到校宣導</a:t>
            </a:r>
            <a:endParaRPr kumimoji="0" lang="en-US" altLang="zh-TW" sz="4400" b="1" dirty="0">
              <a:solidFill>
                <a:srgbClr val="FF0000"/>
              </a:solidFill>
              <a:effectLst>
                <a:outerShdw blurRad="38100" dist="38100" dir="2700000" algn="tl">
                  <a:srgbClr val="C0C0C0"/>
                </a:outerShdw>
              </a:effectLst>
              <a:latin typeface="標楷體" pitchFamily="65" charset="-120"/>
              <a:ea typeface="標楷體" pitchFamily="65" charset="-120"/>
            </a:endParaRPr>
          </a:p>
          <a:p>
            <a:pPr algn="ctr">
              <a:spcBef>
                <a:spcPts val="1200"/>
              </a:spcBef>
              <a:defRPr/>
            </a:pPr>
            <a:r>
              <a:rPr kumimoji="0" lang="en-US" altLang="zh-TW" sz="4400" b="1"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zh-TW" altLang="en-US" sz="4800" b="1" dirty="0">
                <a:solidFill>
                  <a:srgbClr val="FF0000"/>
                </a:solidFill>
                <a:effectLst>
                  <a:outerShdw blurRad="38100" dist="38100" dir="2700000" algn="tl">
                    <a:srgbClr val="C0C0C0"/>
                  </a:outerShdw>
                </a:effectLst>
                <a:latin typeface="標楷體" pitchFamily="65" charset="-120"/>
                <a:ea typeface="標楷體" pitchFamily="65" charset="-120"/>
              </a:rPr>
              <a:t>宜昌國中</a:t>
            </a:r>
            <a:r>
              <a:rPr kumimoji="0" lang="en-US" altLang="zh-TW" sz="4400" b="1" dirty="0">
                <a:solidFill>
                  <a:srgbClr val="FF0000"/>
                </a:solidFill>
                <a:effectLst>
                  <a:outerShdw blurRad="38100" dist="38100" dir="2700000" algn="tl">
                    <a:srgbClr val="C0C0C0"/>
                  </a:outerShdw>
                </a:effectLst>
                <a:latin typeface="標楷體" pitchFamily="65" charset="-120"/>
                <a:ea typeface="標楷體" pitchFamily="65" charset="-120"/>
              </a:rPr>
              <a:t>~</a:t>
            </a:r>
          </a:p>
          <a:p>
            <a:pPr algn="ctr">
              <a:spcBef>
                <a:spcPts val="1200"/>
              </a:spcBef>
              <a:defRPr/>
            </a:pPr>
            <a:endParaRPr kumimoji="0" lang="zh-TW" altLang="en-US" sz="4800" b="1" dirty="0">
              <a:solidFill>
                <a:srgbClr val="FF0000"/>
              </a:solidFill>
              <a:effectLst>
                <a:outerShdw blurRad="38100" dist="38100" dir="2700000" algn="tl">
                  <a:srgbClr val="C0C0C0"/>
                </a:outerShdw>
              </a:effectLst>
              <a:latin typeface="標楷體" pitchFamily="65" charset="-120"/>
              <a:ea typeface="標楷體" pitchFamily="65" charset="-120"/>
            </a:endParaRPr>
          </a:p>
        </p:txBody>
      </p:sp>
      <p:sp>
        <p:nvSpPr>
          <p:cNvPr id="12" name="AutoShape 4" descr="「花蓮縣」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4" name="Picture 6" descr="「花蓮縣」的圖片搜尋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2374" y="538497"/>
            <a:ext cx="1280209" cy="1377281"/>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6" descr="「適性入學」的圖片搜尋結果"/>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8" name="AutoShape 26" descr="「適性入學」的圖片搜尋結果"/>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 name="圖片 19"/>
          <p:cNvPicPr>
            <a:picLocks noChangeAspect="1"/>
          </p:cNvPicPr>
          <p:nvPr/>
        </p:nvPicPr>
        <p:blipFill>
          <a:blip r:embed="rId3" cstate="print"/>
          <a:stretch>
            <a:fillRect/>
          </a:stretch>
        </p:blipFill>
        <p:spPr>
          <a:xfrm>
            <a:off x="1685165" y="3222975"/>
            <a:ext cx="2774681" cy="2280266"/>
          </a:xfrm>
          <a:prstGeom prst="rect">
            <a:avLst/>
          </a:prstGeom>
          <a:effectLst>
            <a:outerShdw blurRad="50800" dist="38100" dir="5400000" algn="t" rotWithShape="0">
              <a:prstClr val="black">
                <a:alpha val="40000"/>
              </a:prstClr>
            </a:outerShdw>
          </a:effectLst>
        </p:spPr>
      </p:pic>
      <p:pic>
        <p:nvPicPr>
          <p:cNvPr id="21" name="圖片 20" descr="插圖1.png"/>
          <p:cNvPicPr>
            <a:picLocks noChangeAspect="1"/>
          </p:cNvPicPr>
          <p:nvPr/>
        </p:nvPicPr>
        <p:blipFill>
          <a:blip r:embed="rId4" cstate="print"/>
          <a:stretch>
            <a:fillRect/>
          </a:stretch>
        </p:blipFill>
        <p:spPr>
          <a:xfrm>
            <a:off x="691933" y="1741687"/>
            <a:ext cx="2275379" cy="1889315"/>
          </a:xfrm>
          <a:prstGeom prst="rect">
            <a:avLst/>
          </a:prstGeom>
          <a:effectLst>
            <a:outerShdw blurRad="76200" dir="13500000" sy="23000" kx="1200000" algn="br" rotWithShape="0">
              <a:prstClr val="black">
                <a:alpha val="20000"/>
              </a:prstClr>
            </a:outerShdw>
          </a:effectLst>
        </p:spPr>
      </p:pic>
      <p:grpSp>
        <p:nvGrpSpPr>
          <p:cNvPr id="22" name="群組 21"/>
          <p:cNvGrpSpPr>
            <a:grpSpLocks/>
          </p:cNvGrpSpPr>
          <p:nvPr/>
        </p:nvGrpSpPr>
        <p:grpSpPr bwMode="auto">
          <a:xfrm>
            <a:off x="99856" y="3242720"/>
            <a:ext cx="1801813" cy="2582978"/>
            <a:chOff x="923925" y="3994150"/>
            <a:chExt cx="1801828" cy="2506663"/>
          </a:xfrm>
        </p:grpSpPr>
        <p:pic>
          <p:nvPicPr>
            <p:cNvPr id="23" name="圖片 3" descr="指標.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925" y="3994150"/>
              <a:ext cx="17478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23"/>
            <p:cNvSpPr txBox="1"/>
            <p:nvPr/>
          </p:nvSpPr>
          <p:spPr>
            <a:xfrm rot="21318519">
              <a:off x="1474793" y="4462463"/>
              <a:ext cx="646117" cy="369887"/>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高中</a:t>
              </a:r>
            </a:p>
          </p:txBody>
        </p:sp>
        <p:sp>
          <p:nvSpPr>
            <p:cNvPr id="25" name="文字方塊 24"/>
            <p:cNvSpPr txBox="1"/>
            <p:nvPr/>
          </p:nvSpPr>
          <p:spPr>
            <a:xfrm rot="372001">
              <a:off x="1254128" y="5022850"/>
              <a:ext cx="646118" cy="369888"/>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高職</a:t>
              </a:r>
            </a:p>
          </p:txBody>
        </p:sp>
        <p:pic>
          <p:nvPicPr>
            <p:cNvPr id="26" name="圖片 16" descr="指標.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42083">
              <a:off x="1013822" y="5594822"/>
              <a:ext cx="1711931" cy="35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字方塊 26"/>
            <p:cNvSpPr txBox="1"/>
            <p:nvPr/>
          </p:nvSpPr>
          <p:spPr>
            <a:xfrm rot="21011487">
              <a:off x="1358904" y="5641975"/>
              <a:ext cx="646118" cy="36830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五專</a:t>
              </a:r>
            </a:p>
          </p:txBody>
        </p:sp>
      </p:grpSp>
      <p:pic>
        <p:nvPicPr>
          <p:cNvPr id="2" name="圖片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5001" y="5434480"/>
            <a:ext cx="812040" cy="141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02036" y="5388800"/>
            <a:ext cx="920883" cy="146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群組 27"/>
          <p:cNvGrpSpPr/>
          <p:nvPr/>
        </p:nvGrpSpPr>
        <p:grpSpPr>
          <a:xfrm>
            <a:off x="2875452" y="98852"/>
            <a:ext cx="2056588" cy="360040"/>
            <a:chOff x="2803444" y="98852"/>
            <a:chExt cx="2056588" cy="360040"/>
          </a:xfrm>
        </p:grpSpPr>
        <p:grpSp>
          <p:nvGrpSpPr>
            <p:cNvPr id="29" name="群組 4"/>
            <p:cNvGrpSpPr/>
            <p:nvPr/>
          </p:nvGrpSpPr>
          <p:grpSpPr>
            <a:xfrm>
              <a:off x="3227581" y="98852"/>
              <a:ext cx="1632451" cy="360040"/>
              <a:chOff x="2835897" y="44624"/>
              <a:chExt cx="1632451" cy="360040"/>
            </a:xfrm>
          </p:grpSpPr>
          <p:sp>
            <p:nvSpPr>
              <p:cNvPr id="32" name="橢圓 3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4932040" y="85874"/>
            <a:ext cx="3368230" cy="369332"/>
          </a:xfrm>
          <a:prstGeom prst="rect">
            <a:avLst/>
          </a:prstGeom>
        </p:spPr>
        <p:txBody>
          <a:bodyPr wrap="none">
            <a:spAutoFit/>
          </a:bodyPr>
          <a:lstStyle/>
          <a:p>
            <a:r>
              <a:rPr lang="en-US" altLang="zh-TW"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a:t>
            </a:r>
            <a:r>
              <a:rPr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年花蓮區適性入學到校宣導</a:t>
            </a:r>
          </a:p>
        </p:txBody>
      </p:sp>
      <p:sp>
        <p:nvSpPr>
          <p:cNvPr id="39" name="橢圓 38"/>
          <p:cNvSpPr/>
          <p:nvPr/>
        </p:nvSpPr>
        <p:spPr>
          <a:xfrm>
            <a:off x="2425700" y="63500"/>
            <a:ext cx="411523" cy="39203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a:defRPr/>
            </a:pPr>
            <a:r>
              <a:rPr lang="en-US" altLang="zh-TW" dirty="0"/>
              <a:t>45</a:t>
            </a:r>
            <a:endParaRPr lang="zh-TW" altLang="en-US" dirty="0"/>
          </a:p>
        </p:txBody>
      </p:sp>
      <p:sp>
        <p:nvSpPr>
          <p:cNvPr id="30" name="六邊形 29">
            <a:extLst>
              <a:ext uri="{FF2B5EF4-FFF2-40B4-BE49-F238E27FC236}">
                <a16:creationId xmlns="" xmlns:a16="http://schemas.microsoft.com/office/drawing/2014/main" id="{C5B2670F-471F-4CBB-8F0F-D81F6CE8CDB8}"/>
              </a:ext>
            </a:extLst>
          </p:cNvPr>
          <p:cNvSpPr/>
          <p:nvPr/>
        </p:nvSpPr>
        <p:spPr>
          <a:xfrm>
            <a:off x="3479609" y="3147352"/>
            <a:ext cx="4795073" cy="1224136"/>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b="1" dirty="0">
                <a:solidFill>
                  <a:srgbClr val="0000FF"/>
                </a:solidFill>
                <a:latin typeface="微軟正黑體" panose="020B0604030504040204" pitchFamily="34" charset="-120"/>
                <a:ea typeface="微軟正黑體" panose="020B0604030504040204" pitchFamily="34" charset="-120"/>
              </a:rPr>
              <a:t>家長場宣導說會</a:t>
            </a:r>
          </a:p>
        </p:txBody>
      </p:sp>
    </p:spTree>
    <p:extLst>
      <p:ext uri="{BB962C8B-B14F-4D97-AF65-F5344CB8AC3E}">
        <p14:creationId xmlns:p14="http://schemas.microsoft.com/office/powerpoint/2010/main" val="1494390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80">
                                          <p:stCondLst>
                                            <p:cond delay="0"/>
                                          </p:stCondLst>
                                        </p:cTn>
                                        <p:tgtEl>
                                          <p:spTgt spid="2"/>
                                        </p:tgtEl>
                                      </p:cBhvr>
                                    </p:animEffect>
                                    <p:anim calcmode="lin" valueType="num">
                                      <p:cBhvr>
                                        <p:cTn id="2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gtEl>
                                      </p:cBhvr>
                                      <p:to x="100000" y="60000"/>
                                    </p:animScale>
                                    <p:animScale>
                                      <p:cBhvr>
                                        <p:cTn id="31" dur="166" decel="50000">
                                          <p:stCondLst>
                                            <p:cond delay="676"/>
                                          </p:stCondLst>
                                        </p:cTn>
                                        <p:tgtEl>
                                          <p:spTgt spid="2"/>
                                        </p:tgtEl>
                                      </p:cBhvr>
                                      <p:to x="100000" y="100000"/>
                                    </p:animScale>
                                    <p:animScale>
                                      <p:cBhvr>
                                        <p:cTn id="32" dur="26">
                                          <p:stCondLst>
                                            <p:cond delay="1312"/>
                                          </p:stCondLst>
                                        </p:cTn>
                                        <p:tgtEl>
                                          <p:spTgt spid="2"/>
                                        </p:tgtEl>
                                      </p:cBhvr>
                                      <p:to x="100000" y="80000"/>
                                    </p:animScale>
                                    <p:animScale>
                                      <p:cBhvr>
                                        <p:cTn id="33" dur="166" decel="50000">
                                          <p:stCondLst>
                                            <p:cond delay="1338"/>
                                          </p:stCondLst>
                                        </p:cTn>
                                        <p:tgtEl>
                                          <p:spTgt spid="2"/>
                                        </p:tgtEl>
                                      </p:cBhvr>
                                      <p:to x="100000" y="100000"/>
                                    </p:animScale>
                                    <p:animScale>
                                      <p:cBhvr>
                                        <p:cTn id="34" dur="26">
                                          <p:stCondLst>
                                            <p:cond delay="1642"/>
                                          </p:stCondLst>
                                        </p:cTn>
                                        <p:tgtEl>
                                          <p:spTgt spid="2"/>
                                        </p:tgtEl>
                                      </p:cBhvr>
                                      <p:to x="100000" y="90000"/>
                                    </p:animScale>
                                    <p:animScale>
                                      <p:cBhvr>
                                        <p:cTn id="35" dur="166" decel="50000">
                                          <p:stCondLst>
                                            <p:cond delay="1668"/>
                                          </p:stCondLst>
                                        </p:cTn>
                                        <p:tgtEl>
                                          <p:spTgt spid="2"/>
                                        </p:tgtEl>
                                      </p:cBhvr>
                                      <p:to x="100000" y="100000"/>
                                    </p:animScale>
                                    <p:animScale>
                                      <p:cBhvr>
                                        <p:cTn id="36" dur="26">
                                          <p:stCondLst>
                                            <p:cond delay="1808"/>
                                          </p:stCondLst>
                                        </p:cTn>
                                        <p:tgtEl>
                                          <p:spTgt spid="2"/>
                                        </p:tgtEl>
                                      </p:cBhvr>
                                      <p:to x="100000" y="95000"/>
                                    </p:animScale>
                                    <p:animScale>
                                      <p:cBhvr>
                                        <p:cTn id="3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548680"/>
            <a:ext cx="9252520" cy="1152128"/>
          </a:xfrm>
        </p:spPr>
        <p:txBody>
          <a:bodyPr>
            <a:normAutofit/>
          </a:bodyPr>
          <a:lstStyle/>
          <a:p>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選擇所</a:t>
            </a:r>
            <a:r>
              <a:rPr kumimoji="1" lang="zh-TW" altLang="en-US" sz="60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適</a:t>
            </a:r>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、愛其所</a:t>
            </a:r>
            <a:r>
              <a:rPr kumimoji="1" lang="zh-TW" altLang="en-US" sz="60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43" name="圖片 7" descr="120x80---升學進路圖直式.png">
            <a:extLst>
              <a:ext uri="{FF2B5EF4-FFF2-40B4-BE49-F238E27FC236}">
                <a16:creationId xmlns="" xmlns:a16="http://schemas.microsoft.com/office/drawing/2014/main" id="{8A5DAB02-C8C1-434A-8F54-0AA836106B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1844824"/>
            <a:ext cx="6984776" cy="4779852"/>
          </a:xfrm>
          <a:prstGeom prst="rect">
            <a:avLst/>
          </a:prstGeom>
          <a:solidFill>
            <a:srgbClr val="FFFFFF">
              <a:shade val="85000"/>
            </a:srgbClr>
          </a:solidFill>
          <a:ln w="101600" cap="sq">
            <a:noFill/>
            <a:miter lim="800000"/>
          </a:ln>
          <a:effectLst/>
        </p:spPr>
      </p:pic>
    </p:spTree>
    <p:extLst>
      <p:ext uri="{BB962C8B-B14F-4D97-AF65-F5344CB8AC3E}">
        <p14:creationId xmlns:p14="http://schemas.microsoft.com/office/powerpoint/2010/main" val="1585556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內容版面配置區 2"/>
          <p:cNvSpPr>
            <a:spLocks noGrp="1"/>
          </p:cNvSpPr>
          <p:nvPr>
            <p:ph idx="1"/>
          </p:nvPr>
        </p:nvSpPr>
        <p:spPr>
          <a:xfrm>
            <a:off x="457200" y="1618449"/>
            <a:ext cx="8229600" cy="5256212"/>
          </a:xfrm>
        </p:spPr>
        <p:txBody>
          <a:bodyPr/>
          <a:lstStyle/>
          <a:p>
            <a:pPr eaLnBrk="1" hangingPunct="1"/>
            <a:r>
              <a:rPr lang="zh-TW" altLang="en-US" sz="2800" dirty="0">
                <a:ea typeface="微軟正黑體" panose="020B0604030504040204" pitchFamily="34" charset="-120"/>
              </a:rPr>
              <a:t>有意願就讀五專之免試生共有</a:t>
            </a:r>
            <a:r>
              <a:rPr lang="en-US" altLang="zh-TW" b="1" dirty="0">
                <a:solidFill>
                  <a:srgbClr val="FF0000"/>
                </a:solidFill>
                <a:ea typeface="微軟正黑體" panose="020B0604030504040204" pitchFamily="34" charset="-120"/>
              </a:rPr>
              <a:t>3</a:t>
            </a:r>
            <a:r>
              <a:rPr lang="zh-TW" altLang="en-US" sz="2800" dirty="0">
                <a:ea typeface="微軟正黑體" panose="020B0604030504040204" pitchFamily="34" charset="-120"/>
              </a:rPr>
              <a:t>次機會，其中又以</a:t>
            </a:r>
            <a:r>
              <a:rPr lang="zh-TW" altLang="en-US" sz="2800" b="1" dirty="0">
                <a:solidFill>
                  <a:srgbClr val="FF0000"/>
                </a:solidFill>
                <a:ea typeface="微軟正黑體" panose="020B0604030504040204" pitchFamily="34" charset="-120"/>
              </a:rPr>
              <a:t>五專優先免試入學</a:t>
            </a:r>
            <a:r>
              <a:rPr lang="zh-TW" altLang="en-US" sz="2800" dirty="0">
                <a:ea typeface="微軟正黑體" panose="020B0604030504040204" pitchFamily="34" charset="-120"/>
              </a:rPr>
              <a:t>名額最多、錄取理想科組機率最高，務必參加。</a:t>
            </a:r>
            <a:endParaRPr lang="en-US" altLang="zh-TW" sz="28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2400" dirty="0">
              <a:ea typeface="微軟正黑體" panose="020B0604030504040204" pitchFamily="34" charset="-120"/>
            </a:endParaRPr>
          </a:p>
          <a:p>
            <a:pPr eaLnBrk="1" hangingPunct="1"/>
            <a:r>
              <a:rPr lang="zh-TW" altLang="en-US" sz="2400" b="1" dirty="0">
                <a:ea typeface="微軟正黑體" panose="020B0604030504040204" pitchFamily="34" charset="-120"/>
              </a:rPr>
              <a:t>五專優先免試入學、聯合免試入學之</a:t>
            </a:r>
            <a:r>
              <a:rPr lang="zh-TW" altLang="en-US" sz="2400" b="1" dirty="0">
                <a:solidFill>
                  <a:srgbClr val="0000FF"/>
                </a:solidFill>
                <a:ea typeface="微軟正黑體" panose="020B0604030504040204" pitchFamily="34" charset="-120"/>
              </a:rPr>
              <a:t>「超額比序項目積分」採計方式及「同分比序項目順序」、「辦理方式」及「錄取方式」</a:t>
            </a:r>
            <a:r>
              <a:rPr lang="zh-TW" altLang="en-US" sz="2400" b="1" dirty="0">
                <a:ea typeface="微軟正黑體" panose="020B0604030504040204" pitchFamily="34" charset="-120"/>
              </a:rPr>
              <a:t>等皆有所不同，請報名學生務必注意。</a:t>
            </a:r>
            <a:endParaRPr lang="en-US" altLang="zh-TW" sz="2400" b="1" dirty="0">
              <a:ea typeface="微軟正黑體" panose="020B060403050404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3139106"/>
            <a:ext cx="1791888" cy="1828457"/>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700" y="3114368"/>
            <a:ext cx="1840360" cy="1877918"/>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224" y="3101857"/>
            <a:ext cx="1864896" cy="1902955"/>
          </a:xfrm>
          <a:prstGeom prst="rect">
            <a:avLst/>
          </a:prstGeom>
        </p:spPr>
      </p:pic>
      <p:sp>
        <p:nvSpPr>
          <p:cNvPr id="5" name="文字方塊 4"/>
          <p:cNvSpPr txBox="1"/>
          <p:nvPr/>
        </p:nvSpPr>
        <p:spPr>
          <a:xfrm>
            <a:off x="2299593"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優免</a:t>
            </a:r>
          </a:p>
        </p:txBody>
      </p:sp>
      <p:sp>
        <p:nvSpPr>
          <p:cNvPr id="9" name="文字方塊 8"/>
          <p:cNvSpPr txBox="1"/>
          <p:nvPr/>
        </p:nvSpPr>
        <p:spPr>
          <a:xfrm>
            <a:off x="4748880"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聯免</a:t>
            </a:r>
          </a:p>
        </p:txBody>
      </p:sp>
      <p:sp>
        <p:nvSpPr>
          <p:cNvPr id="10" name="文字方塊 9"/>
          <p:cNvSpPr txBox="1"/>
          <p:nvPr/>
        </p:nvSpPr>
        <p:spPr>
          <a:xfrm>
            <a:off x="7219641"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續招</a:t>
            </a:r>
          </a:p>
        </p:txBody>
      </p:sp>
      <p:sp>
        <p:nvSpPr>
          <p:cNvPr id="11" name="矩形 10"/>
          <p:cNvSpPr/>
          <p:nvPr/>
        </p:nvSpPr>
        <p:spPr>
          <a:xfrm>
            <a:off x="1" y="836712"/>
            <a:ext cx="8241044" cy="523220"/>
          </a:xfrm>
          <a:prstGeom prst="rect">
            <a:avLst/>
          </a:prstGeom>
        </p:spPr>
        <p:txBody>
          <a:bodyPr wrap="square">
            <a:spAutoFit/>
          </a:bodyPr>
          <a:lstStyle/>
          <a:p>
            <a:pPr lvl="0" algn="just">
              <a:defRPr/>
            </a:pPr>
            <a:r>
              <a:rPr kumimoji="0" lang="zh-TW" altLang="en-US" sz="2800" b="1" noProof="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貳</a:t>
            </a:r>
            <a:r>
              <a:rPr kumimoji="0"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en-US" altLang="zh-TW"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110</a:t>
            </a:r>
            <a:r>
              <a:rPr kumimoji="0"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學年度五專招生簡介</a:t>
            </a:r>
            <a:r>
              <a:rPr kumimoji="0" lang="en-US" altLang="zh-TW" sz="2800" b="1" i="0" u="none" strike="noStrike" kern="1200" cap="none" spc="0" normalizeH="0" baseline="0" noProof="0" dirty="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招生管道說明</a:t>
            </a:r>
          </a:p>
        </p:txBody>
      </p:sp>
      <p:sp>
        <p:nvSpPr>
          <p:cNvPr id="6" name="投影片編號版面配置區 5"/>
          <p:cNvSpPr>
            <a:spLocks noGrp="1"/>
          </p:cNvSpPr>
          <p:nvPr>
            <p:ph type="sldNum" sz="quarter" idx="12"/>
          </p:nvPr>
        </p:nvSpPr>
        <p:spPr/>
        <p:txBody>
          <a:bodyPr/>
          <a:lstStyle/>
          <a:p>
            <a:pPr>
              <a:defRPr/>
            </a:pPr>
            <a:fld id="{BCF6C782-A86A-45BB-B3F6-D32D537A4B8D}" type="slidenum">
              <a:rPr lang="zh-TW" altLang="en-US" smtClean="0"/>
              <a:pPr>
                <a:defRPr/>
              </a:pPr>
              <a:t>100</a:t>
            </a:fld>
            <a:endParaRPr lang="zh-TW" altLang="en-US"/>
          </a:p>
        </p:txBody>
      </p:sp>
      <p:sp>
        <p:nvSpPr>
          <p:cNvPr id="12" name="矩形 11"/>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 </a:t>
            </a:r>
            <a:r>
              <a:rPr lang="en-US" altLang="zh-TW" sz="3200" b="1" dirty="0">
                <a:solidFill>
                  <a:srgbClr val="0033CC"/>
                </a:solidFill>
                <a:latin typeface="微軟正黑體" panose="020B0604030504040204" pitchFamily="34" charset="-120"/>
                <a:ea typeface="微軟正黑體" panose="020B0604030504040204" pitchFamily="34" charset="-120"/>
              </a:rPr>
              <a:t>-</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招生管道說明</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2195737" y="44631"/>
            <a:ext cx="2664296" cy="360045"/>
            <a:chOff x="2123728" y="44624"/>
            <a:chExt cx="2664296" cy="360045"/>
          </a:xfrm>
        </p:grpSpPr>
        <p:grpSp>
          <p:nvGrpSpPr>
            <p:cNvPr id="15" name="群組 14"/>
            <p:cNvGrpSpPr/>
            <p:nvPr/>
          </p:nvGrpSpPr>
          <p:grpSpPr>
            <a:xfrm>
              <a:off x="2555776" y="44624"/>
              <a:ext cx="2232248" cy="360045"/>
              <a:chOff x="2267744" y="44624"/>
              <a:chExt cx="2232248" cy="360045"/>
            </a:xfrm>
          </p:grpSpPr>
          <p:grpSp>
            <p:nvGrpSpPr>
              <p:cNvPr id="17" name="群組 37"/>
              <p:cNvGrpSpPr/>
              <p:nvPr/>
            </p:nvGrpSpPr>
            <p:grpSpPr>
              <a:xfrm>
                <a:off x="2267744" y="44629"/>
                <a:ext cx="2232248" cy="360040"/>
                <a:chOff x="2267738" y="44624"/>
                <a:chExt cx="2232248" cy="360040"/>
              </a:xfrm>
            </p:grpSpPr>
            <p:sp>
              <p:nvSpPr>
                <p:cNvPr id="20" name="橢圓 1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9" name="橢圓 1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8437"/>
          <a:stretch/>
        </p:blipFill>
        <p:spPr bwMode="auto">
          <a:xfrm>
            <a:off x="16" y="1288182"/>
            <a:ext cx="9192181" cy="566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952259"/>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6;p38"/>
          <p:cNvSpPr txBox="1">
            <a:spLocks/>
          </p:cNvSpPr>
          <p:nvPr/>
        </p:nvSpPr>
        <p:spPr>
          <a:xfrm>
            <a:off x="2060367" y="2831979"/>
            <a:ext cx="5203523" cy="142278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altLang="zh-TW" sz="40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40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學年</a:t>
            </a: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度</a:t>
            </a:r>
            <a:r>
              <a:rPr lang="zh-TW" altLang="en-US" sz="4000" b="1" kern="0" dirty="0" smtClean="0">
                <a:solidFill>
                  <a:srgbClr val="FF0000"/>
                </a:solidFill>
                <a:latin typeface="微軟正黑體" panose="020B0604030504040204" pitchFamily="34" charset="-120"/>
                <a:ea typeface="微軟正黑體" panose="020B0604030504040204" pitchFamily="34" charset="-120"/>
                <a:cs typeface="Arial" pitchFamily="34" charset="0"/>
              </a:rPr>
              <a:t>五專</a:t>
            </a:r>
            <a:endParaRPr lang="en-US" altLang="zh-TW" sz="4000" b="1" kern="0" dirty="0" smtClean="0">
              <a:solidFill>
                <a:srgbClr val="FF0000"/>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4000" b="1" kern="0" dirty="0" smtClean="0">
                <a:solidFill>
                  <a:srgbClr val="FF0000"/>
                </a:solidFill>
                <a:latin typeface="微軟正黑體" panose="020B0604030504040204" pitchFamily="34" charset="-120"/>
                <a:ea typeface="微軟正黑體" panose="020B0604030504040204" pitchFamily="34" charset="-120"/>
                <a:cs typeface="Arial" pitchFamily="34" charset="0"/>
              </a:rPr>
              <a:t>完全</a:t>
            </a:r>
            <a:r>
              <a:rPr lang="zh-TW" altLang="en-US" sz="4000" b="1" kern="0" dirty="0">
                <a:solidFill>
                  <a:srgbClr val="FF0000"/>
                </a:solidFill>
                <a:latin typeface="微軟正黑體" panose="020B0604030504040204" pitchFamily="34" charset="-120"/>
                <a:ea typeface="微軟正黑體" panose="020B0604030504040204" pitchFamily="34" charset="-120"/>
                <a:cs typeface="Arial" pitchFamily="34" charset="0"/>
              </a:rPr>
              <a:t>免試</a:t>
            </a: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入學</a:t>
            </a:r>
          </a:p>
          <a:p>
            <a:pPr algn="ctr">
              <a:lnSpc>
                <a:spcPct val="100000"/>
              </a:lnSpc>
              <a:spcBef>
                <a:spcPts val="0"/>
              </a:spcBef>
            </a:pP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單獨招生</a:t>
            </a:r>
            <a:r>
              <a:rPr lang="en-US" altLang="zh-TW" b="1" dirty="0">
                <a:solidFill>
                  <a:prstClr val="black"/>
                </a:solidFill>
                <a:latin typeface="微軟正黑體" panose="020B0604030504040204" pitchFamily="34" charset="-120"/>
                <a:ea typeface="微軟正黑體" panose="020B0604030504040204" pitchFamily="34" charset="-120"/>
              </a:rPr>
              <a:t>】</a:t>
            </a:r>
            <a:endParaRPr lang="en-US" b="1" dirty="0">
              <a:solidFill>
                <a:prstClr val="black"/>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75" y="4826833"/>
            <a:ext cx="752272" cy="100302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293881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724" y="-39262"/>
            <a:ext cx="9144724" cy="698450"/>
            <a:chOff x="-966" y="-39262"/>
            <a:chExt cx="10300803" cy="698450"/>
          </a:xfrm>
        </p:grpSpPr>
        <p:grpSp>
          <p:nvGrpSpPr>
            <p:cNvPr id="8" name="群組 7"/>
            <p:cNvGrpSpPr/>
            <p:nvPr/>
          </p:nvGrpSpPr>
          <p:grpSpPr>
            <a:xfrm>
              <a:off x="1" y="48599"/>
              <a:ext cx="10299836" cy="561085"/>
              <a:chOff x="1" y="48599"/>
              <a:chExt cx="9022522" cy="561085"/>
            </a:xfrm>
          </p:grpSpPr>
          <p:sp>
            <p:nvSpPr>
              <p:cNvPr id="120" name="圓角化同側角落矩形 119"/>
              <p:cNvSpPr/>
              <p:nvPr/>
            </p:nvSpPr>
            <p:spPr>
              <a:xfrm rot="16200000" flipH="1">
                <a:off x="4230719" y="-4182119"/>
                <a:ext cx="561085" cy="9022522"/>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34" name="Google Shape;446;p38"/>
            <p:cNvSpPr txBox="1">
              <a:spLocks/>
            </p:cNvSpPr>
            <p:nvPr/>
          </p:nvSpPr>
          <p:spPr>
            <a:xfrm>
              <a:off x="-966" y="-39262"/>
              <a:ext cx="1021162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學年度</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solidFill>
                  <a:prstClr val="black"/>
                </a:solidFill>
              </a:endParaRPr>
            </a:p>
          </p:txBody>
        </p:sp>
      </p:grpSp>
      <p:sp>
        <p:nvSpPr>
          <p:cNvPr id="7" name="內容版面配置區 2">
            <a:extLst>
              <a:ext uri="{FF2B5EF4-FFF2-40B4-BE49-F238E27FC236}">
                <a16:creationId xmlns="" xmlns:a16="http://schemas.microsoft.com/office/drawing/2014/main" id="{E9A12531-32D0-4747-9A50-3132C6D4F148}"/>
              </a:ext>
            </a:extLst>
          </p:cNvPr>
          <p:cNvSpPr txBox="1">
            <a:spLocks/>
          </p:cNvSpPr>
          <p:nvPr/>
        </p:nvSpPr>
        <p:spPr>
          <a:xfrm>
            <a:off x="548657" y="702717"/>
            <a:ext cx="8415847" cy="539061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dirty="0">
                <a:solidFill>
                  <a:prstClr val="black"/>
                </a:solidFill>
                <a:latin typeface="Times New Roman" panose="02020603050405020304" pitchFamily="18" charset="0"/>
                <a:cs typeface="Times New Roman" panose="02020603050405020304" pitchFamily="18" charset="0"/>
              </a:rPr>
              <a:t>全國</a:t>
            </a:r>
            <a:r>
              <a:rPr lang="zh-TW" altLang="en-US" dirty="0">
                <a:solidFill>
                  <a:srgbClr val="FF0000"/>
                </a:solidFill>
                <a:latin typeface="Times New Roman" panose="02020603050405020304" pitchFamily="18" charset="0"/>
                <a:cs typeface="Times New Roman" panose="02020603050405020304" pitchFamily="18" charset="0"/>
              </a:rPr>
              <a:t>不分區</a:t>
            </a:r>
            <a:r>
              <a:rPr lang="zh-TW" altLang="en-US" dirty="0">
                <a:solidFill>
                  <a:prstClr val="black"/>
                </a:solidFill>
                <a:latin typeface="Times New Roman" panose="02020603050405020304" pitchFamily="18" charset="0"/>
                <a:cs typeface="Times New Roman" panose="02020603050405020304" pitchFamily="18" charset="0"/>
              </a:rPr>
              <a:t>辦理</a:t>
            </a:r>
            <a:r>
              <a:rPr lang="zh-TW" altLang="en-US" sz="3800" b="1" dirty="0">
                <a:solidFill>
                  <a:srgbClr val="FF0000"/>
                </a:solidFill>
                <a:latin typeface="Times New Roman" panose="02020603050405020304" pitchFamily="18" charset="0"/>
                <a:cs typeface="Times New Roman" panose="02020603050405020304" pitchFamily="18" charset="0"/>
              </a:rPr>
              <a:t>單獨</a:t>
            </a:r>
            <a:r>
              <a:rPr lang="zh-TW" altLang="en-US" dirty="0">
                <a:solidFill>
                  <a:prstClr val="black"/>
                </a:solidFill>
                <a:latin typeface="Times New Roman" panose="02020603050405020304" pitchFamily="18" charset="0"/>
                <a:cs typeface="Times New Roman" panose="02020603050405020304" pitchFamily="18" charset="0"/>
              </a:rPr>
              <a:t>招生，</a:t>
            </a:r>
            <a:r>
              <a:rPr lang="zh-TW" altLang="en-US" dirty="0" smtClean="0">
                <a:solidFill>
                  <a:prstClr val="black"/>
                </a:solidFill>
                <a:latin typeface="Times New Roman" panose="02020603050405020304" pitchFamily="18" charset="0"/>
                <a:cs typeface="Times New Roman" panose="02020603050405020304" pitchFamily="18" charset="0"/>
              </a:rPr>
              <a:t>共</a:t>
            </a:r>
            <a:r>
              <a:rPr lang="en-US" altLang="zh-TW" dirty="0" smtClean="0">
                <a:solidFill>
                  <a:prstClr val="black"/>
                </a:solidFill>
                <a:latin typeface="Times New Roman" panose="02020603050405020304" pitchFamily="18" charset="0"/>
                <a:cs typeface="Times New Roman" panose="02020603050405020304" pitchFamily="18" charset="0"/>
              </a:rPr>
              <a:t>32</a:t>
            </a:r>
            <a:r>
              <a:rPr lang="zh-TW" altLang="en-US" dirty="0" smtClean="0">
                <a:solidFill>
                  <a:prstClr val="black"/>
                </a:solidFill>
                <a:latin typeface="Times New Roman" panose="02020603050405020304" pitchFamily="18" charset="0"/>
                <a:cs typeface="Times New Roman" panose="02020603050405020304" pitchFamily="18" charset="0"/>
              </a:rPr>
              <a:t>所</a:t>
            </a:r>
            <a:r>
              <a:rPr lang="en-US" altLang="zh-TW" dirty="0" smtClean="0">
                <a:solidFill>
                  <a:prstClr val="black"/>
                </a:solidFill>
                <a:latin typeface="Times New Roman" panose="02020603050405020304" pitchFamily="18" charset="0"/>
                <a:cs typeface="Times New Roman" panose="02020603050405020304" pitchFamily="18" charset="0"/>
              </a:rPr>
              <a:t>141</a:t>
            </a:r>
            <a:r>
              <a:rPr lang="zh-TW" altLang="en-US" dirty="0" smtClean="0">
                <a:solidFill>
                  <a:prstClr val="black"/>
                </a:solidFill>
                <a:latin typeface="Times New Roman" panose="02020603050405020304" pitchFamily="18" charset="0"/>
                <a:cs typeface="Times New Roman" panose="02020603050405020304" pitchFamily="18" charset="0"/>
              </a:rPr>
              <a:t>科</a:t>
            </a:r>
            <a:r>
              <a:rPr lang="zh-TW" altLang="en-US" dirty="0">
                <a:solidFill>
                  <a:prstClr val="black"/>
                </a:solidFill>
                <a:latin typeface="Times New Roman" panose="02020603050405020304" pitchFamily="18" charset="0"/>
                <a:cs typeface="Times New Roman" panose="02020603050405020304" pitchFamily="18" charset="0"/>
              </a:rPr>
              <a:t>五專學校參加。</a:t>
            </a:r>
            <a:endParaRPr lang="en-US" altLang="zh-TW" dirty="0">
              <a:solidFill>
                <a:prstClr val="black"/>
              </a:solidFill>
              <a:latin typeface="Times New Roman" panose="02020603050405020304" pitchFamily="18" charset="0"/>
              <a:cs typeface="Times New Roman" panose="02020603050405020304" pitchFamily="18" charset="0"/>
            </a:endParaRPr>
          </a:p>
          <a:p>
            <a:pPr>
              <a:lnSpc>
                <a:spcPct val="145000"/>
              </a:lnSpc>
              <a:spcBef>
                <a:spcPts val="1200"/>
              </a:spcBef>
            </a:pPr>
            <a:r>
              <a:rPr lang="zh-TW" altLang="en-US" sz="3000" b="1" dirty="0">
                <a:solidFill>
                  <a:prstClr val="black"/>
                </a:solidFill>
                <a:latin typeface="Times New Roman" panose="02020603050405020304" pitchFamily="18" charset="0"/>
                <a:cs typeface="Times New Roman" panose="02020603050405020304" pitchFamily="18" charset="0"/>
              </a:rPr>
              <a:t> </a:t>
            </a:r>
            <a:r>
              <a:rPr lang="zh-TW" altLang="en-US" sz="3800" b="1" dirty="0">
                <a:solidFill>
                  <a:srgbClr val="FF0000"/>
                </a:solidFill>
                <a:latin typeface="Times New Roman" panose="02020603050405020304" pitchFamily="18" charset="0"/>
                <a:cs typeface="Times New Roman" panose="02020603050405020304" pitchFamily="18" charset="0"/>
              </a:rPr>
              <a:t>完全不採計</a:t>
            </a:r>
            <a:r>
              <a:rPr lang="zh-TW" altLang="en-US" dirty="0">
                <a:solidFill>
                  <a:prstClr val="black"/>
                </a:solidFill>
                <a:latin typeface="Times New Roman" panose="02020603050405020304" pitchFamily="18" charset="0"/>
                <a:cs typeface="Times New Roman" panose="02020603050405020304" pitchFamily="18" charset="0"/>
              </a:rPr>
              <a:t>國中教育會考成績。</a:t>
            </a:r>
            <a:endParaRPr lang="en-US" altLang="zh-TW" dirty="0">
              <a:solidFill>
                <a:prstClr val="black"/>
              </a:solidFill>
              <a:latin typeface="Times New Roman" panose="02020603050405020304" pitchFamily="18" charset="0"/>
              <a:cs typeface="Times New Roman" panose="02020603050405020304" pitchFamily="18" charset="0"/>
            </a:endParaRPr>
          </a:p>
          <a:p>
            <a:pPr>
              <a:lnSpc>
                <a:spcPct val="145000"/>
              </a:lnSpc>
              <a:spcBef>
                <a:spcPts val="1200"/>
              </a:spcBef>
            </a:pPr>
            <a:r>
              <a:rPr lang="zh-TW" altLang="en-US" dirty="0">
                <a:solidFill>
                  <a:prstClr val="black"/>
                </a:solidFill>
              </a:rPr>
              <a:t>僅限國中</a:t>
            </a:r>
            <a:r>
              <a:rPr lang="zh-TW" altLang="en-US" sz="3800" b="1" dirty="0">
                <a:solidFill>
                  <a:srgbClr val="FF0000"/>
                </a:solidFill>
              </a:rPr>
              <a:t>應屆</a:t>
            </a:r>
            <a:r>
              <a:rPr lang="zh-TW" altLang="en-US" dirty="0">
                <a:solidFill>
                  <a:prstClr val="black"/>
                </a:solidFill>
              </a:rPr>
              <a:t>畢業生參加。</a:t>
            </a:r>
            <a:endParaRPr lang="en-US" altLang="zh-TW" dirty="0">
              <a:solidFill>
                <a:prstClr val="black"/>
              </a:solidFill>
            </a:endParaRPr>
          </a:p>
          <a:p>
            <a:pPr>
              <a:lnSpc>
                <a:spcPct val="145000"/>
              </a:lnSpc>
              <a:spcBef>
                <a:spcPts val="1200"/>
              </a:spcBef>
            </a:pPr>
            <a:r>
              <a:rPr lang="zh-TW" altLang="en-US" dirty="0">
                <a:solidFill>
                  <a:prstClr val="black"/>
                </a:solidFill>
              </a:rPr>
              <a:t>每位免試生僅得選擇</a:t>
            </a:r>
            <a:r>
              <a:rPr lang="en-US" altLang="zh-TW" sz="3800" b="1" dirty="0">
                <a:solidFill>
                  <a:srgbClr val="FF0000"/>
                </a:solidFill>
              </a:rPr>
              <a:t>1</a:t>
            </a:r>
            <a:r>
              <a:rPr lang="zh-TW" altLang="en-US" sz="3800" b="1" dirty="0">
                <a:solidFill>
                  <a:srgbClr val="FF0000"/>
                </a:solidFill>
              </a:rPr>
              <a:t>個</a:t>
            </a:r>
            <a:r>
              <a:rPr lang="zh-TW" altLang="en-US" dirty="0">
                <a:solidFill>
                  <a:prstClr val="black"/>
                </a:solidFill>
              </a:rPr>
              <a:t>學校科組志願並由國中學校至</a:t>
            </a:r>
            <a:r>
              <a:rPr lang="zh-TW" altLang="en-US" b="1" i="1" u="sng" dirty="0">
                <a:solidFill>
                  <a:prstClr val="black"/>
                </a:solidFill>
              </a:rPr>
              <a:t>五專完全免試入學單獨</a:t>
            </a:r>
            <a:r>
              <a:rPr lang="zh-TW" altLang="en-US" b="1" i="1" u="sng" dirty="0" smtClean="0">
                <a:solidFill>
                  <a:prstClr val="black"/>
                </a:solidFill>
              </a:rPr>
              <a:t>招生網路平台 </a:t>
            </a:r>
            <a:r>
              <a:rPr lang="zh-TW" altLang="en-US" dirty="0">
                <a:solidFill>
                  <a:prstClr val="black"/>
                </a:solidFill>
              </a:rPr>
              <a:t>進行</a:t>
            </a:r>
            <a:r>
              <a:rPr lang="zh-TW" altLang="en-US" sz="3800" b="1" dirty="0">
                <a:solidFill>
                  <a:srgbClr val="FF0000"/>
                </a:solidFill>
              </a:rPr>
              <a:t>集體報名</a:t>
            </a:r>
            <a:r>
              <a:rPr lang="zh-TW" altLang="en-US" dirty="0" smtClean="0">
                <a:solidFill>
                  <a:prstClr val="black"/>
                </a:solidFill>
              </a:rPr>
              <a:t>作業</a:t>
            </a:r>
            <a:r>
              <a:rPr lang="en-US" altLang="zh-TW" dirty="0" smtClean="0">
                <a:solidFill>
                  <a:prstClr val="black"/>
                </a:solidFill>
              </a:rPr>
              <a:t>,</a:t>
            </a:r>
            <a:r>
              <a:rPr lang="zh-TW" altLang="en-US" dirty="0" smtClean="0">
                <a:solidFill>
                  <a:prstClr val="black"/>
                </a:solidFill>
              </a:rPr>
              <a:t>報名費</a:t>
            </a:r>
            <a:r>
              <a:rPr lang="en-US" altLang="zh-TW" b="1" u="sng" dirty="0" smtClean="0">
                <a:solidFill>
                  <a:prstClr val="black"/>
                </a:solidFill>
              </a:rPr>
              <a:t>100</a:t>
            </a:r>
            <a:r>
              <a:rPr lang="zh-TW" altLang="en-US" b="1" u="sng" dirty="0" smtClean="0">
                <a:solidFill>
                  <a:prstClr val="black"/>
                </a:solidFill>
              </a:rPr>
              <a:t>元</a:t>
            </a:r>
            <a:r>
              <a:rPr lang="zh-TW" altLang="en-US" dirty="0" smtClean="0">
                <a:solidFill>
                  <a:prstClr val="black"/>
                </a:solidFill>
              </a:rPr>
              <a:t>。</a:t>
            </a:r>
            <a:endParaRPr lang="en-US" altLang="zh-TW" dirty="0">
              <a:solidFill>
                <a:prstClr val="black"/>
              </a:solidFill>
            </a:endParaRPr>
          </a:p>
          <a:p>
            <a:pPr>
              <a:lnSpc>
                <a:spcPct val="145000"/>
              </a:lnSpc>
              <a:spcBef>
                <a:spcPts val="1200"/>
              </a:spcBef>
            </a:pPr>
            <a:r>
              <a:rPr lang="en-US" altLang="zh-TW" dirty="0" smtClean="0">
                <a:solidFill>
                  <a:prstClr val="black"/>
                </a:solidFill>
                <a:latin typeface="Times New Roman" panose="02020603050405020304" pitchFamily="18" charset="0"/>
                <a:cs typeface="Times New Roman" panose="02020603050405020304" pitchFamily="18" charset="0"/>
              </a:rPr>
              <a:t>114</a:t>
            </a:r>
            <a:r>
              <a:rPr lang="zh-TW" altLang="en-US" dirty="0" smtClean="0">
                <a:solidFill>
                  <a:prstClr val="black"/>
                </a:solidFill>
                <a:latin typeface="Times New Roman" panose="02020603050405020304" pitchFamily="18" charset="0"/>
                <a:cs typeface="Times New Roman" panose="02020603050405020304" pitchFamily="18" charset="0"/>
              </a:rPr>
              <a:t>學年</a:t>
            </a:r>
            <a:r>
              <a:rPr lang="zh-TW" altLang="en-US" dirty="0">
                <a:solidFill>
                  <a:prstClr val="black"/>
                </a:solidFill>
                <a:latin typeface="Times New Roman" panose="02020603050405020304" pitchFamily="18" charset="0"/>
                <a:cs typeface="Times New Roman" panose="02020603050405020304" pitchFamily="18" charset="0"/>
              </a:rPr>
              <a:t>度招生名額以</a:t>
            </a:r>
            <a:r>
              <a:rPr lang="en-US" altLang="zh-TW" dirty="0">
                <a:solidFill>
                  <a:prstClr val="black"/>
                </a:solidFill>
                <a:latin typeface="Times New Roman" panose="02020603050405020304" pitchFamily="18" charset="0"/>
                <a:cs typeface="Times New Roman" panose="02020603050405020304" pitchFamily="18" charset="0"/>
              </a:rPr>
              <a:t>【</a:t>
            </a:r>
            <a:r>
              <a:rPr lang="zh-TW" altLang="en-US" dirty="0">
                <a:solidFill>
                  <a:prstClr val="black"/>
                </a:solidFill>
                <a:latin typeface="Times New Roman" panose="02020603050405020304" pitchFamily="18" charset="0"/>
                <a:cs typeface="Times New Roman" panose="02020603050405020304" pitchFamily="18" charset="0"/>
              </a:rPr>
              <a:t>各科核定招生</a:t>
            </a:r>
            <a:r>
              <a:rPr lang="zh-TW" altLang="en-US" dirty="0" smtClean="0">
                <a:solidFill>
                  <a:prstClr val="black"/>
                </a:solidFill>
                <a:latin typeface="Times New Roman" panose="02020603050405020304" pitchFamily="18" charset="0"/>
                <a:cs typeface="Times New Roman" panose="02020603050405020304" pitchFamily="18" charset="0"/>
              </a:rPr>
              <a:t>名額</a:t>
            </a:r>
            <a:r>
              <a:rPr lang="en-US" altLang="zh-TW" sz="3800" b="1" dirty="0">
                <a:solidFill>
                  <a:srgbClr val="FF0000"/>
                </a:solidFill>
                <a:latin typeface="Times New Roman" panose="02020603050405020304" pitchFamily="18" charset="0"/>
                <a:cs typeface="Times New Roman" panose="02020603050405020304" pitchFamily="18" charset="0"/>
              </a:rPr>
              <a:t>4</a:t>
            </a:r>
            <a:r>
              <a:rPr lang="en-US" altLang="zh-TW" sz="3800" b="1" dirty="0" smtClean="0">
                <a:solidFill>
                  <a:srgbClr val="FF0000"/>
                </a:solidFill>
                <a:latin typeface="Times New Roman" panose="02020603050405020304" pitchFamily="18" charset="0"/>
                <a:cs typeface="Times New Roman" panose="02020603050405020304" pitchFamily="18" charset="0"/>
              </a:rPr>
              <a:t>0</a:t>
            </a:r>
            <a:r>
              <a:rPr lang="en-US" altLang="zh-TW" sz="3800" b="1" dirty="0">
                <a:solidFill>
                  <a:srgbClr val="FF0000"/>
                </a:solidFill>
                <a:latin typeface="Times New Roman" panose="02020603050405020304" pitchFamily="18" charset="0"/>
                <a:cs typeface="Times New Roman" panose="02020603050405020304" pitchFamily="18" charset="0"/>
              </a:rPr>
              <a:t>%</a:t>
            </a:r>
            <a:r>
              <a:rPr lang="zh-TW" altLang="en-US" sz="3800" b="1" dirty="0">
                <a:solidFill>
                  <a:srgbClr val="FF0000"/>
                </a:solidFill>
                <a:latin typeface="Times New Roman" panose="02020603050405020304" pitchFamily="18" charset="0"/>
                <a:cs typeface="Times New Roman" panose="02020603050405020304" pitchFamily="18" charset="0"/>
              </a:rPr>
              <a:t>為限</a:t>
            </a:r>
            <a:r>
              <a:rPr lang="en-US" altLang="zh-TW" dirty="0">
                <a:solidFill>
                  <a:prstClr val="black"/>
                </a:solidFill>
                <a:latin typeface="Times New Roman" panose="02020603050405020304" pitchFamily="18" charset="0"/>
                <a:cs typeface="Times New Roman" panose="02020603050405020304" pitchFamily="18" charset="0"/>
              </a:rPr>
              <a:t>】</a:t>
            </a:r>
            <a:r>
              <a:rPr lang="zh-TW" altLang="en-US" dirty="0">
                <a:solidFill>
                  <a:prstClr val="black"/>
                </a:solidFill>
                <a:latin typeface="Times New Roman" panose="02020603050405020304" pitchFamily="18" charset="0"/>
                <a:cs typeface="Times New Roman" panose="02020603050405020304" pitchFamily="18" charset="0"/>
              </a:rPr>
              <a:t>，</a:t>
            </a:r>
            <a:r>
              <a:rPr lang="zh-TW" altLang="zh-TW" dirty="0">
                <a:solidFill>
                  <a:prstClr val="black"/>
                </a:solidFill>
                <a:latin typeface="Times New Roman" panose="02020603050405020304" pitchFamily="18" charset="0"/>
                <a:cs typeface="Times New Roman" panose="02020603050405020304" pitchFamily="18" charset="0"/>
              </a:rPr>
              <a:t>提供</a:t>
            </a:r>
            <a:r>
              <a:rPr lang="zh-TW" altLang="zh-TW" dirty="0" smtClean="0">
                <a:solidFill>
                  <a:srgbClr val="FF0000"/>
                </a:solidFill>
                <a:latin typeface="Times New Roman" panose="02020603050405020304" pitchFamily="18" charset="0"/>
                <a:cs typeface="Times New Roman" panose="02020603050405020304" pitchFamily="18" charset="0"/>
              </a:rPr>
              <a:t>超過</a:t>
            </a:r>
            <a:r>
              <a:rPr lang="en-US" altLang="zh-TW" b="1" dirty="0" smtClean="0">
                <a:solidFill>
                  <a:srgbClr val="FF0000"/>
                </a:solidFill>
                <a:latin typeface="Times New Roman" panose="02020603050405020304" pitchFamily="18" charset="0"/>
                <a:cs typeface="Times New Roman" panose="02020603050405020304" pitchFamily="18" charset="0"/>
              </a:rPr>
              <a:t>3,100</a:t>
            </a:r>
            <a:r>
              <a:rPr lang="zh-TW" altLang="zh-TW" dirty="0">
                <a:solidFill>
                  <a:srgbClr val="FF0000"/>
                </a:solidFill>
                <a:latin typeface="Times New Roman" panose="02020603050405020304" pitchFamily="18" charset="0"/>
                <a:cs typeface="Times New Roman" panose="02020603050405020304" pitchFamily="18" charset="0"/>
              </a:rPr>
              <a:t>個</a:t>
            </a:r>
            <a:r>
              <a:rPr lang="en-US" altLang="zh-TW" dirty="0">
                <a:solidFill>
                  <a:srgbClr val="FF0000"/>
                </a:solidFill>
                <a:latin typeface="Times New Roman" panose="02020603050405020304" pitchFamily="18" charset="0"/>
                <a:cs typeface="Times New Roman" panose="02020603050405020304" pitchFamily="18" charset="0"/>
              </a:rPr>
              <a:t>(</a:t>
            </a:r>
            <a:r>
              <a:rPr lang="zh-TW" altLang="en-US" dirty="0" smtClean="0">
                <a:solidFill>
                  <a:srgbClr val="FF0000"/>
                </a:solidFill>
                <a:latin typeface="Times New Roman" panose="02020603050405020304" pitchFamily="18" charset="0"/>
                <a:cs typeface="Times New Roman" panose="02020603050405020304" pitchFamily="18" charset="0"/>
              </a:rPr>
              <a:t>約</a:t>
            </a:r>
            <a:r>
              <a:rPr lang="en-US" altLang="zh-TW" dirty="0" smtClean="0">
                <a:solidFill>
                  <a:srgbClr val="FF0000"/>
                </a:solidFill>
                <a:latin typeface="Times New Roman" panose="02020603050405020304" pitchFamily="18" charset="0"/>
                <a:cs typeface="Times New Roman" panose="02020603050405020304" pitchFamily="18" charset="0"/>
              </a:rPr>
              <a:t>39%)</a:t>
            </a:r>
            <a:r>
              <a:rPr lang="zh-TW" altLang="zh-TW" dirty="0">
                <a:solidFill>
                  <a:prstClr val="black"/>
                </a:solidFill>
                <a:latin typeface="Times New Roman" panose="02020603050405020304" pitchFamily="18" charset="0"/>
                <a:cs typeface="Times New Roman" panose="02020603050405020304" pitchFamily="18" charset="0"/>
              </a:rPr>
              <a:t>招生名額，讓有志學子更有機會能夠就讀五專理想科組，適性選擇邁入技職，為新的學習生涯跨出第一步</a:t>
            </a:r>
            <a:r>
              <a:rPr lang="zh-TW" altLang="en-US" dirty="0">
                <a:solidFill>
                  <a:prstClr val="black"/>
                </a:solidFill>
              </a:rPr>
              <a:t>。</a:t>
            </a:r>
            <a:endParaRPr lang="en-US" altLang="zh-TW" dirty="0">
              <a:solidFill>
                <a:prstClr val="black"/>
              </a:solidFill>
            </a:endParaRPr>
          </a:p>
          <a:p>
            <a:pPr>
              <a:lnSpc>
                <a:spcPct val="145000"/>
              </a:lnSpc>
              <a:spcBef>
                <a:spcPts val="1200"/>
              </a:spcBef>
            </a:pPr>
            <a:r>
              <a:rPr lang="zh-TW" altLang="en-US" dirty="0">
                <a:solidFill>
                  <a:prstClr val="black"/>
                </a:solidFill>
              </a:rPr>
              <a:t>招生缺額回流至</a:t>
            </a:r>
            <a:r>
              <a:rPr lang="zh-TW" altLang="en-US" sz="3400" b="1" dirty="0">
                <a:solidFill>
                  <a:srgbClr val="FF0000"/>
                </a:solidFill>
              </a:rPr>
              <a:t>五專聯合免試入學</a:t>
            </a:r>
            <a:r>
              <a:rPr lang="zh-TW" altLang="en-US" dirty="0">
                <a:solidFill>
                  <a:prstClr val="black"/>
                </a:solidFill>
              </a:rPr>
              <a:t>招生。</a:t>
            </a:r>
            <a:endParaRPr lang="en-US" altLang="zh-TW" dirty="0">
              <a:solidFill>
                <a:prstClr val="black"/>
              </a:solidFill>
            </a:endParaRPr>
          </a:p>
        </p:txBody>
      </p:sp>
    </p:spTree>
    <p:extLst>
      <p:ext uri="{BB962C8B-B14F-4D97-AF65-F5344CB8AC3E}">
        <p14:creationId xmlns:p14="http://schemas.microsoft.com/office/powerpoint/2010/main" val="19599063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147864" y="-7032"/>
            <a:ext cx="9828407" cy="627984"/>
            <a:chOff x="0" y="4236"/>
            <a:chExt cx="9814997" cy="627984"/>
          </a:xfrm>
        </p:grpSpPr>
        <p:grpSp>
          <p:nvGrpSpPr>
            <p:cNvPr id="8" name="群組 7"/>
            <p:cNvGrpSpPr/>
            <p:nvPr/>
          </p:nvGrpSpPr>
          <p:grpSpPr>
            <a:xfrm>
              <a:off x="0" y="4236"/>
              <a:ext cx="9814997" cy="605450"/>
              <a:chOff x="0" y="4236"/>
              <a:chExt cx="8597809" cy="605450"/>
            </a:xfrm>
          </p:grpSpPr>
          <p:sp>
            <p:nvSpPr>
              <p:cNvPr id="120" name="圓角化同側角落矩形 119"/>
              <p:cNvSpPr/>
              <p:nvPr/>
            </p:nvSpPr>
            <p:spPr>
              <a:xfrm rot="16200000" flipH="1">
                <a:off x="3996180" y="-3991944"/>
                <a:ext cx="605450" cy="8597809"/>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34" name="Google Shape;446;p38"/>
            <p:cNvSpPr txBox="1">
              <a:spLocks/>
            </p:cNvSpPr>
            <p:nvPr/>
          </p:nvSpPr>
          <p:spPr>
            <a:xfrm>
              <a:off x="25315" y="21632"/>
              <a:ext cx="9468689" cy="610588"/>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pPr>
              <a:r>
                <a:rPr kumimoji="0"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kumimoji="0"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114</a:t>
              </a:r>
              <a:r>
                <a:rPr kumimoji="0"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學年度五專</a:t>
              </a:r>
              <a:r>
                <a:rPr kumimoji="0"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完全免試入學單獨招生</a:t>
              </a:r>
              <a:r>
                <a:rPr kumimoji="0"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kumimoji="0"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a:t>
              </a:r>
              <a:r>
                <a:rPr kumimoji="0" lang="zh-TW" altLang="en-US" sz="24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學校</a:t>
              </a:r>
              <a:r>
                <a:rPr kumimoji="0" lang="en-US" altLang="zh-TW" sz="24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-32</a:t>
              </a:r>
              <a:r>
                <a:rPr kumimoji="0" lang="zh-TW" altLang="en-US" sz="24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所</a:t>
              </a:r>
              <a:endParaRPr kumimoji="0" lang="en-US" dirty="0">
                <a:solidFill>
                  <a:prstClr val="black"/>
                </a:solidFill>
              </a:endParaRPr>
            </a:p>
          </p:txBody>
        </p:sp>
      </p:grpSp>
      <p:sp>
        <p:nvSpPr>
          <p:cNvPr id="12" name="圓角矩形 7">
            <a:extLst>
              <a:ext uri="{FF2B5EF4-FFF2-40B4-BE49-F238E27FC236}">
                <a16:creationId xmlns="" xmlns:a16="http://schemas.microsoft.com/office/drawing/2014/main" id="{448DD4C5-2A6A-44DD-8A4E-882E92CFC8F4}"/>
              </a:ext>
            </a:extLst>
          </p:cNvPr>
          <p:cNvSpPr/>
          <p:nvPr/>
        </p:nvSpPr>
        <p:spPr bwMode="auto">
          <a:xfrm>
            <a:off x="542381" y="1613031"/>
            <a:ext cx="2683633"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fontAlgn="auto">
              <a:spcBef>
                <a:spcPts val="0"/>
              </a:spcBef>
              <a:spcAft>
                <a:spcPts val="0"/>
              </a:spcAft>
            </a:pPr>
            <a:endParaRPr kumimoji="0" lang="zh-TW" altLang="en-US" sz="200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 xmlns:a16="http://schemas.microsoft.com/office/drawing/2014/main" id="{4596C98C-36FE-48F6-A2ED-22C89716465B}"/>
              </a:ext>
            </a:extLst>
          </p:cNvPr>
          <p:cNvSpPr/>
          <p:nvPr/>
        </p:nvSpPr>
        <p:spPr bwMode="auto">
          <a:xfrm>
            <a:off x="6015094" y="1534331"/>
            <a:ext cx="2586542" cy="3766877"/>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fontAlgn="auto">
              <a:spcBef>
                <a:spcPts val="0"/>
              </a:spcBef>
              <a:spcAft>
                <a:spcPts val="0"/>
              </a:spcAft>
            </a:pPr>
            <a:endParaRPr kumimoji="0" lang="zh-TW" altLang="en-US" sz="200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 xmlns:a16="http://schemas.microsoft.com/office/drawing/2014/main" id="{7E486184-074F-46ED-A14A-211149C590B6}"/>
              </a:ext>
            </a:extLst>
          </p:cNvPr>
          <p:cNvGraphicFramePr>
            <a:graphicFrameLocks noGrp="1"/>
          </p:cNvGraphicFramePr>
          <p:nvPr>
            <p:extLst>
              <p:ext uri="{D42A27DB-BD31-4B8C-83A1-F6EECF244321}">
                <p14:modId xmlns:p14="http://schemas.microsoft.com/office/powerpoint/2010/main" val="2594749409"/>
              </p:ext>
            </p:extLst>
          </p:nvPr>
        </p:nvGraphicFramePr>
        <p:xfrm>
          <a:off x="5952101" y="1859854"/>
          <a:ext cx="2699255" cy="2916776"/>
        </p:xfrm>
        <a:graphic>
          <a:graphicData uri="http://schemas.openxmlformats.org/drawingml/2006/table">
            <a:tbl>
              <a:tblPr bandRow="1">
                <a:tableStyleId>{5C22544A-7EE6-4342-B048-85BDC9FD1C3A}</a:tableStyleId>
              </a:tblPr>
              <a:tblGrid>
                <a:gridCol w="1376775">
                  <a:extLst>
                    <a:ext uri="{9D8B030D-6E8A-4147-A177-3AD203B41FA5}">
                      <a16:colId xmlns="" xmlns:a16="http://schemas.microsoft.com/office/drawing/2014/main" val="20000"/>
                    </a:ext>
                  </a:extLst>
                </a:gridCol>
                <a:gridCol w="1322480">
                  <a:extLst>
                    <a:ext uri="{9D8B030D-6E8A-4147-A177-3AD203B41FA5}">
                      <a16:colId xmlns=""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64597">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a:t>
                      </a:r>
                      <a:r>
                        <a:rPr lang="zh-TW" altLang="en-US" sz="13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校</a:t>
                      </a:r>
                      <a:endParaRPr lang="zh-TW" altLang="en-US" sz="1300" dirty="0"/>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b="1" dirty="0" smtClean="0">
                          <a:solidFill>
                            <a:srgbClr val="FF0000"/>
                          </a:solidFill>
                          <a:latin typeface="標楷體" panose="03000509000000000000" pitchFamily="65" charset="-120"/>
                          <a:ea typeface="標楷體" panose="03000509000000000000" pitchFamily="65" charset="-120"/>
                        </a:rPr>
                        <a:t>澎湖科技大學</a:t>
                      </a:r>
                      <a:endParaRPr lang="zh-TW" altLang="en-US" sz="1300" b="1" dirty="0">
                        <a:solidFill>
                          <a:srgbClr val="FF0000"/>
                        </a:solidFill>
                        <a:latin typeface="標楷體" panose="03000509000000000000" pitchFamily="65" charset="-120"/>
                        <a:ea typeface="標楷體" panose="03000509000000000000" pitchFamily="65" charset="-120"/>
                      </a:endParaRP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b="1" dirty="0" smtClean="0">
                          <a:solidFill>
                            <a:srgbClr val="FF0000"/>
                          </a:solidFill>
                          <a:latin typeface="標楷體" panose="03000509000000000000" pitchFamily="65" charset="-120"/>
                          <a:ea typeface="標楷體" panose="03000509000000000000" pitchFamily="65" charset="-120"/>
                          <a:cs typeface="Arial Unicode MS" panose="020B0604020202020204" pitchFamily="34" charset="-120"/>
                        </a:rPr>
                        <a:t>正修科技大學</a:t>
                      </a:r>
                      <a:endParaRPr lang="zh-TW" altLang="en-US" sz="1300" b="1" dirty="0">
                        <a:solidFill>
                          <a:srgbClr val="FF0000"/>
                        </a:solidFill>
                        <a:latin typeface="標楷體" panose="03000509000000000000" pitchFamily="65" charset="-120"/>
                        <a:ea typeface="標楷體" panose="03000509000000000000" pitchFamily="65" charset="-120"/>
                        <a:cs typeface="Arial Unicode MS" panose="020B0604020202020204" pitchFamily="34" charset="-120"/>
                      </a:endParaRP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b="1" dirty="0" smtClean="0">
                          <a:solidFill>
                            <a:srgbClr val="FF0000"/>
                          </a:solidFill>
                          <a:latin typeface="標楷體" panose="03000509000000000000" pitchFamily="65" charset="-120"/>
                          <a:ea typeface="標楷體" panose="03000509000000000000" pitchFamily="65" charset="-120"/>
                        </a:rPr>
                        <a:t>嘉南藥理大學</a:t>
                      </a:r>
                      <a:endParaRPr lang="zh-TW" altLang="en-US" sz="1300" b="1" dirty="0">
                        <a:solidFill>
                          <a:srgbClr val="FF0000"/>
                        </a:solidFill>
                        <a:latin typeface="標楷體" panose="03000509000000000000" pitchFamily="65" charset="-120"/>
                        <a:ea typeface="標楷體" panose="03000509000000000000" pitchFamily="65" charset="-120"/>
                      </a:endParaRP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5" name="圓角矩形 10">
            <a:extLst>
              <a:ext uri="{FF2B5EF4-FFF2-40B4-BE49-F238E27FC236}">
                <a16:creationId xmlns="" xmlns:a16="http://schemas.microsoft.com/office/drawing/2014/main" id="{3E050512-A8B8-462B-9947-A848F34FE550}"/>
              </a:ext>
            </a:extLst>
          </p:cNvPr>
          <p:cNvSpPr/>
          <p:nvPr/>
        </p:nvSpPr>
        <p:spPr bwMode="auto">
          <a:xfrm>
            <a:off x="3866563" y="1613031"/>
            <a:ext cx="1424484" cy="1455930"/>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fontAlgn="auto">
              <a:spcBef>
                <a:spcPts val="0"/>
              </a:spcBef>
              <a:spcAft>
                <a:spcPts val="0"/>
              </a:spcAft>
            </a:pPr>
            <a:endParaRPr kumimoji="0" lang="zh-TW" altLang="en-US" sz="200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 xmlns:a16="http://schemas.microsoft.com/office/drawing/2014/main" id="{AE3CE9AD-6F3C-44ED-8532-AE6B1A654C59}"/>
              </a:ext>
            </a:extLst>
          </p:cNvPr>
          <p:cNvGraphicFramePr>
            <a:graphicFrameLocks/>
          </p:cNvGraphicFramePr>
          <p:nvPr>
            <p:extLst>
              <p:ext uri="{D42A27DB-BD31-4B8C-83A1-F6EECF244321}">
                <p14:modId xmlns:p14="http://schemas.microsoft.com/office/powerpoint/2010/main" val="2046152740"/>
              </p:ext>
            </p:extLst>
          </p:nvPr>
        </p:nvGraphicFramePr>
        <p:xfrm>
          <a:off x="3843368" y="1864872"/>
          <a:ext cx="1424484" cy="1009686"/>
        </p:xfrm>
        <a:graphic>
          <a:graphicData uri="http://schemas.openxmlformats.org/drawingml/2006/table">
            <a:tbl>
              <a:tblPr bandRow="1">
                <a:tableStyleId>{5C22544A-7EE6-4342-B048-85BDC9FD1C3A}</a:tableStyleId>
              </a:tblPr>
              <a:tblGrid>
                <a:gridCol w="1424484">
                  <a:extLst>
                    <a:ext uri="{9D8B030D-6E8A-4147-A177-3AD203B41FA5}">
                      <a16:colId xmlns="" xmlns:a16="http://schemas.microsoft.com/office/drawing/2014/main" val="20002"/>
                    </a:ext>
                  </a:extLst>
                </a:gridCol>
              </a:tblGrid>
              <a:tr h="336562">
                <a:tc>
                  <a:txBody>
                    <a:bodyPr/>
                    <a:lstStyle/>
                    <a:p>
                      <a:pPr algn="ct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68583" marR="68583"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36562">
                <a:tc>
                  <a:txBody>
                    <a:bodyPr/>
                    <a:lstStyle/>
                    <a:p>
                      <a:pPr algn="ctr"/>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68583" marR="68583"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68583" marR="68583"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17" name="圓角矩形 1">
            <a:extLst>
              <a:ext uri="{FF2B5EF4-FFF2-40B4-BE49-F238E27FC236}">
                <a16:creationId xmlns="" xmlns:a16="http://schemas.microsoft.com/office/drawing/2014/main" id="{30ABEAE9-B067-42F4-BC0E-3989CDEEB07A}"/>
              </a:ext>
            </a:extLst>
          </p:cNvPr>
          <p:cNvSpPr/>
          <p:nvPr/>
        </p:nvSpPr>
        <p:spPr bwMode="auto">
          <a:xfrm>
            <a:off x="418099" y="1258516"/>
            <a:ext cx="2894498"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fontAlgn="auto">
              <a:spcBef>
                <a:spcPts val="0"/>
              </a:spcBef>
              <a:spcAft>
                <a:spcPts val="0"/>
              </a:spcAft>
            </a:pP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北區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400"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14</a:t>
            </a:r>
            <a:r>
              <a:rPr kumimoji="0" lang="zh-TW" altLang="en-US" sz="2400"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 xmlns:a16="http://schemas.microsoft.com/office/drawing/2014/main" id="{9C904379-5D32-4B37-802C-28534EAA7B42}"/>
              </a:ext>
            </a:extLst>
          </p:cNvPr>
          <p:cNvSpPr/>
          <p:nvPr/>
        </p:nvSpPr>
        <p:spPr bwMode="auto">
          <a:xfrm>
            <a:off x="5907196" y="1246265"/>
            <a:ext cx="2789066"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fontAlgn="auto">
              <a:spcBef>
                <a:spcPts val="0"/>
              </a:spcBef>
              <a:spcAft>
                <a:spcPts val="0"/>
              </a:spcAft>
            </a:pP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南區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400"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15</a:t>
            </a:r>
            <a:r>
              <a:rPr kumimoji="0" lang="zh-TW" altLang="en-US" sz="2400"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 xmlns:a16="http://schemas.microsoft.com/office/drawing/2014/main" id="{9936C6C7-890F-419D-BD1C-2BD2670BA01F}"/>
              </a:ext>
            </a:extLst>
          </p:cNvPr>
          <p:cNvSpPr/>
          <p:nvPr/>
        </p:nvSpPr>
        <p:spPr bwMode="auto">
          <a:xfrm>
            <a:off x="3795605" y="1258516"/>
            <a:ext cx="1552823"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fontAlgn="auto">
              <a:spcBef>
                <a:spcPts val="0"/>
              </a:spcBef>
              <a:spcAft>
                <a:spcPts val="0"/>
              </a:spcAft>
            </a:pP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 xmlns:a16="http://schemas.microsoft.com/office/drawing/2014/main" id="{5C77E141-17AF-432D-906A-A223D79CCBF5}"/>
              </a:ext>
            </a:extLst>
          </p:cNvPr>
          <p:cNvGraphicFramePr>
            <a:graphicFrameLocks noGrp="1"/>
          </p:cNvGraphicFramePr>
          <p:nvPr>
            <p:extLst>
              <p:ext uri="{D42A27DB-BD31-4B8C-83A1-F6EECF244321}">
                <p14:modId xmlns:p14="http://schemas.microsoft.com/office/powerpoint/2010/main" val="179751812"/>
              </p:ext>
            </p:extLst>
          </p:nvPr>
        </p:nvGraphicFramePr>
        <p:xfrm>
          <a:off x="-26630" y="1771032"/>
          <a:ext cx="3461714" cy="3252422"/>
        </p:xfrm>
        <a:graphic>
          <a:graphicData uri="http://schemas.openxmlformats.org/drawingml/2006/table">
            <a:tbl>
              <a:tblPr bandRow="1">
                <a:tableStyleId>{5C22544A-7EE6-4342-B048-85BDC9FD1C3A}</a:tableStyleId>
              </a:tblPr>
              <a:tblGrid>
                <a:gridCol w="1842072">
                  <a:extLst>
                    <a:ext uri="{9D8B030D-6E8A-4147-A177-3AD203B41FA5}">
                      <a16:colId xmlns="" xmlns:a16="http://schemas.microsoft.com/office/drawing/2014/main" val="20000"/>
                    </a:ext>
                  </a:extLst>
                </a:gridCol>
                <a:gridCol w="1619642">
                  <a:extLst>
                    <a:ext uri="{9D8B030D-6E8A-4147-A177-3AD203B41FA5}">
                      <a16:colId xmlns="" xmlns:a16="http://schemas.microsoft.com/office/drawing/2014/main" val="20001"/>
                    </a:ext>
                  </a:extLst>
                </a:gridCol>
              </a:tblGrid>
              <a:tr h="444691">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60522">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300" dirty="0"/>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60522">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60522">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47799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600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原經國管理學院</a:t>
                      </a:r>
                      <a:r>
                        <a:rPr lang="en-US" altLang="zh-TW"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300" dirty="0"/>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052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TW" altLang="en-US" sz="1300" b="1" dirty="0" smtClean="0">
                          <a:solidFill>
                            <a:srgbClr val="FF0000"/>
                          </a:solidFill>
                          <a:latin typeface="標楷體" panose="03000509000000000000" pitchFamily="65" charset="-120"/>
                          <a:ea typeface="標楷體" panose="03000509000000000000" pitchFamily="65" charset="-120"/>
                        </a:rPr>
                        <a:t>敏實科技大學</a:t>
                      </a:r>
                      <a:endParaRPr lang="zh-TW" altLang="en-US" sz="1300" b="1" dirty="0">
                        <a:solidFill>
                          <a:srgbClr val="FF0000"/>
                        </a:solidFill>
                        <a:latin typeface="標楷體" panose="03000509000000000000" pitchFamily="65" charset="-120"/>
                        <a:ea typeface="標楷體" panose="03000509000000000000" pitchFamily="65" charset="-120"/>
                      </a:endParaRP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bl>
          </a:graphicData>
        </a:graphic>
      </p:graphicFrame>
      <p:sp>
        <p:nvSpPr>
          <p:cNvPr id="27" name="文字方塊 26">
            <a:extLst>
              <a:ext uri="{FF2B5EF4-FFF2-40B4-BE49-F238E27FC236}">
                <a16:creationId xmlns="" xmlns:a16="http://schemas.microsoft.com/office/drawing/2014/main" id="{03EA7DC6-2602-4F90-A1E1-B60060276DD4}"/>
              </a:ext>
            </a:extLst>
          </p:cNvPr>
          <p:cNvSpPr txBox="1"/>
          <p:nvPr/>
        </p:nvSpPr>
        <p:spPr>
          <a:xfrm>
            <a:off x="1115616" y="5510127"/>
            <a:ext cx="7272808" cy="369332"/>
          </a:xfrm>
          <a:prstGeom prst="rect">
            <a:avLst/>
          </a:prstGeom>
          <a:noFill/>
        </p:spPr>
        <p:txBody>
          <a:bodyPr wrap="square" rtlCol="0">
            <a:spAutoFit/>
          </a:bodyPr>
          <a:lstStyle/>
          <a:p>
            <a:pPr marL="684000" indent="-684000" fontAlgn="auto">
              <a:spcBef>
                <a:spcPts val="0"/>
              </a:spcBef>
              <a:spcAft>
                <a:spcPts val="0"/>
              </a:spcAft>
            </a:pPr>
            <a:r>
              <a:rPr kumimoji="0"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kumimoji="0" lang="en-US"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學年</a:t>
            </a:r>
            <a:r>
              <a:rPr kumimoji="0"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度</a:t>
            </a:r>
            <a:r>
              <a:rPr kumimoji="0"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五專完免單獨招生簡章</a:t>
            </a:r>
            <a:r>
              <a:rPr kumimoji="0"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15891051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723" y="-39262"/>
            <a:ext cx="9144723" cy="698450"/>
            <a:chOff x="-966" y="-39262"/>
            <a:chExt cx="8695752" cy="698450"/>
          </a:xfrm>
        </p:grpSpPr>
        <p:grpSp>
          <p:nvGrpSpPr>
            <p:cNvPr id="8" name="群組 7"/>
            <p:cNvGrpSpPr/>
            <p:nvPr/>
          </p:nvGrpSpPr>
          <p:grpSpPr>
            <a:xfrm>
              <a:off x="0" y="48600"/>
              <a:ext cx="8694786" cy="561085"/>
              <a:chOff x="0" y="48600"/>
              <a:chExt cx="7616519" cy="561085"/>
            </a:xfrm>
          </p:grpSpPr>
          <p:sp>
            <p:nvSpPr>
              <p:cNvPr id="120" name="圓角化同側角落矩形 119"/>
              <p:cNvSpPr/>
              <p:nvPr/>
            </p:nvSpPr>
            <p:spPr>
              <a:xfrm rot="16200000" flipH="1">
                <a:off x="3561733" y="-3445101"/>
                <a:ext cx="493053" cy="7616519"/>
              </a:xfrm>
              <a:prstGeom prst="round2SameRect">
                <a:avLst>
                  <a:gd name="adj1" fmla="val 0"/>
                  <a:gd name="adj2" fmla="val 48614"/>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34" name="Google Shape;446;p38"/>
            <p:cNvSpPr txBox="1">
              <a:spLocks/>
            </p:cNvSpPr>
            <p:nvPr/>
          </p:nvSpPr>
          <p:spPr>
            <a:xfrm>
              <a:off x="-966" y="-39262"/>
              <a:ext cx="869575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pPr>
              <a:r>
                <a:rPr kumimoji="0"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114</a:t>
              </a:r>
              <a:r>
                <a:rPr kumimoji="0"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學年度</a:t>
              </a:r>
              <a:r>
                <a:rPr kumimoji="0"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kumimoji="0"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a:t>
              </a:r>
              <a:r>
                <a:rPr kumimoji="0"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完全免試入學單獨招生</a:t>
              </a:r>
              <a:r>
                <a:rPr kumimoji="0"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kumimoji="0"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kumimoji="0" lang="en-US" dirty="0">
                <a:solidFill>
                  <a:prstClr val="black"/>
                </a:solidFill>
              </a:endParaRPr>
            </a:p>
          </p:txBody>
        </p:sp>
      </p:grpSp>
      <p:sp>
        <p:nvSpPr>
          <p:cNvPr id="20" name="內容版面配置區 2">
            <a:extLst>
              <a:ext uri="{FF2B5EF4-FFF2-40B4-BE49-F238E27FC236}">
                <a16:creationId xmlns="" xmlns:a16="http://schemas.microsoft.com/office/drawing/2014/main" id="{BA0AD6A5-0FB6-4809-924D-6F98E21DCE53}"/>
              </a:ext>
            </a:extLst>
          </p:cNvPr>
          <p:cNvSpPr txBox="1">
            <a:spLocks/>
          </p:cNvSpPr>
          <p:nvPr/>
        </p:nvSpPr>
        <p:spPr>
          <a:xfrm>
            <a:off x="450273" y="800266"/>
            <a:ext cx="8243454" cy="177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Aft>
                <a:spcPts val="0"/>
              </a:spcAft>
            </a:pPr>
            <a:r>
              <a:rPr kumimoji="0" lang="zh-TW" altLang="en-US" sz="2400" dirty="0">
                <a:solidFill>
                  <a:prstClr val="black"/>
                </a:solidFill>
                <a:ea typeface="微軟正黑體" panose="020B0604030504040204" pitchFamily="34" charset="-120"/>
              </a:rPr>
              <a:t>報名人數未達該科招生名額時，</a:t>
            </a:r>
            <a:r>
              <a:rPr kumimoji="0" lang="zh-TW" altLang="en-US" sz="2400" b="1" dirty="0">
                <a:solidFill>
                  <a:srgbClr val="FF0000"/>
                </a:solidFill>
                <a:ea typeface="微軟正黑體" panose="020B0604030504040204" pitchFamily="34" charset="-120"/>
              </a:rPr>
              <a:t>全額錄取</a:t>
            </a:r>
            <a:r>
              <a:rPr kumimoji="0" lang="zh-TW" altLang="en-US" sz="2400" dirty="0">
                <a:solidFill>
                  <a:prstClr val="black"/>
                </a:solidFill>
                <a:ea typeface="微軟正黑體" panose="020B0604030504040204" pitchFamily="34" charset="-120"/>
              </a:rPr>
              <a:t>。</a:t>
            </a:r>
            <a:endParaRPr kumimoji="0" lang="en-US" altLang="zh-TW" sz="2400" dirty="0">
              <a:solidFill>
                <a:prstClr val="black"/>
              </a:solidFill>
              <a:ea typeface="微軟正黑體" panose="020B0604030504040204" pitchFamily="34" charset="-120"/>
            </a:endParaRPr>
          </a:p>
          <a:p>
            <a:pPr fontAlgn="auto">
              <a:lnSpc>
                <a:spcPct val="110000"/>
              </a:lnSpc>
              <a:spcAft>
                <a:spcPts val="0"/>
              </a:spcAft>
            </a:pPr>
            <a:r>
              <a:rPr kumimoji="0" lang="zh-TW" altLang="en-US" sz="2400" dirty="0">
                <a:solidFill>
                  <a:prstClr val="black"/>
                </a:solidFill>
                <a:ea typeface="微軟正黑體" panose="020B0604030504040204" pitchFamily="34" charset="-120"/>
              </a:rPr>
              <a:t>報名人數超過該科招生名額時，</a:t>
            </a:r>
            <a:r>
              <a:rPr kumimoji="0" lang="zh-TW" altLang="en-US" sz="2400" dirty="0" smtClean="0">
                <a:solidFill>
                  <a:prstClr val="black"/>
                </a:solidFill>
                <a:ea typeface="微軟正黑體" panose="020B0604030504040204" pitchFamily="34" charset="-120"/>
              </a:rPr>
              <a:t>依成績採</a:t>
            </a:r>
            <a:r>
              <a:rPr kumimoji="0" lang="zh-TW" altLang="en-US" sz="2400" dirty="0">
                <a:solidFill>
                  <a:prstClr val="black"/>
                </a:solidFill>
                <a:ea typeface="微軟正黑體" panose="020B0604030504040204" pitchFamily="34" charset="-120"/>
              </a:rPr>
              <a:t>計之積分總和，由</a:t>
            </a:r>
            <a:r>
              <a:rPr kumimoji="0" lang="zh-TW" altLang="en-US" sz="2400" b="1" dirty="0">
                <a:solidFill>
                  <a:srgbClr val="FF0000"/>
                </a:solidFill>
                <a:ea typeface="微軟正黑體" panose="020B0604030504040204" pitchFamily="34" charset="-120"/>
              </a:rPr>
              <a:t>高至低依序錄取</a:t>
            </a:r>
            <a:r>
              <a:rPr kumimoji="0" lang="zh-TW" altLang="en-US" sz="2400" dirty="0">
                <a:solidFill>
                  <a:prstClr val="black"/>
                </a:solidFill>
                <a:ea typeface="微軟正黑體" panose="020B0604030504040204" pitchFamily="34" charset="-120"/>
              </a:rPr>
              <a:t>；當總積分相同時，依同分比序項目順序錄取至招生人數足額，</a:t>
            </a:r>
            <a:r>
              <a:rPr kumimoji="0" lang="zh-TW" altLang="en-US" sz="2400" b="1" dirty="0">
                <a:solidFill>
                  <a:srgbClr val="FF0000"/>
                </a:solidFill>
                <a:ea typeface="微軟正黑體" panose="020B0604030504040204" pitchFamily="34" charset="-120"/>
              </a:rPr>
              <a:t>不另列備取</a:t>
            </a:r>
            <a:r>
              <a:rPr kumimoji="0" lang="zh-TW" altLang="en-US" sz="2400" dirty="0">
                <a:solidFill>
                  <a:prstClr val="black"/>
                </a:solidFill>
                <a:ea typeface="微軟正黑體" panose="020B0604030504040204" pitchFamily="34" charset="-120"/>
              </a:rPr>
              <a:t>。</a:t>
            </a:r>
            <a:endParaRPr kumimoji="0" lang="en-US" altLang="zh-TW" sz="2400" dirty="0">
              <a:solidFill>
                <a:prstClr val="black"/>
              </a:solidFill>
              <a:ea typeface="微軟正黑體" panose="020B0604030504040204" pitchFamily="34" charset="-120"/>
            </a:endParaRPr>
          </a:p>
        </p:txBody>
      </p:sp>
      <p:graphicFrame>
        <p:nvGraphicFramePr>
          <p:cNvPr id="2" name="表格 1">
            <a:extLst>
              <a:ext uri="{FF2B5EF4-FFF2-40B4-BE49-F238E27FC236}">
                <a16:creationId xmlns="" xmlns:a16="http://schemas.microsoft.com/office/drawing/2014/main" id="{17494093-8E0E-4E76-B2D0-9053EA8DAEC4}"/>
              </a:ext>
            </a:extLst>
          </p:cNvPr>
          <p:cNvGraphicFramePr>
            <a:graphicFrameLocks noGrp="1"/>
          </p:cNvGraphicFramePr>
          <p:nvPr>
            <p:extLst>
              <p:ext uri="{D42A27DB-BD31-4B8C-83A1-F6EECF244321}">
                <p14:modId xmlns:p14="http://schemas.microsoft.com/office/powerpoint/2010/main" val="3315687105"/>
              </p:ext>
            </p:extLst>
          </p:nvPr>
        </p:nvGraphicFramePr>
        <p:xfrm>
          <a:off x="899592" y="2486081"/>
          <a:ext cx="7881363" cy="4393556"/>
        </p:xfrm>
        <a:graphic>
          <a:graphicData uri="http://schemas.openxmlformats.org/drawingml/2006/table">
            <a:tbl>
              <a:tblPr firstRow="1" firstCol="1" bandRow="1">
                <a:tableStyleId>{5C22544A-7EE6-4342-B048-85BDC9FD1C3A}</a:tableStyleId>
              </a:tblPr>
              <a:tblGrid>
                <a:gridCol w="993591">
                  <a:extLst>
                    <a:ext uri="{9D8B030D-6E8A-4147-A177-3AD203B41FA5}">
                      <a16:colId xmlns="" xmlns:a16="http://schemas.microsoft.com/office/drawing/2014/main" val="4206352707"/>
                    </a:ext>
                  </a:extLst>
                </a:gridCol>
                <a:gridCol w="707302">
                  <a:extLst>
                    <a:ext uri="{9D8B030D-6E8A-4147-A177-3AD203B41FA5}">
                      <a16:colId xmlns="" xmlns:a16="http://schemas.microsoft.com/office/drawing/2014/main" val="321726490"/>
                    </a:ext>
                  </a:extLst>
                </a:gridCol>
                <a:gridCol w="732563">
                  <a:extLst>
                    <a:ext uri="{9D8B030D-6E8A-4147-A177-3AD203B41FA5}">
                      <a16:colId xmlns="" xmlns:a16="http://schemas.microsoft.com/office/drawing/2014/main" val="1983236859"/>
                    </a:ext>
                  </a:extLst>
                </a:gridCol>
                <a:gridCol w="943069">
                  <a:extLst>
                    <a:ext uri="{9D8B030D-6E8A-4147-A177-3AD203B41FA5}">
                      <a16:colId xmlns="" xmlns:a16="http://schemas.microsoft.com/office/drawing/2014/main" val="2638158537"/>
                    </a:ext>
                  </a:extLst>
                </a:gridCol>
                <a:gridCol w="2020862">
                  <a:extLst>
                    <a:ext uri="{9D8B030D-6E8A-4147-A177-3AD203B41FA5}">
                      <a16:colId xmlns="" xmlns:a16="http://schemas.microsoft.com/office/drawing/2014/main" val="2904840269"/>
                    </a:ext>
                  </a:extLst>
                </a:gridCol>
                <a:gridCol w="2483976">
                  <a:extLst>
                    <a:ext uri="{9D8B030D-6E8A-4147-A177-3AD203B41FA5}">
                      <a16:colId xmlns="" xmlns:a16="http://schemas.microsoft.com/office/drawing/2014/main" val="3814186461"/>
                    </a:ext>
                  </a:extLst>
                </a:gridCol>
              </a:tblGrid>
              <a:tr h="304150">
                <a:tc>
                  <a:txBody>
                    <a:bodyPr/>
                    <a:lstStyle/>
                    <a:p>
                      <a:pPr algn="ctr"/>
                      <a:r>
                        <a:rPr lang="zh-TW" sz="1400" kern="100" dirty="0">
                          <a:effectLst/>
                          <a:latin typeface="微軟正黑體" panose="020B0604030504040204" pitchFamily="34" charset="-120"/>
                          <a:ea typeface="微軟正黑體" panose="020B0604030504040204" pitchFamily="34" charset="-120"/>
                        </a:rPr>
                        <a:t>比序項目</a:t>
                      </a:r>
                    </a:p>
                  </a:txBody>
                  <a:tcPr marL="41137" marR="41137"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41137" marR="41137"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41137" marR="41137"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41137" marR="41137" marT="0" marB="0" anchor="ctr"/>
                </a:tc>
                <a:tc hMerge="1">
                  <a:txBody>
                    <a:bodyPr/>
                    <a:lstStyle/>
                    <a:p>
                      <a:endParaRPr lang="zh-TW" altLang="en-US"/>
                    </a:p>
                  </a:txBody>
                  <a:tcPr/>
                </a:tc>
                <a:extLst>
                  <a:ext uri="{0D108BD9-81ED-4DB2-BD59-A6C34878D82A}">
                    <a16:rowId xmlns="" xmlns:a16="http://schemas.microsoft.com/office/drawing/2014/main" val="2519473932"/>
                  </a:ext>
                </a:extLst>
              </a:tr>
              <a:tr h="704947">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41137" marR="41137"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41137" marR="41137" marT="0" marB="0" anchor="ctr"/>
                </a:tc>
                <a:tc hMerge="1">
                  <a:txBody>
                    <a:bodyPr/>
                    <a:lstStyle/>
                    <a:p>
                      <a:endParaRPr lang="zh-TW" altLang="en-US"/>
                    </a:p>
                  </a:txBody>
                  <a:tcPr/>
                </a:tc>
                <a:extLst>
                  <a:ext uri="{0D108BD9-81ED-4DB2-BD59-A6C34878D82A}">
                    <a16:rowId xmlns="" xmlns:a16="http://schemas.microsoft.com/office/drawing/2014/main" val="4157230999"/>
                  </a:ext>
                </a:extLst>
              </a:tr>
              <a:tr h="572656">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41137" marR="41137" marT="0" marB="0" anchor="ctr"/>
                </a:tc>
                <a:tc hMerge="1">
                  <a:txBody>
                    <a:bodyPr/>
                    <a:lstStyle/>
                    <a:p>
                      <a:endParaRPr lang="zh-TW" altLang="en-US"/>
                    </a:p>
                  </a:txBody>
                  <a:tcPr/>
                </a:tc>
                <a:extLst>
                  <a:ext uri="{0D108BD9-81ED-4DB2-BD59-A6C34878D82A}">
                    <a16:rowId xmlns="" xmlns:a16="http://schemas.microsoft.com/office/drawing/2014/main" val="1078843104"/>
                  </a:ext>
                </a:extLst>
              </a:tr>
              <a:tr h="572656">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41137" marR="41137"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41137" marR="41137" marT="0" marB="0" anchor="ctr"/>
                </a:tc>
                <a:tc hMerge="1">
                  <a:txBody>
                    <a:bodyPr/>
                    <a:lstStyle/>
                    <a:p>
                      <a:endParaRPr lang="zh-TW" altLang="en-US"/>
                    </a:p>
                  </a:txBody>
                  <a:tcPr/>
                </a:tc>
                <a:extLst>
                  <a:ext uri="{0D108BD9-81ED-4DB2-BD59-A6C34878D82A}">
                    <a16:rowId xmlns="" xmlns:a16="http://schemas.microsoft.com/office/drawing/2014/main" val="2940144141"/>
                  </a:ext>
                </a:extLst>
              </a:tr>
              <a:tr h="572656">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41137" marR="41137" marT="0" marB="0" anchor="ctr"/>
                </a:tc>
                <a:tc>
                  <a:txBody>
                    <a:bodyPr/>
                    <a:lstStyle/>
                    <a:p>
                      <a:pPr algn="ctr"/>
                      <a:r>
                        <a:rPr lang="en-US" altLang="zh-TW" sz="1600" kern="100" dirty="0" smtClean="0">
                          <a:effectLst/>
                          <a:latin typeface="微軟正黑體" panose="020B0604030504040204" pitchFamily="34" charset="-120"/>
                          <a:ea typeface="微軟正黑體" panose="020B0604030504040204" pitchFamily="34" charset="-120"/>
                        </a:rPr>
                        <a:t>7</a:t>
                      </a:r>
                      <a:r>
                        <a:rPr lang="zh-TW" sz="1600" kern="100" dirty="0" smtClean="0">
                          <a:effectLst/>
                          <a:latin typeface="微軟正黑體" panose="020B0604030504040204" pitchFamily="34" charset="-120"/>
                          <a:ea typeface="微軟正黑體" panose="020B0604030504040204" pitchFamily="34" charset="-120"/>
                        </a:rPr>
                        <a:t>分</a:t>
                      </a:r>
                      <a:endParaRPr lang="zh-TW" sz="1600" kern="100" dirty="0">
                        <a:effectLst/>
                        <a:latin typeface="微軟正黑體" panose="020B0604030504040204" pitchFamily="34" charset="-120"/>
                        <a:ea typeface="微軟正黑體" panose="020B0604030504040204" pitchFamily="34" charset="-120"/>
                      </a:endParaRP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41137" marR="41137" marT="0" marB="0" anchor="ctr"/>
                </a:tc>
                <a:tc hMerge="1">
                  <a:txBody>
                    <a:bodyPr/>
                    <a:lstStyle/>
                    <a:p>
                      <a:endParaRPr lang="zh-TW" altLang="en-US"/>
                    </a:p>
                  </a:txBody>
                  <a:tcPr/>
                </a:tc>
                <a:extLst>
                  <a:ext uri="{0D108BD9-81ED-4DB2-BD59-A6C34878D82A}">
                    <a16:rowId xmlns="" xmlns:a16="http://schemas.microsoft.com/office/drawing/2014/main" val="98552078"/>
                  </a:ext>
                </a:extLst>
              </a:tr>
              <a:tr h="359758">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41137" marR="41137" marT="0" marB="0" anchor="ctr"/>
                </a:tc>
                <a:tc gridSpan="5">
                  <a:txBody>
                    <a:bodyPr/>
                    <a:lstStyle/>
                    <a:p>
                      <a:pPr algn="ctr"/>
                      <a:r>
                        <a:rPr lang="en-US" altLang="zh-TW" sz="1600" kern="100" dirty="0" smtClean="0">
                          <a:effectLst/>
                          <a:latin typeface="微軟正黑體" panose="020B0604030504040204" pitchFamily="34" charset="-120"/>
                          <a:ea typeface="微軟正黑體" panose="020B0604030504040204" pitchFamily="34" charset="-120"/>
                        </a:rPr>
                        <a:t>50</a:t>
                      </a:r>
                      <a:r>
                        <a:rPr lang="zh-TW" sz="1600" kern="100" dirty="0" smtClean="0">
                          <a:effectLst/>
                          <a:latin typeface="微軟正黑體" panose="020B0604030504040204" pitchFamily="34" charset="-120"/>
                          <a:ea typeface="微軟正黑體" panose="020B0604030504040204" pitchFamily="34" charset="-120"/>
                        </a:rPr>
                        <a:t>分</a:t>
                      </a:r>
                      <a:endParaRPr lang="zh-TW" sz="1600" kern="100" dirty="0">
                        <a:effectLst/>
                        <a:latin typeface="微軟正黑體" panose="020B0604030504040204" pitchFamily="34" charset="-120"/>
                        <a:ea typeface="微軟正黑體" panose="020B0604030504040204" pitchFamily="34" charset="-120"/>
                      </a:endParaRPr>
                    </a:p>
                  </a:txBody>
                  <a:tcPr marL="41137" marR="4113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3184964988"/>
                  </a:ext>
                </a:extLst>
              </a:tr>
              <a:tr h="1233657">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41137" marR="41137"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137" marR="4113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41137" marR="41137" marT="0" marB="0" anchor="ctr"/>
                </a:tc>
                <a:extLst>
                  <a:ext uri="{0D108BD9-81ED-4DB2-BD59-A6C34878D82A}">
                    <a16:rowId xmlns="" xmlns:a16="http://schemas.microsoft.com/office/drawing/2014/main" val="223722017"/>
                  </a:ext>
                </a:extLst>
              </a:tr>
            </a:tbl>
          </a:graphicData>
        </a:graphic>
      </p:graphicFrame>
    </p:spTree>
    <p:extLst>
      <p:ext uri="{BB962C8B-B14F-4D97-AF65-F5344CB8AC3E}">
        <p14:creationId xmlns:p14="http://schemas.microsoft.com/office/powerpoint/2010/main" val="22409339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723" y="-39262"/>
            <a:ext cx="91447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pPr>
              <a:r>
                <a:rPr kumimoji="0"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114</a:t>
              </a:r>
              <a:r>
                <a:rPr kumimoji="0"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學年度</a:t>
              </a:r>
              <a:r>
                <a:rPr kumimoji="0"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kumimoji="0"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a:t>
              </a:r>
              <a:r>
                <a:rPr kumimoji="0"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完全免試入學單獨招生</a:t>
              </a:r>
              <a:r>
                <a:rPr kumimoji="0"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kumimoji="0"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kumimoji="0" lang="en-US" dirty="0">
                <a:solidFill>
                  <a:prstClr val="black"/>
                </a:solidFill>
              </a:endParaRPr>
            </a:p>
          </p:txBody>
        </p:sp>
      </p:grpSp>
      <p:graphicFrame>
        <p:nvGraphicFramePr>
          <p:cNvPr id="10" name="表格 9">
            <a:extLst>
              <a:ext uri="{FF2B5EF4-FFF2-40B4-BE49-F238E27FC236}">
                <a16:creationId xmlns="" xmlns:a16="http://schemas.microsoft.com/office/drawing/2014/main" id="{97295935-0F0B-4F08-8E84-1530A5626E25}"/>
              </a:ext>
            </a:extLst>
          </p:cNvPr>
          <p:cNvGraphicFramePr>
            <a:graphicFrameLocks noGrp="1"/>
          </p:cNvGraphicFramePr>
          <p:nvPr>
            <p:extLst>
              <p:ext uri="{D42A27DB-BD31-4B8C-83A1-F6EECF244321}">
                <p14:modId xmlns:p14="http://schemas.microsoft.com/office/powerpoint/2010/main" val="3093024189"/>
              </p:ext>
            </p:extLst>
          </p:nvPr>
        </p:nvGraphicFramePr>
        <p:xfrm>
          <a:off x="827584" y="908720"/>
          <a:ext cx="7631476" cy="5544955"/>
        </p:xfrm>
        <a:graphic>
          <a:graphicData uri="http://schemas.openxmlformats.org/drawingml/2006/table">
            <a:tbl>
              <a:tblPr firstRow="1" bandRow="1">
                <a:tableStyleId>{5940675A-B579-460E-94D1-54222C63F5DA}</a:tableStyleId>
              </a:tblPr>
              <a:tblGrid>
                <a:gridCol w="2570953">
                  <a:extLst>
                    <a:ext uri="{9D8B030D-6E8A-4147-A177-3AD203B41FA5}">
                      <a16:colId xmlns="" xmlns:a16="http://schemas.microsoft.com/office/drawing/2014/main" val="20000"/>
                    </a:ext>
                  </a:extLst>
                </a:gridCol>
                <a:gridCol w="5060523">
                  <a:extLst>
                    <a:ext uri="{9D8B030D-6E8A-4147-A177-3AD203B41FA5}">
                      <a16:colId xmlns=""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78258" marR="78258"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78258" marR="78258"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0465981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553200" y="6422244"/>
            <a:ext cx="2133600" cy="365125"/>
          </a:xfrm>
        </p:spPr>
        <p:txBody>
          <a:bodyPr/>
          <a:lstStyle/>
          <a:p>
            <a:pPr>
              <a:defRPr/>
            </a:pPr>
            <a:fld id="{1ECC75B7-3E76-4ACC-92CB-F8F94F23DF5E}" type="slidenum">
              <a:rPr lang="zh-TW" altLang="en-US" smtClean="0"/>
              <a:pPr>
                <a:defRPr/>
              </a:pPr>
              <a:t>106</a:t>
            </a:fld>
            <a:endParaRPr lang="zh-TW" altLang="en-US"/>
          </a:p>
        </p:txBody>
      </p:sp>
      <p:grpSp>
        <p:nvGrpSpPr>
          <p:cNvPr id="31" name="群組 30"/>
          <p:cNvGrpSpPr/>
          <p:nvPr/>
        </p:nvGrpSpPr>
        <p:grpSpPr>
          <a:xfrm>
            <a:off x="55087" y="1227272"/>
            <a:ext cx="9110944" cy="5553646"/>
            <a:chOff x="78284" y="1118630"/>
            <a:chExt cx="9110944" cy="5553646"/>
          </a:xfrm>
        </p:grpSpPr>
        <p:sp>
          <p:nvSpPr>
            <p:cNvPr id="7" name="手繪多邊形 6"/>
            <p:cNvSpPr/>
            <p:nvPr/>
          </p:nvSpPr>
          <p:spPr>
            <a:xfrm rot="2535847">
              <a:off x="1859363" y="4958926"/>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zh-TW" altLang="en-US">
                <a:solidFill>
                  <a:prstClr val="black">
                    <a:hueOff val="0"/>
                    <a:satOff val="0"/>
                    <a:lumOff val="0"/>
                    <a:alphaOff val="0"/>
                  </a:prstClr>
                </a:solidFill>
              </a:endParaRPr>
            </a:p>
          </p:txBody>
        </p:sp>
        <p:sp>
          <p:nvSpPr>
            <p:cNvPr id="8" name="手繪多邊形 7"/>
            <p:cNvSpPr/>
            <p:nvPr/>
          </p:nvSpPr>
          <p:spPr>
            <a:xfrm>
              <a:off x="1967694" y="3798811"/>
              <a:ext cx="941033" cy="51152"/>
            </a:xfrm>
            <a:custGeom>
              <a:avLst/>
              <a:gdLst/>
              <a:ahLst/>
              <a:cxnLst/>
              <a:rect l="0" t="0" r="0" b="0"/>
              <a:pathLst>
                <a:path>
                  <a:moveTo>
                    <a:pt x="0" y="25576"/>
                  </a:moveTo>
                  <a:lnTo>
                    <a:pt x="941033"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zh-TW" altLang="en-US">
                <a:solidFill>
                  <a:prstClr val="black">
                    <a:hueOff val="0"/>
                    <a:satOff val="0"/>
                    <a:lumOff val="0"/>
                    <a:alphaOff val="0"/>
                  </a:prstClr>
                </a:solidFill>
              </a:endParaRPr>
            </a:p>
          </p:txBody>
        </p:sp>
        <p:sp>
          <p:nvSpPr>
            <p:cNvPr id="9" name="手繪多邊形 8"/>
            <p:cNvSpPr/>
            <p:nvPr/>
          </p:nvSpPr>
          <p:spPr>
            <a:xfrm rot="19064153">
              <a:off x="1859363" y="2638697"/>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zh-TW" altLang="en-US">
                <a:solidFill>
                  <a:prstClr val="black">
                    <a:hueOff val="0"/>
                    <a:satOff val="0"/>
                    <a:lumOff val="0"/>
                    <a:alphaOff val="0"/>
                  </a:prstClr>
                </a:solidFill>
              </a:endParaRPr>
            </a:p>
          </p:txBody>
        </p:sp>
        <p:sp>
          <p:nvSpPr>
            <p:cNvPr id="10" name="手繪多邊形 9"/>
            <p:cNvSpPr/>
            <p:nvPr/>
          </p:nvSpPr>
          <p:spPr>
            <a:xfrm>
              <a:off x="2238524" y="1118630"/>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180000" tIns="180000" rIns="180000" bIns="0" numCol="1" spcCol="1270" anchor="ctr" anchorCtr="0">
              <a:noAutofit/>
            </a:bodyPr>
            <a:lstStyle/>
            <a:p>
              <a:pPr algn="ctr" defTabSz="711200">
                <a:lnSpc>
                  <a:spcPct val="90000"/>
                </a:lnSpc>
                <a:spcAft>
                  <a:spcPct val="35000"/>
                </a:spcAft>
              </a:pPr>
              <a:r>
                <a:rPr lang="zh-TW" altLang="en-US" sz="2200" b="1" dirty="0">
                  <a:solidFill>
                    <a:prstClr val="black"/>
                  </a:solidFill>
                  <a:latin typeface="微軟正黑體" panose="020B0604030504040204" pitchFamily="34" charset="-120"/>
                  <a:ea typeface="微軟正黑體" panose="020B0604030504040204" pitchFamily="34" charset="-120"/>
                </a:rPr>
                <a:t>五專優先</a:t>
              </a:r>
              <a:endParaRPr lang="en-US" altLang="zh-TW" sz="2200" b="1" dirty="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a:solidFill>
                    <a:prstClr val="black"/>
                  </a:solidFill>
                  <a:latin typeface="微軟正黑體" panose="020B0604030504040204" pitchFamily="34" charset="-120"/>
                  <a:ea typeface="微軟正黑體" panose="020B0604030504040204" pitchFamily="34" charset="-120"/>
                </a:rPr>
                <a:t>免試入學</a:t>
              </a:r>
              <a:endParaRPr lang="zh-TW" altLang="en-US" sz="2200" b="1" dirty="0">
                <a:solidFill>
                  <a:prstClr val="white"/>
                </a:solidFill>
                <a:latin typeface="微軟正黑體" panose="020B0604030504040204" pitchFamily="34" charset="-120"/>
                <a:ea typeface="微軟正黑體" panose="020B0604030504040204" pitchFamily="34" charset="-120"/>
              </a:endParaRPr>
            </a:p>
          </p:txBody>
        </p:sp>
        <p:sp>
          <p:nvSpPr>
            <p:cNvPr id="11" name="手繪多邊形 10"/>
            <p:cNvSpPr/>
            <p:nvPr/>
          </p:nvSpPr>
          <p:spPr>
            <a:xfrm>
              <a:off x="4067950" y="1266835"/>
              <a:ext cx="4527868"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defTabSz="533400">
                <a:lnSpc>
                  <a:spcPct val="90000"/>
                </a:lnSpc>
                <a:spcAft>
                  <a:spcPct val="15000"/>
                </a:spcAft>
                <a:buFontTx/>
                <a:buChar char="••"/>
              </a:pPr>
              <a:r>
                <a:rPr lang="zh-TW" altLang="en-US" sz="2400" b="1" dirty="0">
                  <a:solidFill>
                    <a:srgbClr val="FF0000"/>
                  </a:solidFill>
                  <a:latin typeface="微軟正黑體" panose="020B0604030504040204" pitchFamily="34" charset="-120"/>
                  <a:ea typeface="微軟正黑體" panose="020B0604030504040204" pitchFamily="34" charset="-120"/>
                </a:rPr>
                <a:t>全國一區</a:t>
              </a:r>
              <a:endParaRPr lang="en-US" altLang="zh-TW" b="1" dirty="0">
                <a:solidFill>
                  <a:prstClr val="black"/>
                </a:solidFill>
                <a:latin typeface="微軟正黑體" panose="020B0604030504040204" pitchFamily="34" charset="-120"/>
                <a:ea typeface="微軟正黑體" panose="020B0604030504040204" pitchFamily="34" charset="-120"/>
              </a:endParaRPr>
            </a:p>
            <a:p>
              <a:pPr marL="114300" lvl="1" indent="-114300" defTabSz="533400">
                <a:lnSpc>
                  <a:spcPct val="90000"/>
                </a:lnSpc>
                <a:spcAft>
                  <a:spcPct val="15000"/>
                </a:spcAft>
                <a:buFontTx/>
                <a:buChar char="••"/>
              </a:pPr>
              <a:r>
                <a:rPr lang="zh-TW" altLang="en-US" sz="2400" b="1" dirty="0">
                  <a:solidFill>
                    <a:srgbClr val="FF0000"/>
                  </a:solidFill>
                  <a:latin typeface="微軟正黑體" panose="020B0604030504040204" pitchFamily="34" charset="-120"/>
                  <a:ea typeface="微軟正黑體" panose="020B0604030504040204" pitchFamily="34" charset="-120"/>
                </a:rPr>
                <a:t>網路選填志願分發</a:t>
              </a:r>
              <a:r>
                <a:rPr lang="zh-TW" altLang="en-US" sz="2400" b="1" dirty="0">
                  <a:solidFill>
                    <a:srgbClr val="006600"/>
                  </a:solidFill>
                  <a:latin typeface="微軟正黑體" panose="020B0604030504040204" pitchFamily="34" charset="-120"/>
                  <a:ea typeface="微軟正黑體" panose="020B0604030504040204" pitchFamily="34" charset="-120"/>
                </a:rPr>
                <a:t>（</a:t>
              </a:r>
              <a:r>
                <a:rPr lang="en-US" altLang="zh-TW" sz="2400" b="1" dirty="0">
                  <a:solidFill>
                    <a:srgbClr val="006600"/>
                  </a:solidFill>
                  <a:latin typeface="微軟正黑體" panose="020B0604030504040204" pitchFamily="34" charset="-120"/>
                  <a:ea typeface="微軟正黑體" panose="020B0604030504040204" pitchFamily="34" charset="-120"/>
                </a:rPr>
                <a:t>30</a:t>
              </a:r>
              <a:r>
                <a:rPr lang="zh-TW" altLang="en-US" sz="2400" b="1" dirty="0">
                  <a:solidFill>
                    <a:srgbClr val="006600"/>
                  </a:solidFill>
                  <a:latin typeface="微軟正黑體" panose="020B0604030504040204" pitchFamily="34" charset="-120"/>
                  <a:ea typeface="微軟正黑體" panose="020B0604030504040204" pitchFamily="34" charset="-120"/>
                </a:rPr>
                <a:t>個志願）</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承辦單位：技專校院招生委員會聯合會</a:t>
              </a:r>
            </a:p>
          </p:txBody>
        </p:sp>
        <p:sp>
          <p:nvSpPr>
            <p:cNvPr id="12" name="手繪多邊形 11"/>
            <p:cNvSpPr/>
            <p:nvPr/>
          </p:nvSpPr>
          <p:spPr>
            <a:xfrm>
              <a:off x="2764002" y="2959349"/>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spcFirstLastPara="0" vert="horz" wrap="square" lIns="108000" tIns="144000" rIns="108000" bIns="0" numCol="1" spcCol="1270" anchor="ctr" anchorCtr="0">
              <a:noAutofit/>
            </a:bodyPr>
            <a:lstStyle/>
            <a:p>
              <a:pPr algn="ctr" defTabSz="711200">
                <a:lnSpc>
                  <a:spcPct val="90000"/>
                </a:lnSpc>
                <a:spcAft>
                  <a:spcPct val="35000"/>
                </a:spcAft>
              </a:pPr>
              <a:r>
                <a:rPr lang="zh-TW" altLang="en-US" sz="2200" b="1" dirty="0">
                  <a:solidFill>
                    <a:prstClr val="black"/>
                  </a:solidFill>
                  <a:latin typeface="微軟正黑體" panose="020B0604030504040204" pitchFamily="34" charset="-120"/>
                  <a:ea typeface="微軟正黑體" panose="020B0604030504040204" pitchFamily="34" charset="-120"/>
                </a:rPr>
                <a:t>五專聯合</a:t>
              </a:r>
              <a:endParaRPr lang="en-US" altLang="zh-TW" sz="2200" b="1" dirty="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a:solidFill>
                    <a:prstClr val="black"/>
                  </a:solidFill>
                  <a:latin typeface="微軟正黑體" panose="020B0604030504040204" pitchFamily="34" charset="-120"/>
                  <a:ea typeface="微軟正黑體" panose="020B0604030504040204" pitchFamily="34" charset="-120"/>
                </a:rPr>
                <a:t>免試入學</a:t>
              </a:r>
              <a:endParaRPr lang="zh-TW" altLang="en-US" sz="2200" b="1" dirty="0">
                <a:solidFill>
                  <a:prstClr val="white"/>
                </a:solidFill>
                <a:latin typeface="微軟正黑體" panose="020B0604030504040204" pitchFamily="34" charset="-120"/>
                <a:ea typeface="微軟正黑體" panose="020B0604030504040204" pitchFamily="34" charset="-120"/>
              </a:endParaRPr>
            </a:p>
          </p:txBody>
        </p:sp>
        <p:sp>
          <p:nvSpPr>
            <p:cNvPr id="13" name="手繪多邊形 12"/>
            <p:cNvSpPr/>
            <p:nvPr/>
          </p:nvSpPr>
          <p:spPr>
            <a:xfrm>
              <a:off x="4462197" y="3172573"/>
              <a:ext cx="4727031" cy="1783303"/>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分</a:t>
              </a:r>
              <a:r>
                <a:rPr lang="zh-TW" altLang="en-US" sz="2400" b="1" dirty="0">
                  <a:solidFill>
                    <a:srgbClr val="FF0000"/>
                  </a:solidFill>
                  <a:latin typeface="微軟正黑體" panose="020B0604030504040204" pitchFamily="34" charset="-120"/>
                  <a:ea typeface="微軟正黑體" panose="020B0604030504040204" pitchFamily="34" charset="-120"/>
                </a:rPr>
                <a:t>北、中、南</a:t>
              </a:r>
              <a:r>
                <a:rPr lang="en-US" altLang="zh-TW" sz="2400" b="1" dirty="0">
                  <a:solidFill>
                    <a:srgbClr val="FF0000"/>
                  </a:solidFill>
                  <a:latin typeface="微軟正黑體" panose="020B0604030504040204" pitchFamily="34" charset="-120"/>
                  <a:ea typeface="微軟正黑體" panose="020B0604030504040204" pitchFamily="34" charset="-120"/>
                </a:rPr>
                <a:t>3</a:t>
              </a:r>
              <a:r>
                <a:rPr lang="zh-TW" altLang="en-US" sz="2400" b="1" dirty="0">
                  <a:solidFill>
                    <a:srgbClr val="FF0000"/>
                  </a:solidFill>
                  <a:latin typeface="微軟正黑體" panose="020B0604030504040204" pitchFamily="34" charset="-120"/>
                  <a:ea typeface="微軟正黑體" panose="020B0604030504040204" pitchFamily="34" charset="-120"/>
                </a:rPr>
                <a:t>區</a:t>
              </a:r>
              <a:r>
                <a:rPr lang="zh-TW" altLang="en-US" b="1" dirty="0">
                  <a:solidFill>
                    <a:prstClr val="black"/>
                  </a:solidFill>
                  <a:latin typeface="微軟正黑體" panose="020B0604030504040204" pitchFamily="34" charset="-120"/>
                  <a:ea typeface="微軟正黑體" panose="020B0604030504040204" pitchFamily="34" charset="-120"/>
                </a:rPr>
                <a:t>辦理招生，各區限報名</a:t>
              </a:r>
              <a:r>
                <a:rPr lang="en-US" altLang="zh-TW" b="1" dirty="0">
                  <a:solidFill>
                    <a:prstClr val="black"/>
                  </a:solidFill>
                  <a:latin typeface="微軟正黑體" panose="020B0604030504040204" pitchFamily="34" charset="-120"/>
                  <a:ea typeface="微軟正黑體" panose="020B0604030504040204" pitchFamily="34" charset="-120"/>
                </a:rPr>
                <a:t>1</a:t>
              </a:r>
              <a:r>
                <a:rPr lang="zh-TW" altLang="en-US" b="1" dirty="0">
                  <a:solidFill>
                    <a:prstClr val="black"/>
                  </a:solidFill>
                  <a:latin typeface="微軟正黑體" panose="020B0604030504040204" pitchFamily="34" charset="-120"/>
                  <a:ea typeface="微軟正黑體" panose="020B0604030504040204" pitchFamily="34" charset="-120"/>
                </a:rPr>
                <a:t>所五專學校</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一區一校</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a:t>
              </a:r>
            </a:p>
            <a:p>
              <a:pPr marL="114300" lvl="1" indent="-114300" defTabSz="533400">
                <a:lnSpc>
                  <a:spcPct val="90000"/>
                </a:lnSpc>
                <a:spcAft>
                  <a:spcPct val="15000"/>
                </a:spcAft>
                <a:buFontTx/>
                <a:buChar char="••"/>
              </a:pPr>
              <a:r>
                <a:rPr lang="zh-TW" altLang="en-US" sz="2400" b="1" dirty="0">
                  <a:solidFill>
                    <a:srgbClr val="FF0000"/>
                  </a:solidFill>
                  <a:latin typeface="微軟正黑體" panose="020B0604030504040204" pitchFamily="34" charset="-120"/>
                  <a:ea typeface="微軟正黑體" panose="020B0604030504040204" pitchFamily="34" charset="-120"/>
                </a:rPr>
                <a:t>現場登記分發報到</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北區承辦單位：技專校院招生委員會聯合會</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中區承辦單位：仁德醫護管理專科學校</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南區承辦單位：國立高雄餐旅大學</a:t>
              </a:r>
            </a:p>
          </p:txBody>
        </p:sp>
        <p:sp>
          <p:nvSpPr>
            <p:cNvPr id="14" name="手繪多邊形 13"/>
            <p:cNvSpPr/>
            <p:nvPr/>
          </p:nvSpPr>
          <p:spPr>
            <a:xfrm>
              <a:off x="2238524" y="4903565"/>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44000" tIns="144000" rIns="144000" bIns="0" numCol="1" spcCol="1270" anchor="ctr" anchorCtr="0">
              <a:noAutofit/>
            </a:bodyPr>
            <a:lstStyle/>
            <a:p>
              <a:pPr algn="ctr" defTabSz="711200">
                <a:lnSpc>
                  <a:spcPct val="90000"/>
                </a:lnSpc>
                <a:spcAft>
                  <a:spcPct val="35000"/>
                </a:spcAft>
              </a:pPr>
              <a:r>
                <a:rPr lang="zh-TW" altLang="en-US" sz="2200" b="1" dirty="0">
                  <a:solidFill>
                    <a:prstClr val="black"/>
                  </a:solidFill>
                  <a:latin typeface="微軟正黑體" panose="020B0604030504040204" pitchFamily="34" charset="-120"/>
                  <a:ea typeface="微軟正黑體" panose="020B0604030504040204" pitchFamily="34" charset="-120"/>
                </a:rPr>
                <a:t>七年一貫制</a:t>
              </a:r>
              <a:endParaRPr lang="en-US" altLang="zh-TW" sz="2200" b="1" dirty="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a:solidFill>
                    <a:prstClr val="black"/>
                  </a:solidFill>
                  <a:latin typeface="微軟正黑體" panose="020B0604030504040204" pitchFamily="34" charset="-120"/>
                  <a:ea typeface="微軟正黑體" panose="020B0604030504040204" pitchFamily="34" charset="-120"/>
                </a:rPr>
                <a:t>特色招生</a:t>
              </a:r>
              <a:endParaRPr lang="en-US" altLang="zh-TW" sz="2200" b="1" dirty="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a:solidFill>
                    <a:prstClr val="black"/>
                  </a:solidFill>
                  <a:latin typeface="微軟正黑體" panose="020B0604030504040204" pitchFamily="34" charset="-120"/>
                  <a:ea typeface="微軟正黑體" panose="020B0604030504040204" pitchFamily="34" charset="-120"/>
                </a:rPr>
                <a:t>甄選入學</a:t>
              </a:r>
              <a:endParaRPr lang="zh-TW" altLang="en-US" sz="2200" b="1" dirty="0">
                <a:solidFill>
                  <a:prstClr val="white"/>
                </a:solidFill>
                <a:latin typeface="微軟正黑體" panose="020B0604030504040204" pitchFamily="34" charset="-120"/>
                <a:ea typeface="微軟正黑體" panose="020B0604030504040204" pitchFamily="34" charset="-120"/>
              </a:endParaRPr>
            </a:p>
          </p:txBody>
        </p:sp>
        <p:sp>
          <p:nvSpPr>
            <p:cNvPr id="15" name="手繪多邊形 14"/>
            <p:cNvSpPr/>
            <p:nvPr/>
          </p:nvSpPr>
          <p:spPr>
            <a:xfrm>
              <a:off x="3998891" y="5141038"/>
              <a:ext cx="5083342" cy="1276041"/>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defTabSz="533400">
                <a:lnSpc>
                  <a:spcPct val="90000"/>
                </a:lnSpc>
                <a:spcAft>
                  <a:spcPct val="15000"/>
                </a:spcAft>
                <a:buFontTx/>
                <a:buChar char="••"/>
              </a:pPr>
              <a:r>
                <a:rPr lang="zh-TW" altLang="en-US" sz="2400" b="1" dirty="0">
                  <a:solidFill>
                    <a:srgbClr val="FF0000"/>
                  </a:solidFill>
                  <a:latin typeface="微軟正黑體" panose="020B0604030504040204" pitchFamily="34" charset="-120"/>
                  <a:ea typeface="微軟正黑體" panose="020B0604030504040204" pitchFamily="34" charset="-120"/>
                </a:rPr>
                <a:t>特殊的藝術類科</a:t>
              </a:r>
              <a:r>
                <a:rPr lang="zh-TW" altLang="en-US" b="1" dirty="0">
                  <a:solidFill>
                    <a:prstClr val="black"/>
                  </a:solidFill>
                  <a:latin typeface="微軟正黑體" panose="020B0604030504040204" pitchFamily="34" charset="-120"/>
                  <a:ea typeface="微軟正黑體" panose="020B0604030504040204" pitchFamily="34" charset="-120"/>
                </a:rPr>
                <a:t>教育學制</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招生學校：</a:t>
              </a:r>
              <a:endParaRPr lang="en-US" altLang="zh-TW" b="1" dirty="0">
                <a:solidFill>
                  <a:prstClr val="black"/>
                </a:solidFill>
                <a:latin typeface="微軟正黑體" panose="020B0604030504040204" pitchFamily="34" charset="-120"/>
                <a:ea typeface="微軟正黑體" panose="020B0604030504040204" pitchFamily="34" charset="-120"/>
              </a:endParaRPr>
            </a:p>
            <a:p>
              <a:pPr marL="620713" lvl="2" indent="-163513" defTabSz="533400">
                <a:lnSpc>
                  <a:spcPct val="90000"/>
                </a:lnSpc>
                <a:spcAft>
                  <a:spcPct val="15000"/>
                </a:spcAft>
                <a:buFont typeface="Wingdings" pitchFamily="2" charset="2"/>
                <a:buChar char="Ø"/>
              </a:pPr>
              <a:r>
                <a:rPr lang="zh-TW" altLang="en-US" b="1" dirty="0">
                  <a:solidFill>
                    <a:srgbClr val="0000FF"/>
                  </a:solidFill>
                  <a:latin typeface="微軟正黑體" panose="020B0604030504040204" pitchFamily="34" charset="-120"/>
                  <a:ea typeface="微軟正黑體" panose="020B0604030504040204" pitchFamily="34" charset="-120"/>
                </a:rPr>
                <a:t>臺南應用科技大學</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美術系、音樂系、舞蹈系</a:t>
              </a:r>
              <a:r>
                <a:rPr lang="en-US" altLang="zh-TW" b="1" dirty="0">
                  <a:solidFill>
                    <a:srgbClr val="0000FF"/>
                  </a:solidFill>
                  <a:latin typeface="微軟正黑體" panose="020B0604030504040204" pitchFamily="34" charset="-120"/>
                  <a:ea typeface="微軟正黑體" panose="020B0604030504040204" pitchFamily="34" charset="-120"/>
                </a:rPr>
                <a:t>)</a:t>
              </a:r>
            </a:p>
          </p:txBody>
        </p:sp>
        <p:sp>
          <p:nvSpPr>
            <p:cNvPr id="16" name="橢圓 15"/>
            <p:cNvSpPr/>
            <p:nvPr/>
          </p:nvSpPr>
          <p:spPr>
            <a:xfrm>
              <a:off x="78284" y="2629621"/>
              <a:ext cx="2333304" cy="23459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zh-TW" altLang="en-US" sz="3200" b="1" dirty="0">
                  <a:solidFill>
                    <a:prstClr val="white"/>
                  </a:solidFill>
                  <a:latin typeface="微軟正黑體" panose="020B0604030504040204" pitchFamily="34" charset="-120"/>
                  <a:ea typeface="微軟正黑體" panose="020B0604030504040204" pitchFamily="34" charset="-120"/>
                </a:rPr>
                <a:t>五專</a:t>
              </a:r>
              <a:endParaRPr lang="en-US" altLang="zh-TW" sz="3200" b="1" dirty="0">
                <a:solidFill>
                  <a:prstClr val="white"/>
                </a:solidFill>
                <a:latin typeface="微軟正黑體" panose="020B0604030504040204" pitchFamily="34" charset="-120"/>
                <a:ea typeface="微軟正黑體" panose="020B0604030504040204" pitchFamily="34" charset="-120"/>
              </a:endParaRPr>
            </a:p>
            <a:p>
              <a:pPr algn="ctr"/>
              <a:r>
                <a:rPr lang="zh-TW" altLang="en-US" sz="3200" b="1" dirty="0">
                  <a:solidFill>
                    <a:prstClr val="white"/>
                  </a:solidFill>
                  <a:latin typeface="微軟正黑體" panose="020B0604030504040204" pitchFamily="34" charset="-120"/>
                  <a:ea typeface="微軟正黑體" panose="020B0604030504040204" pitchFamily="34" charset="-120"/>
                </a:rPr>
                <a:t>入學管道</a:t>
              </a:r>
            </a:p>
          </p:txBody>
        </p:sp>
      </p:grpSp>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矩形 31"/>
          <p:cNvSpPr/>
          <p:nvPr/>
        </p:nvSpPr>
        <p:spPr>
          <a:xfrm>
            <a:off x="0" y="627932"/>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 </a:t>
            </a:r>
            <a:r>
              <a:rPr lang="en-US" altLang="zh-TW" sz="3200" b="1" dirty="0">
                <a:solidFill>
                  <a:srgbClr val="0033CC"/>
                </a:solidFill>
                <a:latin typeface="微軟正黑體" panose="020B0604030504040204" pitchFamily="34" charset="-120"/>
                <a:ea typeface="微軟正黑體" panose="020B0604030504040204" pitchFamily="34" charset="-120"/>
              </a:rPr>
              <a:t>-</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招生管道說明</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2195364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內容版面配置區 2"/>
          <p:cNvSpPr>
            <a:spLocks noGrp="1"/>
          </p:cNvSpPr>
          <p:nvPr>
            <p:ph idx="1"/>
          </p:nvPr>
        </p:nvSpPr>
        <p:spPr>
          <a:xfrm>
            <a:off x="481754" y="1484784"/>
            <a:ext cx="8229600" cy="4967882"/>
          </a:xfrm>
        </p:spPr>
        <p:txBody>
          <a:bodyPr/>
          <a:lstStyle/>
          <a:p>
            <a:pPr eaLnBrk="1" hangingPunct="1"/>
            <a:r>
              <a:rPr lang="zh-TW" altLang="en-US" sz="2800" dirty="0">
                <a:ea typeface="微軟正黑體" panose="020B0604030504040204" pitchFamily="34" charset="-120"/>
              </a:rPr>
              <a:t>學生</a:t>
            </a:r>
            <a:r>
              <a:rPr lang="zh-TW" altLang="en-US" sz="2800" b="1" dirty="0">
                <a:solidFill>
                  <a:srgbClr val="0000FF"/>
                </a:solidFill>
                <a:ea typeface="微軟正黑體" panose="020B0604030504040204" pitchFamily="34" charset="-120"/>
              </a:rPr>
              <a:t>可同時報名</a:t>
            </a:r>
            <a:r>
              <a:rPr lang="zh-TW" altLang="en-US" sz="2800" dirty="0">
                <a:ea typeface="微軟正黑體" panose="020B0604030504040204" pitchFamily="34" charset="-120"/>
              </a:rPr>
              <a:t>高中高職及五專各不同入學管道，惟在不同管道皆有錄取時，</a:t>
            </a:r>
            <a:r>
              <a:rPr lang="zh-TW" altLang="en-US" sz="2800" dirty="0">
                <a:solidFill>
                  <a:srgbClr val="FF0000"/>
                </a:solidFill>
                <a:ea typeface="微軟正黑體" panose="020B0604030504040204" pitchFamily="34" charset="-120"/>
              </a:rPr>
              <a:t>僅能擇一</a:t>
            </a:r>
            <a:r>
              <a:rPr lang="zh-TW" altLang="en-US" sz="2800" dirty="0">
                <a:ea typeface="微軟正黑體" panose="020B0604030504040204" pitchFamily="34" charset="-120"/>
              </a:rPr>
              <a:t>報到。</a:t>
            </a:r>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r>
              <a:rPr lang="zh-TW" altLang="en-US" sz="2800" dirty="0">
                <a:ea typeface="微軟正黑體" panose="020B0604030504040204" pitchFamily="34" charset="-120"/>
              </a:rPr>
              <a:t>已在高中高職或五專之入學管道錄取並已完成報到手續者，若</a:t>
            </a:r>
            <a:r>
              <a:rPr lang="zh-TW" altLang="en-US" sz="2800" b="1" u="sng" dirty="0">
                <a:solidFill>
                  <a:srgbClr val="FF0000"/>
                </a:solidFill>
                <a:ea typeface="微軟正黑體" panose="020B0604030504040204" pitchFamily="34" charset="-120"/>
              </a:rPr>
              <a:t>未於簡章規定之期限前</a:t>
            </a:r>
            <a:r>
              <a:rPr lang="zh-TW" altLang="en-US" sz="2800" dirty="0">
                <a:solidFill>
                  <a:srgbClr val="0000FF"/>
                </a:solidFill>
                <a:ea typeface="微軟正黑體" panose="020B0604030504040204" pitchFamily="34" charset="-120"/>
              </a:rPr>
              <a:t>聲明放棄</a:t>
            </a:r>
            <a:r>
              <a:rPr lang="zh-TW" altLang="en-US" sz="2800" dirty="0">
                <a:ea typeface="微軟正黑體" panose="020B0604030504040204" pitchFamily="34" charset="-120"/>
              </a:rPr>
              <a:t>錄取資格，</a:t>
            </a:r>
            <a:r>
              <a:rPr lang="zh-TW" altLang="en-US" sz="2800" b="1" u="sng" dirty="0">
                <a:solidFill>
                  <a:srgbClr val="FF0000"/>
                </a:solidFill>
                <a:ea typeface="微軟正黑體" panose="020B0604030504040204" pitchFamily="34" charset="-120"/>
              </a:rPr>
              <a:t>不可報名</a:t>
            </a:r>
            <a:r>
              <a:rPr lang="zh-TW" altLang="en-US" sz="2800" dirty="0">
                <a:ea typeface="微軟正黑體" panose="020B0604030504040204" pitchFamily="34" charset="-120"/>
              </a:rPr>
              <a:t>後續之其他入學管道。</a:t>
            </a:r>
            <a:endParaRPr lang="en-US" altLang="zh-TW" sz="2800" dirty="0">
              <a:ea typeface="微軟正黑體" panose="020B0604030504040204" pitchFamily="34" charset="-120"/>
            </a:endParaRPr>
          </a:p>
        </p:txBody>
      </p:sp>
      <p:sp>
        <p:nvSpPr>
          <p:cNvPr id="3" name="向右箭號 2"/>
          <p:cNvSpPr/>
          <p:nvPr/>
        </p:nvSpPr>
        <p:spPr bwMode="auto">
          <a:xfrm>
            <a:off x="2871997" y="3013169"/>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未依規定放棄</a:t>
            </a:r>
          </a:p>
        </p:txBody>
      </p:sp>
      <p:sp>
        <p:nvSpPr>
          <p:cNvPr id="7" name="圓角矩形 6"/>
          <p:cNvSpPr/>
          <p:nvPr/>
        </p:nvSpPr>
        <p:spPr bwMode="auto">
          <a:xfrm>
            <a:off x="6145126" y="2852266"/>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各就學區免試入學</a:t>
            </a:r>
          </a:p>
        </p:txBody>
      </p:sp>
      <p:sp>
        <p:nvSpPr>
          <p:cNvPr id="8" name="圓角矩形 7"/>
          <p:cNvSpPr/>
          <p:nvPr/>
        </p:nvSpPr>
        <p:spPr bwMode="auto">
          <a:xfrm>
            <a:off x="6145126" y="3908086"/>
            <a:ext cx="2591519" cy="576064"/>
          </a:xfrm>
          <a:prstGeom prst="roundRect">
            <a:avLst/>
          </a:prstGeom>
          <a:noFill/>
          <a:ln w="38100">
            <a:solidFill>
              <a:schemeClr val="accent5">
                <a:lumMod val="75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五專聯合免試入學</a:t>
            </a:r>
          </a:p>
        </p:txBody>
      </p:sp>
      <p:pic>
        <p:nvPicPr>
          <p:cNvPr id="14" name="圖片 13">
            <a:extLst>
              <a:ext uri="{FF2B5EF4-FFF2-40B4-BE49-F238E27FC236}">
                <a16:creationId xmlns="" xmlns:a16="http://schemas.microsoft.com/office/drawing/2014/main" id="{2488E4DF-4FFF-4D61-A5FB-0091C8801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073" y="2412109"/>
            <a:ext cx="1573530" cy="2268812"/>
          </a:xfrm>
          <a:prstGeom prst="rect">
            <a:avLst/>
          </a:prstGeom>
        </p:spPr>
      </p:pic>
      <p:sp>
        <p:nvSpPr>
          <p:cNvPr id="15" name="乘號 14">
            <a:extLst>
              <a:ext uri="{FF2B5EF4-FFF2-40B4-BE49-F238E27FC236}">
                <a16:creationId xmlns="" xmlns:a16="http://schemas.microsoft.com/office/drawing/2014/main" id="{4DEA042E-CE42-42DE-917B-4AE965AA7B27}"/>
              </a:ext>
            </a:extLst>
          </p:cNvPr>
          <p:cNvSpPr/>
          <p:nvPr/>
        </p:nvSpPr>
        <p:spPr bwMode="auto">
          <a:xfrm>
            <a:off x="5305521" y="1589636"/>
            <a:ext cx="4270696" cy="4071202"/>
          </a:xfrm>
          <a:prstGeom prst="mathMultiply">
            <a:avLst>
              <a:gd name="adj1" fmla="val 13674"/>
            </a:avLst>
          </a:prstGeom>
          <a:solidFill>
            <a:srgbClr val="FF0000">
              <a:alpha val="50196"/>
            </a:srgbClr>
          </a:soli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107</a:t>
            </a:fld>
            <a:endParaRPr lang="zh-TW" altLang="en-US"/>
          </a:p>
        </p:txBody>
      </p:sp>
      <p:sp>
        <p:nvSpPr>
          <p:cNvPr id="11" name="矩形 10"/>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 </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重要規範事項</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3" name="群組 12"/>
          <p:cNvGrpSpPr/>
          <p:nvPr/>
        </p:nvGrpSpPr>
        <p:grpSpPr>
          <a:xfrm>
            <a:off x="2195737" y="44631"/>
            <a:ext cx="2664296" cy="360045"/>
            <a:chOff x="2123728" y="44624"/>
            <a:chExt cx="2664296" cy="360045"/>
          </a:xfrm>
        </p:grpSpPr>
        <p:grpSp>
          <p:nvGrpSpPr>
            <p:cNvPr id="16" name="群組 15"/>
            <p:cNvGrpSpPr/>
            <p:nvPr/>
          </p:nvGrpSpPr>
          <p:grpSpPr>
            <a:xfrm>
              <a:off x="2555776" y="44624"/>
              <a:ext cx="2232248" cy="360045"/>
              <a:chOff x="2267744" y="44624"/>
              <a:chExt cx="2232248" cy="360045"/>
            </a:xfrm>
          </p:grpSpPr>
          <p:grpSp>
            <p:nvGrpSpPr>
              <p:cNvPr id="18" name="群組 37"/>
              <p:cNvGrpSpPr/>
              <p:nvPr/>
            </p:nvGrpSpPr>
            <p:grpSpPr>
              <a:xfrm>
                <a:off x="2267744" y="44629"/>
                <a:ext cx="2232248" cy="360040"/>
                <a:chOff x="2267738" y="44624"/>
                <a:chExt cx="2232248" cy="360040"/>
              </a:xfrm>
            </p:grpSpPr>
            <p:sp>
              <p:nvSpPr>
                <p:cNvPr id="21" name="橢圓 2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0" name="橢圓 1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503523145"/>
      </p:ext>
    </p:extLst>
  </p:cSld>
  <p:clrMapOvr>
    <a:masterClrMapping/>
  </p:clrMapOvr>
  <p:transition spd="slow">
    <p:push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bwMode="auto">
          <a:xfrm>
            <a:off x="2621558" y="1940932"/>
            <a:ext cx="5184576" cy="2743200"/>
          </a:xfrm>
          <a:prstGeom prst="roundRect">
            <a:avLst>
              <a:gd name="adj" fmla="val 7046"/>
            </a:avLst>
          </a:prstGeom>
          <a:solidFill>
            <a:schemeClr val="accent4">
              <a:lumMod val="40000"/>
              <a:lumOff val="60000"/>
            </a:schemeClr>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a:solidFill>
                <a:prstClr val="black"/>
              </a:solidFill>
            </a:endParaRPr>
          </a:p>
        </p:txBody>
      </p:sp>
      <p:sp>
        <p:nvSpPr>
          <p:cNvPr id="5" name="圓角矩形 4"/>
          <p:cNvSpPr/>
          <p:nvPr/>
        </p:nvSpPr>
        <p:spPr bwMode="auto">
          <a:xfrm>
            <a:off x="1589782" y="1796916"/>
            <a:ext cx="1175792" cy="3031232"/>
          </a:xfrm>
          <a:prstGeom prst="roundRect">
            <a:avLst>
              <a:gd name="adj" fmla="val 7046"/>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3134236567"/>
              </p:ext>
            </p:extLst>
          </p:nvPr>
        </p:nvGraphicFramePr>
        <p:xfrm>
          <a:off x="1589782" y="1940932"/>
          <a:ext cx="6096000" cy="2743200"/>
        </p:xfrm>
        <a:graphic>
          <a:graphicData uri="http://schemas.openxmlformats.org/drawingml/2006/table">
            <a:tbl>
              <a:tblPr firstRow="1" bandRow="1">
                <a:tableStyleId>{5C22544A-7EE6-4342-B048-85BDC9FD1C3A}</a:tableStyleId>
              </a:tblPr>
              <a:tblGrid>
                <a:gridCol w="1175792">
                  <a:extLst>
                    <a:ext uri="{9D8B030D-6E8A-4147-A177-3AD203B41FA5}">
                      <a16:colId xmlns="" xmlns:a16="http://schemas.microsoft.com/office/drawing/2014/main" val="20000"/>
                    </a:ext>
                  </a:extLst>
                </a:gridCol>
                <a:gridCol w="4920208">
                  <a:extLst>
                    <a:ext uri="{9D8B030D-6E8A-4147-A177-3AD203B41FA5}">
                      <a16:colId xmlns="" xmlns:a16="http://schemas.microsoft.com/office/drawing/2014/main" val="20001"/>
                    </a:ext>
                  </a:extLst>
                </a:gridCol>
              </a:tblGrid>
              <a:tr h="370840">
                <a:tc rowSpan="6">
                  <a:txBody>
                    <a:bodyPr/>
                    <a:lstStyle/>
                    <a:p>
                      <a:pPr algn="ctr"/>
                      <a:r>
                        <a:rPr lang="zh-TW" altLang="en-US" sz="3200" b="1" dirty="0">
                          <a:solidFill>
                            <a:schemeClr val="bg1"/>
                          </a:solidFill>
                          <a:latin typeface="Times New Roman" pitchFamily="18" charset="0"/>
                          <a:ea typeface="微軟正黑體" pitchFamily="34" charset="-120"/>
                          <a:cs typeface="Times New Roman" pitchFamily="18" charset="0"/>
                        </a:rPr>
                        <a:t>採</a:t>
                      </a:r>
                      <a:endParaRPr lang="en-US" altLang="zh-TW" sz="3200" b="1" dirty="0">
                        <a:solidFill>
                          <a:schemeClr val="bg1"/>
                        </a:solidFill>
                        <a:latin typeface="Times New Roman" pitchFamily="18" charset="0"/>
                        <a:ea typeface="微軟正黑體" pitchFamily="34" charset="-120"/>
                        <a:cs typeface="Times New Roman" pitchFamily="18" charset="0"/>
                      </a:endParaRPr>
                    </a:p>
                    <a:p>
                      <a:pPr algn="ctr"/>
                      <a:r>
                        <a:rPr lang="zh-TW" altLang="en-US" sz="3200" b="1" dirty="0">
                          <a:solidFill>
                            <a:schemeClr val="bg1"/>
                          </a:solidFill>
                          <a:latin typeface="Times New Roman" pitchFamily="18" charset="0"/>
                          <a:ea typeface="微軟正黑體" pitchFamily="34" charset="-120"/>
                          <a:cs typeface="Times New Roman" pitchFamily="18" charset="0"/>
                        </a:rPr>
                        <a:t>計</a:t>
                      </a:r>
                      <a:endParaRPr lang="en-US" altLang="zh-TW" sz="3200" b="1" dirty="0">
                        <a:solidFill>
                          <a:schemeClr val="bg1"/>
                        </a:solidFill>
                        <a:latin typeface="Times New Roman" pitchFamily="18" charset="0"/>
                        <a:ea typeface="微軟正黑體" pitchFamily="34" charset="-120"/>
                        <a:cs typeface="Times New Roman" pitchFamily="18" charset="0"/>
                      </a:endParaRPr>
                    </a:p>
                    <a:p>
                      <a:pPr algn="ctr"/>
                      <a:r>
                        <a:rPr lang="zh-TW" altLang="en-US" sz="3200" b="1" dirty="0">
                          <a:solidFill>
                            <a:schemeClr val="bg1"/>
                          </a:solidFill>
                          <a:latin typeface="Times New Roman" pitchFamily="18" charset="0"/>
                          <a:ea typeface="微軟正黑體" pitchFamily="34" charset="-120"/>
                          <a:cs typeface="Times New Roman" pitchFamily="18" charset="0"/>
                        </a:rPr>
                        <a:t>項</a:t>
                      </a:r>
                      <a:endParaRPr lang="en-US" altLang="zh-TW" sz="3200" b="1" dirty="0">
                        <a:solidFill>
                          <a:schemeClr val="bg1"/>
                        </a:solidFill>
                        <a:latin typeface="Times New Roman" pitchFamily="18" charset="0"/>
                        <a:ea typeface="微軟正黑體" pitchFamily="34" charset="-120"/>
                        <a:cs typeface="Times New Roman" pitchFamily="18" charset="0"/>
                      </a:endParaRPr>
                    </a:p>
                    <a:p>
                      <a:pPr algn="ctr"/>
                      <a:r>
                        <a:rPr lang="zh-TW" altLang="en-US" sz="3200" b="1"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chemeClr val="tx1"/>
                          </a:solidFill>
                          <a:latin typeface="Times New Roman" pitchFamily="18" charset="0"/>
                          <a:ea typeface="微軟正黑體" pitchFamily="34" charset="-120"/>
                          <a:cs typeface="Times New Roman" pitchFamily="18" charset="0"/>
                        </a:rPr>
                        <a:t>多元學習表現</a:t>
                      </a: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含服務學習及競賽</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vMerge="1">
                  <a:txBody>
                    <a:bodyPr/>
                    <a:lstStyle/>
                    <a:p>
                      <a:endParaRPr lang="zh-TW" altLang="en-US" dirty="0"/>
                    </a:p>
                  </a:txBody>
                  <a:tcPr/>
                </a:tc>
                <a:tc>
                  <a:txBody>
                    <a:bodyPr/>
                    <a:lstStyle/>
                    <a:p>
                      <a:r>
                        <a:rPr lang="zh-TW" altLang="en-US" sz="24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國中教育會考</a:t>
                      </a: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含寫作測驗</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sp>
        <p:nvSpPr>
          <p:cNvPr id="3" name="矩形 2"/>
          <p:cNvSpPr/>
          <p:nvPr/>
        </p:nvSpPr>
        <p:spPr>
          <a:xfrm>
            <a:off x="581783" y="4828148"/>
            <a:ext cx="8196460" cy="2092881"/>
          </a:xfrm>
          <a:prstGeom prst="rect">
            <a:avLst/>
          </a:prstGeom>
        </p:spPr>
        <p:txBody>
          <a:bodyPr wrap="square">
            <a:spAutoFit/>
          </a:bodyPr>
          <a:lstStyle/>
          <a:p>
            <a:pPr marL="342900" indent="-342900">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indent="-342900">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BCF6C782-A86A-45BB-B3F6-D32D537A4B8D}" type="slidenum">
              <a:rPr lang="zh-TW" altLang="en-US" smtClean="0"/>
              <a:pPr>
                <a:defRPr/>
              </a:pPr>
              <a:t>108</a:t>
            </a:fld>
            <a:endParaRPr lang="zh-TW" altLang="en-US"/>
          </a:p>
        </p:txBody>
      </p:sp>
      <p:sp>
        <p:nvSpPr>
          <p:cNvPr id="8" name="矩形 7"/>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a:t>
            </a:r>
            <a:r>
              <a:rPr lang="zh-TW" altLang="en-US" sz="3200" b="1" dirty="0">
                <a:solidFill>
                  <a:srgbClr val="FF0000"/>
                </a:solidFill>
                <a:latin typeface="微軟正黑體" panose="020B0604030504040204" pitchFamily="34" charset="-120"/>
                <a:ea typeface="微軟正黑體" panose="020B0604030504040204" pitchFamily="34" charset="-120"/>
              </a:rPr>
              <a:t>優先免試</a:t>
            </a:r>
            <a:r>
              <a:rPr lang="zh-TW" altLang="en-US" sz="3200" b="1" dirty="0">
                <a:solidFill>
                  <a:srgbClr val="0033CC"/>
                </a:solidFill>
                <a:latin typeface="微軟正黑體" panose="020B0604030504040204" pitchFamily="34" charset="-120"/>
                <a:ea typeface="微軟正黑體" panose="020B0604030504040204" pitchFamily="34" charset="-120"/>
              </a:rPr>
              <a:t>入學</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超額比序採計項目</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9" name="矩形 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35843649"/>
      </p:ext>
    </p:extLst>
  </p:cSld>
  <p:clrMapOvr>
    <a:masterClrMapping/>
  </p:clrMapOvr>
  <p:transition spd="slow">
    <p:push di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1775778" y="1567604"/>
            <a:ext cx="7056784" cy="3566160"/>
          </a:xfrm>
          <a:prstGeom prst="roundRect">
            <a:avLst>
              <a:gd name="adj" fmla="val 1353"/>
            </a:avLst>
          </a:prstGeom>
          <a:solidFill>
            <a:srgbClr val="FFCCCC"/>
          </a:solidFill>
          <a:ln w="9525">
            <a:noFill/>
            <a:round/>
            <a:headEnd/>
            <a:tailEnd type="triangle" w="med" len="med"/>
          </a:ln>
          <a:effectLst>
            <a:outerShdw blurRad="44450" dist="76200" dir="3000000" algn="ctr">
              <a:srgbClr val="000000">
                <a:alpha val="32000"/>
              </a:srgbClr>
            </a:outerShdw>
          </a:effectLst>
        </p:spPr>
        <p:txBody>
          <a:bodyPr rtlCol="0" anchor="ctr"/>
          <a:lstStyle/>
          <a:p>
            <a:pPr algn="ctr"/>
            <a:endParaRPr lang="zh-TW" altLang="en-US" b="1">
              <a:solidFill>
                <a:prstClr val="black"/>
              </a:solidFill>
            </a:endParaRPr>
          </a:p>
        </p:txBody>
      </p:sp>
      <p:sp>
        <p:nvSpPr>
          <p:cNvPr id="6" name="圓角矩形 5"/>
          <p:cNvSpPr/>
          <p:nvPr/>
        </p:nvSpPr>
        <p:spPr bwMode="auto">
          <a:xfrm>
            <a:off x="619310" y="1442472"/>
            <a:ext cx="1253472" cy="3816424"/>
          </a:xfrm>
          <a:prstGeom prst="roundRect">
            <a:avLst/>
          </a:prstGeom>
          <a:gradFill flip="none" rotWithShape="1">
            <a:gsLst>
              <a:gs pos="0">
                <a:srgbClr val="FF8989">
                  <a:shade val="30000"/>
                  <a:satMod val="115000"/>
                </a:srgbClr>
              </a:gs>
              <a:gs pos="50000">
                <a:srgbClr val="FF8989">
                  <a:shade val="67500"/>
                  <a:satMod val="115000"/>
                </a:srgbClr>
              </a:gs>
              <a:gs pos="100000">
                <a:srgbClr val="FF8989">
                  <a:shade val="100000"/>
                  <a:satMod val="115000"/>
                </a:srgbClr>
              </a:gs>
            </a:gsLst>
            <a:lin ang="10800000" scaled="1"/>
            <a:tileRect/>
          </a:gradFill>
          <a:ln w="9525">
            <a:noFill/>
            <a:round/>
            <a:headEnd/>
            <a:tailEnd type="triangle" w="med" len="med"/>
          </a:ln>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b="1">
              <a:solidFill>
                <a:prstClr val="black"/>
              </a:solidFill>
            </a:endParaRPr>
          </a:p>
        </p:txBody>
      </p:sp>
      <p:sp>
        <p:nvSpPr>
          <p:cNvPr id="3" name="矩形 2"/>
          <p:cNvSpPr/>
          <p:nvPr/>
        </p:nvSpPr>
        <p:spPr>
          <a:xfrm>
            <a:off x="441130" y="5589272"/>
            <a:ext cx="8286290" cy="830997"/>
          </a:xfrm>
          <a:prstGeom prst="rect">
            <a:avLst/>
          </a:prstGeom>
        </p:spPr>
        <p:txBody>
          <a:bodyPr wrap="square">
            <a:spAutoFit/>
          </a:bodyPr>
          <a:lstStyle/>
          <a:p>
            <a:pPr marL="342900" indent="-342900" algn="just">
              <a:spcBef>
                <a:spcPts val="1200"/>
              </a:spcBef>
              <a:buFont typeface="Arial" panose="020B0604020202020204" pitchFamily="34" charset="0"/>
              <a:buChar char="•"/>
            </a:pP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各招生學校訂定各項目積分採計</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權重</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及同分比序項目</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順序</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，依此計算各項目積分所得之超額比序總積分與分發順位。</a:t>
            </a:r>
            <a:endParaRPr kumimoji="0" lang="en-US" altLang="zh-TW"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582808875"/>
              </p:ext>
            </p:extLst>
          </p:nvPr>
        </p:nvGraphicFramePr>
        <p:xfrm>
          <a:off x="616462" y="1613324"/>
          <a:ext cx="8079272" cy="3474720"/>
        </p:xfrm>
        <a:graphic>
          <a:graphicData uri="http://schemas.openxmlformats.org/drawingml/2006/table">
            <a:tbl>
              <a:tblPr firstRow="1" bandRow="1">
                <a:tableStyleId>{5C22544A-7EE6-4342-B048-85BDC9FD1C3A}</a:tableStyleId>
              </a:tblPr>
              <a:tblGrid>
                <a:gridCol w="1259709">
                  <a:extLst>
                    <a:ext uri="{9D8B030D-6E8A-4147-A177-3AD203B41FA5}">
                      <a16:colId xmlns="" xmlns:a16="http://schemas.microsoft.com/office/drawing/2014/main" val="20000"/>
                    </a:ext>
                  </a:extLst>
                </a:gridCol>
                <a:gridCol w="6819563">
                  <a:extLst>
                    <a:ext uri="{9D8B030D-6E8A-4147-A177-3AD203B41FA5}">
                      <a16:colId xmlns="" xmlns:a16="http://schemas.microsoft.com/office/drawing/2014/main" val="20001"/>
                    </a:ext>
                  </a:extLst>
                </a:gridCol>
              </a:tblGrid>
              <a:tr h="370840">
                <a:tc rowSpan="7">
                  <a:txBody>
                    <a:bodyPr/>
                    <a:lstStyle/>
                    <a:p>
                      <a:pPr algn="ctr"/>
                      <a:r>
                        <a:rPr lang="zh-TW" altLang="en-US" sz="3200" b="1" dirty="0">
                          <a:latin typeface="Times New Roman" pitchFamily="18" charset="0"/>
                          <a:ea typeface="微軟正黑體" pitchFamily="34" charset="-120"/>
                          <a:cs typeface="Times New Roman" pitchFamily="18" charset="0"/>
                        </a:rPr>
                        <a:t>採</a:t>
                      </a:r>
                      <a:endParaRPr lang="en-US" altLang="zh-TW" sz="3200" b="1" dirty="0">
                        <a:latin typeface="Times New Roman" pitchFamily="18" charset="0"/>
                        <a:ea typeface="微軟正黑體" pitchFamily="34" charset="-120"/>
                        <a:cs typeface="Times New Roman" pitchFamily="18" charset="0"/>
                      </a:endParaRPr>
                    </a:p>
                    <a:p>
                      <a:pPr algn="ctr"/>
                      <a:r>
                        <a:rPr lang="zh-TW" altLang="en-US" sz="3200" b="1" dirty="0">
                          <a:latin typeface="Times New Roman" pitchFamily="18" charset="0"/>
                          <a:ea typeface="微軟正黑體" pitchFamily="34" charset="-120"/>
                          <a:cs typeface="Times New Roman" pitchFamily="18" charset="0"/>
                        </a:rPr>
                        <a:t>計</a:t>
                      </a:r>
                      <a:endParaRPr lang="en-US" altLang="zh-TW" sz="3200" b="1" dirty="0">
                        <a:latin typeface="Times New Roman" pitchFamily="18" charset="0"/>
                        <a:ea typeface="微軟正黑體" pitchFamily="34" charset="-120"/>
                        <a:cs typeface="Times New Roman" pitchFamily="18" charset="0"/>
                      </a:endParaRPr>
                    </a:p>
                    <a:p>
                      <a:pPr algn="ctr"/>
                      <a:r>
                        <a:rPr lang="zh-TW" altLang="en-US" sz="3200" b="1" dirty="0">
                          <a:latin typeface="Times New Roman" pitchFamily="18" charset="0"/>
                          <a:ea typeface="微軟正黑體" pitchFamily="34" charset="-120"/>
                          <a:cs typeface="Times New Roman" pitchFamily="18" charset="0"/>
                        </a:rPr>
                        <a:t>項</a:t>
                      </a:r>
                      <a:endParaRPr lang="en-US" altLang="zh-TW" sz="3200" b="1" dirty="0">
                        <a:latin typeface="Times New Roman" pitchFamily="18" charset="0"/>
                        <a:ea typeface="微軟正黑體" pitchFamily="34" charset="-120"/>
                        <a:cs typeface="Times New Roman" pitchFamily="18" charset="0"/>
                      </a:endParaRPr>
                    </a:p>
                    <a:p>
                      <a:pPr algn="ctr"/>
                      <a:r>
                        <a:rPr lang="zh-TW" altLang="en-US" sz="3200" b="1" dirty="0">
                          <a:latin typeface="Times New Roman" pitchFamily="18" charset="0"/>
                          <a:ea typeface="微軟正黑體" pitchFamily="34" charset="-120"/>
                          <a:cs typeface="Times New Roman" pitchFamily="18" charset="0"/>
                        </a:rPr>
                        <a:t>目</a:t>
                      </a:r>
                      <a:endParaRPr lang="en-US" altLang="zh-TW" sz="3200" b="1" dirty="0">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eaLnBrk="1" hangingPunct="1">
                        <a:spcBef>
                          <a:spcPts val="1200"/>
                        </a:spcBef>
                      </a:pPr>
                      <a:r>
                        <a:rPr lang="zh-TW" altLang="en-US" sz="2400" b="1" dirty="0">
                          <a:solidFill>
                            <a:schemeClr val="tx1"/>
                          </a:solidFill>
                          <a:latin typeface="Times New Roman" pitchFamily="18" charset="0"/>
                          <a:ea typeface="微軟正黑體" pitchFamily="34" charset="-120"/>
                          <a:cs typeface="Times New Roman" pitchFamily="18" charset="0"/>
                        </a:rPr>
                        <a:t>多元學習表現</a:t>
                      </a:r>
                      <a:endParaRPr lang="en-US" altLang="zh-TW" sz="2400" b="1" dirty="0">
                        <a:solidFill>
                          <a:schemeClr val="tx1"/>
                        </a:solidFill>
                        <a:latin typeface="Times New Roman" pitchFamily="18" charset="0"/>
                        <a:ea typeface="微軟正黑體" pitchFamily="34" charset="-120"/>
                        <a:cs typeface="Times New Roman" pitchFamily="18" charset="0"/>
                      </a:endParaRPr>
                    </a:p>
                    <a:p>
                      <a:pPr marL="0" indent="0" algn="just" eaLnBrk="1" hangingPunct="1">
                        <a:spcBef>
                          <a:spcPts val="0"/>
                        </a:spcBef>
                        <a:buNone/>
                      </a:pP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含服務學習、競賽、日常生活表現評量、體適能</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vMerge="1">
                  <a:txBody>
                    <a:bodyPr/>
                    <a:lstStyle/>
                    <a:p>
                      <a:endParaRPr lang="zh-TW" altLang="en-US" dirty="0"/>
                    </a:p>
                  </a:txBody>
                  <a:tcPr/>
                </a:tc>
                <a:tc>
                  <a:txBody>
                    <a:bodyPr/>
                    <a:lstStyle/>
                    <a:p>
                      <a:r>
                        <a:rPr lang="zh-TW" altLang="en-US" sz="2400" b="1" dirty="0">
                          <a:solidFill>
                            <a:srgbClr val="FF0000"/>
                          </a:solidFill>
                          <a:latin typeface="Times New Roman" pitchFamily="18" charset="0"/>
                          <a:ea typeface="微軟正黑體" pitchFamily="34" charset="-120"/>
                          <a:cs typeface="Times New Roman" pitchFamily="18" charset="0"/>
                        </a:rPr>
                        <a:t>技藝優良</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弱勢身分</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均衡學習</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適性輔導</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國中教育會考</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其他</a:t>
                      </a: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招生學校自訂項目</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bl>
          </a:graphicData>
        </a:graphic>
      </p:graphicFrame>
      <p:sp>
        <p:nvSpPr>
          <p:cNvPr id="4" name="投影片編號版面配置區 3"/>
          <p:cNvSpPr>
            <a:spLocks noGrp="1"/>
          </p:cNvSpPr>
          <p:nvPr>
            <p:ph type="sldNum" sz="quarter" idx="12"/>
          </p:nvPr>
        </p:nvSpPr>
        <p:spPr>
          <a:xfrm>
            <a:off x="6661212" y="6572406"/>
            <a:ext cx="2133600" cy="365125"/>
          </a:xfrm>
        </p:spPr>
        <p:txBody>
          <a:bodyPr/>
          <a:lstStyle/>
          <a:p>
            <a:pPr>
              <a:defRPr/>
            </a:pPr>
            <a:fld id="{BCF6C782-A86A-45BB-B3F6-D32D537A4B8D}" type="slidenum">
              <a:rPr lang="zh-TW" altLang="en-US" smtClean="0"/>
              <a:pPr>
                <a:defRPr/>
              </a:pPr>
              <a:t>109</a:t>
            </a:fld>
            <a:endParaRPr lang="zh-TW" altLang="en-US"/>
          </a:p>
        </p:txBody>
      </p:sp>
      <p:sp>
        <p:nvSpPr>
          <p:cNvPr id="9" name="矩形 8"/>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a:t>
            </a:r>
            <a:r>
              <a:rPr lang="zh-TW" altLang="en-US" sz="3200" b="1" dirty="0">
                <a:solidFill>
                  <a:srgbClr val="FF0000"/>
                </a:solidFill>
                <a:latin typeface="微軟正黑體" panose="020B0604030504040204" pitchFamily="34" charset="-120"/>
                <a:ea typeface="微軟正黑體" panose="020B0604030504040204" pitchFamily="34" charset="-120"/>
              </a:rPr>
              <a:t>聯合免試</a:t>
            </a:r>
            <a:r>
              <a:rPr lang="zh-TW" altLang="en-US" sz="3200" b="1" dirty="0">
                <a:solidFill>
                  <a:srgbClr val="0033CC"/>
                </a:solidFill>
                <a:latin typeface="微軟正黑體" panose="020B0604030504040204" pitchFamily="34" charset="-120"/>
                <a:ea typeface="微軟正黑體" panose="020B0604030504040204" pitchFamily="34" charset="-120"/>
              </a:rPr>
              <a:t>入學</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超額比序採計項目</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2195737" y="44631"/>
            <a:ext cx="2664296" cy="360045"/>
            <a:chOff x="2123728" y="44624"/>
            <a:chExt cx="2664296" cy="360045"/>
          </a:xfrm>
        </p:grpSpPr>
        <p:grpSp>
          <p:nvGrpSpPr>
            <p:cNvPr id="12" name="群組 11"/>
            <p:cNvGrpSpPr/>
            <p:nvPr/>
          </p:nvGrpSpPr>
          <p:grpSpPr>
            <a:xfrm>
              <a:off x="2555776" y="44624"/>
              <a:ext cx="2232248" cy="360045"/>
              <a:chOff x="2267744" y="44624"/>
              <a:chExt cx="2232248" cy="360045"/>
            </a:xfrm>
          </p:grpSpPr>
          <p:grpSp>
            <p:nvGrpSpPr>
              <p:cNvPr id="14" name="群組 37"/>
              <p:cNvGrpSpPr/>
              <p:nvPr/>
            </p:nvGrpSpPr>
            <p:grpSpPr>
              <a:xfrm>
                <a:off x="2267744" y="44629"/>
                <a:ext cx="2232248" cy="360040"/>
                <a:chOff x="2267738" y="44624"/>
                <a:chExt cx="2232248" cy="360040"/>
              </a:xfrm>
            </p:grpSpPr>
            <p:sp>
              <p:nvSpPr>
                <p:cNvPr id="17" name="橢圓 1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5161120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免學費方案</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11</a:t>
            </a:fld>
            <a:endParaRPr lang="zh-TW" altLang="en-US"/>
          </a:p>
        </p:txBody>
      </p:sp>
    </p:spTree>
    <p:extLst>
      <p:ext uri="{BB962C8B-B14F-4D97-AF65-F5344CB8AC3E}">
        <p14:creationId xmlns:p14="http://schemas.microsoft.com/office/powerpoint/2010/main" val="18402944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內容版面配置區 2"/>
          <p:cNvSpPr>
            <a:spLocks noGrp="1"/>
          </p:cNvSpPr>
          <p:nvPr>
            <p:ph idx="1"/>
          </p:nvPr>
        </p:nvSpPr>
        <p:spPr>
          <a:xfrm>
            <a:off x="107504" y="1484784"/>
            <a:ext cx="9036496" cy="4680520"/>
          </a:xfrm>
        </p:spPr>
        <p:txBody>
          <a:bodyPr/>
          <a:lstStyle/>
          <a:p>
            <a:pPr>
              <a:spcBef>
                <a:spcPts val="1200"/>
              </a:spcBef>
            </a:pPr>
            <a:r>
              <a:rPr lang="zh-TW" altLang="en-US" sz="2800" b="1" dirty="0">
                <a:ea typeface="微軟正黑體" panose="020B0604030504040204" pitchFamily="34" charset="-120"/>
              </a:rPr>
              <a:t>高級中等學校各就學區免試入學及各區五專聯合免試入學可同時報名，但二者皆錄取時，</a:t>
            </a:r>
            <a:r>
              <a:rPr lang="zh-TW" altLang="en-US" b="1" dirty="0">
                <a:solidFill>
                  <a:srgbClr val="FF0000"/>
                </a:solidFill>
                <a:ea typeface="微軟正黑體" panose="020B0604030504040204" pitchFamily="34" charset="-120"/>
              </a:rPr>
              <a:t>僅能擇一</a:t>
            </a:r>
            <a:r>
              <a:rPr lang="zh-TW" altLang="en-US" sz="2800" b="1" dirty="0">
                <a:ea typeface="微軟正黑體" panose="020B0604030504040204" pitchFamily="34" charset="-120"/>
              </a:rPr>
              <a:t>報到。</a:t>
            </a:r>
            <a:endParaRPr lang="en-US" altLang="zh-TW" sz="2800" b="1" dirty="0">
              <a:ea typeface="微軟正黑體" panose="020B0604030504040204" pitchFamily="34" charset="-120"/>
            </a:endParaRPr>
          </a:p>
          <a:p>
            <a:pPr>
              <a:spcBef>
                <a:spcPts val="1200"/>
              </a:spcBef>
            </a:pPr>
            <a:r>
              <a:rPr lang="zh-TW" altLang="en-US" sz="2800" b="1" dirty="0">
                <a:ea typeface="微軟正黑體" panose="020B0604030504040204" pitchFamily="34" charset="-120"/>
              </a:rPr>
              <a:t>雖可同時報名多區之五專聯合免試入學，但各區招生學校現場登記分發日期皆訂於同一天辦理且須</a:t>
            </a:r>
            <a:r>
              <a:rPr lang="zh-TW" altLang="en-US" sz="2800" b="1" dirty="0">
                <a:solidFill>
                  <a:srgbClr val="0000FF"/>
                </a:solidFill>
                <a:ea typeface="微軟正黑體" panose="020B0604030504040204" pitchFamily="34" charset="-120"/>
              </a:rPr>
              <a:t>攜帶學歷</a:t>
            </a:r>
            <a:r>
              <a:rPr lang="en-US" altLang="zh-TW" sz="2800" b="1" dirty="0">
                <a:solidFill>
                  <a:srgbClr val="0000FF"/>
                </a:solidFill>
                <a:ea typeface="微軟正黑體" panose="020B0604030504040204" pitchFamily="34" charset="-120"/>
              </a:rPr>
              <a:t>(</a:t>
            </a:r>
            <a:r>
              <a:rPr lang="zh-TW" altLang="en-US" sz="2800" b="1" dirty="0">
                <a:solidFill>
                  <a:srgbClr val="0000FF"/>
                </a:solidFill>
                <a:ea typeface="微軟正黑體" panose="020B0604030504040204" pitchFamily="34" charset="-120"/>
              </a:rPr>
              <a:t>力</a:t>
            </a:r>
            <a:r>
              <a:rPr lang="en-US" altLang="zh-TW" sz="2800" b="1" dirty="0">
                <a:solidFill>
                  <a:srgbClr val="0000FF"/>
                </a:solidFill>
                <a:ea typeface="微軟正黑體" panose="020B0604030504040204" pitchFamily="34" charset="-120"/>
              </a:rPr>
              <a:t>)</a:t>
            </a:r>
            <a:r>
              <a:rPr lang="zh-TW" altLang="en-US" sz="2800" b="1" dirty="0">
                <a:solidFill>
                  <a:srgbClr val="0000FF"/>
                </a:solidFill>
                <a:ea typeface="微軟正黑體" panose="020B0604030504040204" pitchFamily="34" charset="-120"/>
              </a:rPr>
              <a:t>證件</a:t>
            </a:r>
            <a:r>
              <a:rPr lang="zh-TW" altLang="en-US" sz="3600" b="1" dirty="0">
                <a:solidFill>
                  <a:srgbClr val="FF0000"/>
                </a:solidFill>
                <a:ea typeface="微軟正黑體" panose="020B0604030504040204" pitchFamily="34" charset="-120"/>
              </a:rPr>
              <a:t>正本</a:t>
            </a:r>
            <a:r>
              <a:rPr lang="zh-TW" altLang="en-US" sz="2800" b="1" dirty="0">
                <a:ea typeface="微軟正黑體" panose="020B0604030504040204" pitchFamily="34" charset="-120"/>
              </a:rPr>
              <a:t>，</a:t>
            </a:r>
            <a:r>
              <a:rPr lang="zh-TW" altLang="en-US" sz="2800" b="1" dirty="0">
                <a:solidFill>
                  <a:srgbClr val="00B050"/>
                </a:solidFill>
                <a:ea typeface="微軟正黑體" panose="020B0604030504040204" pitchFamily="34" charset="-120"/>
              </a:rPr>
              <a:t>故同時被多區通知到現場時，僅能擇一所招生學校參加現場登記分發</a:t>
            </a:r>
            <a:r>
              <a:rPr lang="zh-TW" altLang="en-US" sz="2800" b="1" dirty="0">
                <a:ea typeface="微軟正黑體" panose="020B0604030504040204" pitchFamily="34" charset="-120"/>
              </a:rPr>
              <a:t>。</a:t>
            </a:r>
            <a:endParaRPr lang="en-US" altLang="zh-TW" sz="2800" b="1" dirty="0">
              <a:ea typeface="微軟正黑體" panose="020B0604030504040204" pitchFamily="34" charset="-120"/>
            </a:endParaRPr>
          </a:p>
          <a:p>
            <a:pPr>
              <a:spcBef>
                <a:spcPts val="1200"/>
              </a:spcBef>
            </a:pPr>
            <a:r>
              <a:rPr lang="zh-TW" altLang="en-US" sz="2800" b="1" dirty="0">
                <a:ea typeface="微軟正黑體" panose="020B0604030504040204" pitchFamily="34" charset="-120"/>
              </a:rPr>
              <a:t>請務必注意現場登記分發報到通知單寄送時間，並準時前往參加現場分發，若</a:t>
            </a:r>
            <a:r>
              <a:rPr lang="en-US" altLang="zh-TW" sz="2800" b="1" dirty="0">
                <a:ea typeface="微軟正黑體" panose="020B0604030504040204" pitchFamily="34" charset="-120"/>
              </a:rPr>
              <a:t>7</a:t>
            </a:r>
            <a:r>
              <a:rPr lang="zh-TW" altLang="en-US" sz="2800" b="1" dirty="0">
                <a:ea typeface="微軟正黑體" panose="020B0604030504040204" pitchFamily="34" charset="-120"/>
              </a:rPr>
              <a:t>月</a:t>
            </a:r>
            <a:r>
              <a:rPr lang="en-US" altLang="zh-TW" sz="2800" b="1" dirty="0">
                <a:ea typeface="微軟正黑體" panose="020B0604030504040204" pitchFamily="34" charset="-120"/>
              </a:rPr>
              <a:t>8</a:t>
            </a:r>
            <a:r>
              <a:rPr lang="zh-TW" altLang="en-US" sz="2800" b="1" dirty="0">
                <a:ea typeface="微軟正黑體" panose="020B0604030504040204" pitchFamily="34" charset="-120"/>
              </a:rPr>
              <a:t>日下午</a:t>
            </a:r>
            <a:r>
              <a:rPr lang="en-US" altLang="zh-TW" sz="2800" b="1" dirty="0">
                <a:ea typeface="微軟正黑體" panose="020B0604030504040204" pitchFamily="34" charset="-120"/>
              </a:rPr>
              <a:t>5</a:t>
            </a:r>
            <a:r>
              <a:rPr lang="zh-TW" altLang="en-US" sz="2800" b="1" dirty="0">
                <a:ea typeface="微軟正黑體" panose="020B0604030504040204" pitchFamily="34" charset="-120"/>
              </a:rPr>
              <a:t>點前無收到通知單，逕向各招生學校查詢，並請於</a:t>
            </a:r>
            <a:r>
              <a:rPr lang="en-US" altLang="zh-TW" sz="2800" b="1" dirty="0">
                <a:ea typeface="微軟正黑體" panose="020B0604030504040204" pitchFamily="34" charset="-120"/>
              </a:rPr>
              <a:t>7</a:t>
            </a:r>
            <a:r>
              <a:rPr lang="zh-TW" altLang="en-US" sz="2800" b="1" dirty="0">
                <a:ea typeface="微軟正黑體" panose="020B0604030504040204" pitchFamily="34" charset="-120"/>
              </a:rPr>
              <a:t>月</a:t>
            </a:r>
            <a:r>
              <a:rPr lang="en-US" altLang="zh-TW" sz="2800" b="1" dirty="0">
                <a:ea typeface="微軟正黑體" panose="020B0604030504040204" pitchFamily="34" charset="-120"/>
              </a:rPr>
              <a:t>10</a:t>
            </a:r>
            <a:r>
              <a:rPr lang="zh-TW" altLang="en-US" sz="2800" b="1" dirty="0">
                <a:ea typeface="微軟正黑體" panose="020B0604030504040204" pitchFamily="34" charset="-120"/>
              </a:rPr>
              <a:t>日準時前往參加現場分發。</a:t>
            </a:r>
            <a:endParaRPr lang="en-US" altLang="zh-TW" sz="2800" b="1" dirty="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110</a:t>
            </a:fld>
            <a:endParaRPr lang="zh-TW" altLang="en-US"/>
          </a:p>
        </p:txBody>
      </p:sp>
      <p:sp>
        <p:nvSpPr>
          <p:cNvPr id="5" name="矩形 4"/>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五專聯合免試入學</a:t>
            </a:r>
            <a:r>
              <a:rPr lang="en-US" altLang="zh-TW" sz="3200" b="1" dirty="0">
                <a:solidFill>
                  <a:srgbClr val="0033CC"/>
                </a:solidFill>
                <a:latin typeface="微軟正黑體" panose="020B0604030504040204" pitchFamily="34" charset="-120"/>
                <a:ea typeface="微軟正黑體" panose="020B0604030504040204" pitchFamily="34" charset="-120"/>
              </a:rPr>
              <a:t>-</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其他重點提醒</a:t>
            </a:r>
          </a:p>
        </p:txBody>
      </p:sp>
      <p:sp>
        <p:nvSpPr>
          <p:cNvPr id="7" name="矩形 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7" y="44631"/>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75250985"/>
      </p:ext>
    </p:extLst>
  </p:cSld>
  <p:clrMapOvr>
    <a:masterClrMapping/>
  </p:clrMapOvr>
  <p:transition spd="slow">
    <p:push dir="u"/>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 xmlns:a16="http://schemas.microsoft.com/office/drawing/2014/main" id="{285B929B-3BDC-48FB-8133-0EEE76214C39}"/>
              </a:ext>
            </a:extLst>
          </p:cNvPr>
          <p:cNvGrpSpPr/>
          <p:nvPr/>
        </p:nvGrpSpPr>
        <p:grpSpPr>
          <a:xfrm>
            <a:off x="-725" y="821209"/>
            <a:ext cx="7967435" cy="523838"/>
            <a:chOff x="-967" y="-39262"/>
            <a:chExt cx="9795745" cy="698450"/>
          </a:xfrm>
        </p:grpSpPr>
        <p:grpSp>
          <p:nvGrpSpPr>
            <p:cNvPr id="11" name="群組 10">
              <a:extLst>
                <a:ext uri="{FF2B5EF4-FFF2-40B4-BE49-F238E27FC236}">
                  <a16:creationId xmlns=""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4" name="圓角化同側角落矩形 104">
                <a:extLst>
                  <a:ext uri="{FF2B5EF4-FFF2-40B4-BE49-F238E27FC236}">
                    <a16:creationId xmlns=""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grpSp>
        <p:sp>
          <p:nvSpPr>
            <p:cNvPr id="12" name="Google Shape;446;p38">
              <a:extLst>
                <a:ext uri="{FF2B5EF4-FFF2-40B4-BE49-F238E27FC236}">
                  <a16:creationId xmlns=""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68569" tIns="68569" rIns="68569" bIns="68569"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A</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：五專完免</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優先與聯合免試入學之比較</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sz="3300" dirty="0">
                <a:solidFill>
                  <a:prstClr val="black"/>
                </a:solidFill>
              </a:endParaRPr>
            </a:p>
          </p:txBody>
        </p:sp>
      </p:grpSp>
      <p:graphicFrame>
        <p:nvGraphicFramePr>
          <p:cNvPr id="7" name="內容版面配置區 2">
            <a:extLst>
              <a:ext uri="{FF2B5EF4-FFF2-40B4-BE49-F238E27FC236}">
                <a16:creationId xmlns="" xmlns:a16="http://schemas.microsoft.com/office/drawing/2014/main" id="{1BC39A47-413C-4310-9A72-8A95590E4290}"/>
              </a:ext>
            </a:extLst>
          </p:cNvPr>
          <p:cNvGraphicFramePr>
            <a:graphicFrameLocks/>
          </p:cNvGraphicFramePr>
          <p:nvPr>
            <p:extLst>
              <p:ext uri="{D42A27DB-BD31-4B8C-83A1-F6EECF244321}">
                <p14:modId xmlns:p14="http://schemas.microsoft.com/office/powerpoint/2010/main" val="494197284"/>
              </p:ext>
            </p:extLst>
          </p:nvPr>
        </p:nvGraphicFramePr>
        <p:xfrm>
          <a:off x="383515" y="1430778"/>
          <a:ext cx="8376971" cy="4886962"/>
        </p:xfrm>
        <a:graphic>
          <a:graphicData uri="http://schemas.openxmlformats.org/drawingml/2006/table">
            <a:tbl>
              <a:tblPr firstRow="1" firstCol="1" bandRow="1"/>
              <a:tblGrid>
                <a:gridCol w="1027523">
                  <a:extLst>
                    <a:ext uri="{9D8B030D-6E8A-4147-A177-3AD203B41FA5}">
                      <a16:colId xmlns="" xmlns:a16="http://schemas.microsoft.com/office/drawing/2014/main" val="20000"/>
                    </a:ext>
                  </a:extLst>
                </a:gridCol>
                <a:gridCol w="2449816">
                  <a:extLst>
                    <a:ext uri="{9D8B030D-6E8A-4147-A177-3AD203B41FA5}">
                      <a16:colId xmlns="" xmlns:a16="http://schemas.microsoft.com/office/drawing/2014/main" val="124122847"/>
                    </a:ext>
                  </a:extLst>
                </a:gridCol>
                <a:gridCol w="2449816">
                  <a:extLst>
                    <a:ext uri="{9D8B030D-6E8A-4147-A177-3AD203B41FA5}">
                      <a16:colId xmlns="" xmlns:a16="http://schemas.microsoft.com/office/drawing/2014/main" val="20001"/>
                    </a:ext>
                  </a:extLst>
                </a:gridCol>
                <a:gridCol w="2449816">
                  <a:extLst>
                    <a:ext uri="{9D8B030D-6E8A-4147-A177-3AD203B41FA5}">
                      <a16:colId xmlns="" xmlns:a16="http://schemas.microsoft.com/office/drawing/2014/main" val="20002"/>
                    </a:ext>
                  </a:extLst>
                </a:gridCol>
              </a:tblGrid>
              <a:tr h="30586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ts val="1500"/>
                        </a:lnSpc>
                        <a:spcAft>
                          <a:spcPts val="0"/>
                        </a:spcAft>
                      </a:pPr>
                      <a:r>
                        <a:rPr lang="zh-TW" altLang="en-US" sz="11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1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北、中、南</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extLst>
                  <a:ext uri="{0D108BD9-81ED-4DB2-BD59-A6C34878D82A}">
                    <a16:rowId xmlns="" xmlns:a16="http://schemas.microsoft.com/office/drawing/2014/main" val="10000"/>
                  </a:ext>
                </a:extLst>
              </a:tr>
              <a:tr h="34524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報名資格</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1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zh-TW" altLang="zh-TW" sz="11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1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應屆、非應屆畢業生、符合同等學力資格者皆可報名</a:t>
                      </a:r>
                      <a:endParaRPr lang="zh-TW" alt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同左</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2"/>
                  </a:ext>
                </a:extLst>
              </a:tr>
              <a:tr h="34524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招生名額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各區簡章名額</a:t>
                      </a:r>
                      <a:endParaRPr lang="en-US" altLang="zh-TW"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altLang="en-US"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實際名額：</a:t>
                      </a:r>
                      <a:r>
                        <a:rPr lang="en-US" altLang="zh-TW" sz="1100" b="1" kern="100" spc="2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1100" b="1" kern="100" spc="2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100" b="1" kern="100" spc="2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1100" b="1" kern="100" spc="2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網路公告</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10003"/>
                  </a:ext>
                </a:extLst>
              </a:tr>
              <a:tr h="17262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a:effectLst/>
                          <a:latin typeface="微軟正黑體" panose="020B0604030504040204" pitchFamily="34" charset="-120"/>
                          <a:ea typeface="微軟正黑體" panose="020B0604030504040204" pitchFamily="34" charset="-120"/>
                          <a:cs typeface="Times New Roman" panose="02020603050405020304" pitchFamily="18" charset="0"/>
                        </a:rPr>
                        <a:t>辦理時間</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旬至</a:t>
                      </a:r>
                      <a:r>
                        <a:rPr lang="en-US"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4"/>
                  </a:ext>
                </a:extLst>
              </a:tr>
              <a:tr h="6400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同時間進行之其他入學管道</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學習區完全免試入學</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高級中等學校各就學區優先免試入學、技優甄審入學、直升入學、實用技能學程輔導分發、特色招生專業群科甄選入學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高級中等學校各就學區免試入學、特色招生考試分發入學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10005"/>
                  </a:ext>
                </a:extLst>
              </a:tr>
              <a:tr h="34524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a:effectLst/>
                          <a:latin typeface="微軟正黑體" panose="020B0604030504040204" pitchFamily="34" charset="-120"/>
                          <a:ea typeface="微軟正黑體" panose="020B0604030504040204" pitchFamily="34" charset="-120"/>
                          <a:cs typeface="Times New Roman" panose="02020603050405020304" pitchFamily="18" charset="0"/>
                        </a:rPr>
                        <a:t>報名方式</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個別網路報名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en-US"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a:t>
                      </a: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網路</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通訊</a:t>
                      </a: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a:t>
                      </a:r>
                      <a:r>
                        <a:rPr lang="zh-TW"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報名</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6"/>
                  </a:ext>
                </a:extLst>
              </a:tr>
              <a:tr h="34524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積分證明單</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五專完免</a:t>
                      </a: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優先</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聯合</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10007"/>
                  </a:ext>
                </a:extLst>
              </a:tr>
              <a:tr h="34524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積分採計權重</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alt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各招生學校可加權採計部分主項目至多</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a:t>
                      </a: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加權權重以</a:t>
                      </a:r>
                      <a:r>
                        <a:rPr lang="en-US"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倍</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為上限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8"/>
                  </a:ext>
                </a:extLst>
              </a:tr>
              <a:tr h="5279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a:effectLst/>
                          <a:latin typeface="微軟正黑體" panose="020B0604030504040204" pitchFamily="34" charset="-120"/>
                          <a:ea typeface="微軟正黑體" panose="020B0604030504040204" pitchFamily="34" charset="-120"/>
                          <a:cs typeface="Times New Roman" panose="02020603050405020304" pitchFamily="18" charset="0"/>
                        </a:rPr>
                        <a:t>會考成績</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1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1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zh-TW"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國立學校</a:t>
                      </a:r>
                      <a:r>
                        <a:rPr lang="zh-TW" altLang="en-US" sz="11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護理科</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必採計國中教育會考成績</a:t>
                      </a: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但無會考成績亦可報名</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其餘</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由各校</a:t>
                      </a: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訂定</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是否採計國中教育會考成績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a:t>
                      </a: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皆有</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採計國中教育會考成績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10009"/>
                  </a:ext>
                </a:extLst>
              </a:tr>
              <a:tr h="34524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同分比序項目順序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100" kern="100" dirty="0">
                          <a:effectLst/>
                          <a:latin typeface="微軟正黑體" panose="020B0604030504040204" pitchFamily="34" charset="-120"/>
                          <a:ea typeface="微軟正黑體" panose="020B0604030504040204" pitchFamily="34" charset="-120"/>
                        </a:rPr>
                        <a:t>各校自訂，至少</a:t>
                      </a:r>
                      <a:r>
                        <a:rPr lang="en-US" altLang="zh-TW" sz="1100" kern="100" dirty="0">
                          <a:effectLst/>
                          <a:latin typeface="微軟正黑體" panose="020B0604030504040204" pitchFamily="34" charset="-120"/>
                          <a:ea typeface="微軟正黑體" panose="020B0604030504040204" pitchFamily="34" charset="-120"/>
                        </a:rPr>
                        <a:t>4</a:t>
                      </a:r>
                      <a:r>
                        <a:rPr lang="zh-TW" altLang="zh-TW" sz="1100" kern="100" dirty="0">
                          <a:effectLst/>
                          <a:latin typeface="微軟正黑體" panose="020B0604030504040204" pitchFamily="34" charset="-120"/>
                          <a:ea typeface="微軟正黑體" panose="020B0604030504040204" pitchFamily="34" charset="-120"/>
                        </a:rPr>
                        <a:t>項，且第</a:t>
                      </a:r>
                      <a:r>
                        <a:rPr lang="en-US" altLang="zh-TW" sz="1100" kern="100" dirty="0">
                          <a:effectLst/>
                          <a:latin typeface="微軟正黑體" panose="020B0604030504040204" pitchFamily="34" charset="-120"/>
                          <a:ea typeface="微軟正黑體" panose="020B0604030504040204" pitchFamily="34" charset="-120"/>
                        </a:rPr>
                        <a:t>1</a:t>
                      </a:r>
                      <a:r>
                        <a:rPr lang="zh-TW" altLang="zh-TW" sz="1100" kern="100" dirty="0">
                          <a:effectLst/>
                          <a:latin typeface="微軟正黑體" panose="020B0604030504040204" pitchFamily="34" charset="-120"/>
                          <a:ea typeface="微軟正黑體" panose="020B0604030504040204" pitchFamily="34" charset="-120"/>
                        </a:rPr>
                        <a:t>項須為「其他」項</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招生委員會</a:t>
                      </a: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統一訂定</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10"/>
                  </a:ext>
                </a:extLst>
              </a:tr>
              <a:tr h="17262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a:effectLst/>
                          <a:latin typeface="微軟正黑體" panose="020B0604030504040204" pitchFamily="34" charset="-120"/>
                          <a:ea typeface="微軟正黑體" panose="020B0604030504040204" pitchFamily="34" charset="-120"/>
                          <a:cs typeface="Times New Roman" panose="02020603050405020304" pitchFamily="18" charset="0"/>
                        </a:rPr>
                        <a:t>志願選擇</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a:t>
                      </a:r>
                      <a:r>
                        <a:rPr lang="zh-TW" alt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，但限</a:t>
                      </a:r>
                      <a:r>
                        <a:rPr lang="en-US" alt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科組</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不限學校、地區、科組，至多</a:t>
                      </a:r>
                      <a:r>
                        <a:rPr lang="en-US"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個</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各區限擇</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所五專學校 </a:t>
                      </a:r>
                      <a:r>
                        <a:rPr lang="en-US"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一區一校</a:t>
                      </a:r>
                      <a:r>
                        <a:rPr lang="en-US"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10011"/>
                  </a:ext>
                </a:extLst>
              </a:tr>
              <a:tr h="41272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錄取方式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由各招生學校公告錄取名單</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，由招生委員會進行志願序</a:t>
                      </a: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a:t>
                      </a:r>
                      <a:r>
                        <a:rPr lang="zh-TW" altLang="en-US"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電腦</a:t>
                      </a:r>
                      <a:r>
                        <a:rPr lang="zh-TW" sz="11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分發</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，並公告錄取榜單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方式辦理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734" marR="4073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64739108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 xmlns:a16="http://schemas.microsoft.com/office/drawing/2014/main" id="{285B929B-3BDC-48FB-8133-0EEE76214C39}"/>
              </a:ext>
            </a:extLst>
          </p:cNvPr>
          <p:cNvGrpSpPr/>
          <p:nvPr/>
        </p:nvGrpSpPr>
        <p:grpSpPr>
          <a:xfrm>
            <a:off x="-725" y="821209"/>
            <a:ext cx="7967435" cy="523838"/>
            <a:chOff x="-967" y="-39262"/>
            <a:chExt cx="9795745" cy="698450"/>
          </a:xfrm>
        </p:grpSpPr>
        <p:grpSp>
          <p:nvGrpSpPr>
            <p:cNvPr id="11" name="群組 10">
              <a:extLst>
                <a:ext uri="{FF2B5EF4-FFF2-40B4-BE49-F238E27FC236}">
                  <a16:creationId xmlns=""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4" name="圓角化同側角落矩形 104">
                <a:extLst>
                  <a:ext uri="{FF2B5EF4-FFF2-40B4-BE49-F238E27FC236}">
                    <a16:creationId xmlns=""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grpSp>
        <p:sp>
          <p:nvSpPr>
            <p:cNvPr id="12" name="Google Shape;446;p38">
              <a:extLst>
                <a:ext uri="{FF2B5EF4-FFF2-40B4-BE49-F238E27FC236}">
                  <a16:creationId xmlns=""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68569" tIns="68569" rIns="68569" bIns="68569"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A</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：五專優先與聯合免試入學之比較</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sz="3300" dirty="0">
                <a:solidFill>
                  <a:prstClr val="black"/>
                </a:solidFill>
              </a:endParaRPr>
            </a:p>
          </p:txBody>
        </p:sp>
      </p:grpSp>
      <p:graphicFrame>
        <p:nvGraphicFramePr>
          <p:cNvPr id="7" name="內容版面配置區 5">
            <a:extLst>
              <a:ext uri="{FF2B5EF4-FFF2-40B4-BE49-F238E27FC236}">
                <a16:creationId xmlns="" xmlns:a16="http://schemas.microsoft.com/office/drawing/2014/main" id="{5BC76C74-8CF4-449F-9AC7-250646C90BB7}"/>
              </a:ext>
            </a:extLst>
          </p:cNvPr>
          <p:cNvGraphicFramePr>
            <a:graphicFrameLocks/>
          </p:cNvGraphicFramePr>
          <p:nvPr/>
        </p:nvGraphicFramePr>
        <p:xfrm>
          <a:off x="369326" y="1430778"/>
          <a:ext cx="8405349" cy="4897877"/>
        </p:xfrm>
        <a:graphic>
          <a:graphicData uri="http://schemas.openxmlformats.org/drawingml/2006/table">
            <a:tbl>
              <a:tblPr firstRow="1" firstCol="1" bandRow="1"/>
              <a:tblGrid>
                <a:gridCol w="472826">
                  <a:extLst>
                    <a:ext uri="{9D8B030D-6E8A-4147-A177-3AD203B41FA5}">
                      <a16:colId xmlns="" xmlns:a16="http://schemas.microsoft.com/office/drawing/2014/main" val="20000"/>
                    </a:ext>
                  </a:extLst>
                </a:gridCol>
                <a:gridCol w="735506">
                  <a:extLst>
                    <a:ext uri="{9D8B030D-6E8A-4147-A177-3AD203B41FA5}">
                      <a16:colId xmlns="" xmlns:a16="http://schemas.microsoft.com/office/drawing/2014/main" val="20001"/>
                    </a:ext>
                  </a:extLst>
                </a:gridCol>
                <a:gridCol w="1529437">
                  <a:extLst>
                    <a:ext uri="{9D8B030D-6E8A-4147-A177-3AD203B41FA5}">
                      <a16:colId xmlns="" xmlns:a16="http://schemas.microsoft.com/office/drawing/2014/main" val="524844351"/>
                    </a:ext>
                  </a:extLst>
                </a:gridCol>
                <a:gridCol w="572006">
                  <a:extLst>
                    <a:ext uri="{9D8B030D-6E8A-4147-A177-3AD203B41FA5}">
                      <a16:colId xmlns="" xmlns:a16="http://schemas.microsoft.com/office/drawing/2014/main" val="3981621822"/>
                    </a:ext>
                  </a:extLst>
                </a:gridCol>
                <a:gridCol w="2101443">
                  <a:extLst>
                    <a:ext uri="{9D8B030D-6E8A-4147-A177-3AD203B41FA5}">
                      <a16:colId xmlns="" xmlns:a16="http://schemas.microsoft.com/office/drawing/2014/main" val="20002"/>
                    </a:ext>
                  </a:extLst>
                </a:gridCol>
                <a:gridCol w="315216">
                  <a:extLst>
                    <a:ext uri="{9D8B030D-6E8A-4147-A177-3AD203B41FA5}">
                      <a16:colId xmlns="" xmlns:a16="http://schemas.microsoft.com/office/drawing/2014/main" val="20003"/>
                    </a:ext>
                  </a:extLst>
                </a:gridCol>
                <a:gridCol w="315216">
                  <a:extLst>
                    <a:ext uri="{9D8B030D-6E8A-4147-A177-3AD203B41FA5}">
                      <a16:colId xmlns="" xmlns:a16="http://schemas.microsoft.com/office/drawing/2014/main" val="20004"/>
                    </a:ext>
                  </a:extLst>
                </a:gridCol>
                <a:gridCol w="1867640">
                  <a:extLst>
                    <a:ext uri="{9D8B030D-6E8A-4147-A177-3AD203B41FA5}">
                      <a16:colId xmlns="" xmlns:a16="http://schemas.microsoft.com/office/drawing/2014/main" val="20005"/>
                    </a:ext>
                  </a:extLst>
                </a:gridCol>
                <a:gridCol w="233408">
                  <a:extLst>
                    <a:ext uri="{9D8B030D-6E8A-4147-A177-3AD203B41FA5}">
                      <a16:colId xmlns="" xmlns:a16="http://schemas.microsoft.com/office/drawing/2014/main" val="20006"/>
                    </a:ext>
                  </a:extLst>
                </a:gridCol>
                <a:gridCol w="262651">
                  <a:extLst>
                    <a:ext uri="{9D8B030D-6E8A-4147-A177-3AD203B41FA5}">
                      <a16:colId xmlns="" xmlns:a16="http://schemas.microsoft.com/office/drawing/2014/main" val="20007"/>
                    </a:ext>
                  </a:extLst>
                </a:gridCol>
              </a:tblGrid>
              <a:tr h="324036">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rPr>
                        <a:t>五專優先免試入學</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rPr>
                        <a:t>各區五專聯合免試入學</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320040">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altLang="en-US"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100000"/>
                        </a:lnSpc>
                        <a:spcAft>
                          <a:spcPts val="0"/>
                        </a:spcAft>
                      </a:pPr>
                      <a:r>
                        <a:rPr lang="zh-TW" altLang="en-US"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en-US" alt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altLang="en-US"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en-US" alt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1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30805" marR="3080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 xmlns:a16="http://schemas.microsoft.com/office/drawing/2014/main" val="10001"/>
                  </a:ext>
                </a:extLst>
              </a:tr>
              <a:tr h="645605">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0000"/>
                        </a:lnSpc>
                        <a:spcAft>
                          <a:spcPts val="0"/>
                        </a:spcAft>
                      </a:pPr>
                      <a:r>
                        <a:rPr lang="zh-TW" altLang="en-US"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 xmlns:a16="http://schemas.microsoft.com/office/drawing/2014/main" val="10002"/>
                  </a:ext>
                </a:extLst>
              </a:tr>
              <a:tr h="112014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182563" lvl="0" indent="-182563">
                        <a:lnSpc>
                          <a:spcPct val="100000"/>
                        </a:lnSpc>
                        <a:spcAft>
                          <a:spcPts val="0"/>
                        </a:spcAft>
                        <a:buFont typeface="+mj-lt"/>
                        <a:buAutoNum type="arabicPeriod"/>
                      </a:pP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altLang="zh-TW"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lvl="0" indent="0">
                        <a:lnSpc>
                          <a:spcPct val="100000"/>
                        </a:lnSpc>
                        <a:spcAft>
                          <a:spcPts val="0"/>
                        </a:spcAft>
                        <a:buFont typeface="+mj-lt"/>
                        <a:buNone/>
                      </a:pPr>
                      <a:r>
                        <a:rPr lang="en-US" alt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1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 xmlns:a16="http://schemas.microsoft.com/office/drawing/2014/main" val="10003"/>
                  </a:ext>
                </a:extLst>
              </a:tr>
              <a:tr h="32004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 xmlns:a16="http://schemas.microsoft.com/office/drawing/2014/main" val="10004"/>
                  </a:ext>
                </a:extLst>
              </a:tr>
              <a:tr h="215201">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 xmlns:a16="http://schemas.microsoft.com/office/drawing/2014/main" val="10005"/>
                  </a:ext>
                </a:extLst>
              </a:tr>
              <a:tr h="480060">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1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1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1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1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 xmlns:a16="http://schemas.microsoft.com/office/drawing/2014/main" val="10006"/>
                  </a:ext>
                </a:extLst>
              </a:tr>
              <a:tr h="645605">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1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 xmlns:a16="http://schemas.microsoft.com/office/drawing/2014/main" val="10007"/>
                  </a:ext>
                </a:extLst>
              </a:tr>
              <a:tr h="43040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065922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 xmlns:a16="http://schemas.microsoft.com/office/drawing/2014/main" id="{285B929B-3BDC-48FB-8133-0EEE76214C39}"/>
              </a:ext>
            </a:extLst>
          </p:cNvPr>
          <p:cNvGrpSpPr/>
          <p:nvPr/>
        </p:nvGrpSpPr>
        <p:grpSpPr>
          <a:xfrm>
            <a:off x="-725" y="821209"/>
            <a:ext cx="7967435" cy="523838"/>
            <a:chOff x="-967" y="-39262"/>
            <a:chExt cx="9795745" cy="698450"/>
          </a:xfrm>
        </p:grpSpPr>
        <p:grpSp>
          <p:nvGrpSpPr>
            <p:cNvPr id="11" name="群組 10">
              <a:extLst>
                <a:ext uri="{FF2B5EF4-FFF2-40B4-BE49-F238E27FC236}">
                  <a16:creationId xmlns=""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4" name="圓角化同側角落矩形 104">
                <a:extLst>
                  <a:ext uri="{FF2B5EF4-FFF2-40B4-BE49-F238E27FC236}">
                    <a16:creationId xmlns=""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grpSp>
        <p:sp>
          <p:nvSpPr>
            <p:cNvPr id="12" name="Google Shape;446;p38">
              <a:extLst>
                <a:ext uri="{FF2B5EF4-FFF2-40B4-BE49-F238E27FC236}">
                  <a16:creationId xmlns=""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68569" tIns="68569" rIns="68569" bIns="68569"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A</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：五專優先與聯合免試入學之比較</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sz="3300" dirty="0">
                <a:solidFill>
                  <a:prstClr val="black"/>
                </a:solidFill>
              </a:endParaRPr>
            </a:p>
          </p:txBody>
        </p:sp>
      </p:grpSp>
      <p:graphicFrame>
        <p:nvGraphicFramePr>
          <p:cNvPr id="7" name="內容版面配置區 2">
            <a:extLst>
              <a:ext uri="{FF2B5EF4-FFF2-40B4-BE49-F238E27FC236}">
                <a16:creationId xmlns="" xmlns:a16="http://schemas.microsoft.com/office/drawing/2014/main" id="{6547F80F-5F89-4BDC-B678-776BA33685C1}"/>
              </a:ext>
            </a:extLst>
          </p:cNvPr>
          <p:cNvGraphicFramePr>
            <a:graphicFrameLocks/>
          </p:cNvGraphicFramePr>
          <p:nvPr>
            <p:extLst>
              <p:ext uri="{D42A27DB-BD31-4B8C-83A1-F6EECF244321}">
                <p14:modId xmlns:p14="http://schemas.microsoft.com/office/powerpoint/2010/main" val="1602386228"/>
              </p:ext>
            </p:extLst>
          </p:nvPr>
        </p:nvGraphicFramePr>
        <p:xfrm>
          <a:off x="363311" y="1402506"/>
          <a:ext cx="8417380" cy="4068228"/>
        </p:xfrm>
        <a:graphic>
          <a:graphicData uri="http://schemas.openxmlformats.org/drawingml/2006/table">
            <a:tbl>
              <a:tblPr firstRow="1" firstCol="1" bandRow="1"/>
              <a:tblGrid>
                <a:gridCol w="765878">
                  <a:extLst>
                    <a:ext uri="{9D8B030D-6E8A-4147-A177-3AD203B41FA5}">
                      <a16:colId xmlns="" xmlns:a16="http://schemas.microsoft.com/office/drawing/2014/main" val="20000"/>
                    </a:ext>
                  </a:extLst>
                </a:gridCol>
                <a:gridCol w="1097919">
                  <a:extLst>
                    <a:ext uri="{9D8B030D-6E8A-4147-A177-3AD203B41FA5}">
                      <a16:colId xmlns="" xmlns:a16="http://schemas.microsoft.com/office/drawing/2014/main" val="20001"/>
                    </a:ext>
                  </a:extLst>
                </a:gridCol>
                <a:gridCol w="1523798">
                  <a:extLst>
                    <a:ext uri="{9D8B030D-6E8A-4147-A177-3AD203B41FA5}">
                      <a16:colId xmlns="" xmlns:a16="http://schemas.microsoft.com/office/drawing/2014/main" val="145139664"/>
                    </a:ext>
                  </a:extLst>
                </a:gridCol>
                <a:gridCol w="529043">
                  <a:extLst>
                    <a:ext uri="{9D8B030D-6E8A-4147-A177-3AD203B41FA5}">
                      <a16:colId xmlns="" xmlns:a16="http://schemas.microsoft.com/office/drawing/2014/main" val="1216112900"/>
                    </a:ext>
                  </a:extLst>
                </a:gridCol>
                <a:gridCol w="2052842">
                  <a:extLst>
                    <a:ext uri="{9D8B030D-6E8A-4147-A177-3AD203B41FA5}">
                      <a16:colId xmlns="" xmlns:a16="http://schemas.microsoft.com/office/drawing/2014/main" val="20002"/>
                    </a:ext>
                  </a:extLst>
                </a:gridCol>
                <a:gridCol w="487763">
                  <a:extLst>
                    <a:ext uri="{9D8B030D-6E8A-4147-A177-3AD203B41FA5}">
                      <a16:colId xmlns="" xmlns:a16="http://schemas.microsoft.com/office/drawing/2014/main" val="20003"/>
                    </a:ext>
                  </a:extLst>
                </a:gridCol>
                <a:gridCol w="1579352">
                  <a:extLst>
                    <a:ext uri="{9D8B030D-6E8A-4147-A177-3AD203B41FA5}">
                      <a16:colId xmlns="" xmlns:a16="http://schemas.microsoft.com/office/drawing/2014/main" val="20004"/>
                    </a:ext>
                  </a:extLst>
                </a:gridCol>
                <a:gridCol w="380785">
                  <a:extLst>
                    <a:ext uri="{9D8B030D-6E8A-4147-A177-3AD203B41FA5}">
                      <a16:colId xmlns="" xmlns:a16="http://schemas.microsoft.com/office/drawing/2014/main" val="20005"/>
                    </a:ext>
                  </a:extLst>
                </a:gridCol>
              </a:tblGrid>
              <a:tr h="455367">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 xmlns:a16="http://schemas.microsoft.com/office/drawing/2014/main" val="10000"/>
                  </a:ext>
                </a:extLst>
              </a:tr>
              <a:tr h="320040">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0805" marR="3080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1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1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30805" marR="3080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 xmlns:a16="http://schemas.microsoft.com/office/drawing/2014/main" val="10001"/>
                  </a:ext>
                </a:extLst>
              </a:tr>
              <a:tr h="642047">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 xmlns:a16="http://schemas.microsoft.com/office/drawing/2014/main" val="10002"/>
                  </a:ext>
                </a:extLst>
              </a:tr>
              <a:tr h="702078">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00000"/>
                        </a:lnSpc>
                        <a:spcAft>
                          <a:spcPts val="0"/>
                        </a:spcAft>
                      </a:pP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完全不採計</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h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標示</a:t>
                      </a:r>
                      <a:r>
                        <a:rPr lang="en-US" alt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1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1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1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1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sz="11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6.4</a:t>
                      </a: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alt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精熟、基礎、待加強</a:t>
                      </a:r>
                      <a:r>
                        <a:rPr lang="en-US" alt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 xmlns:a16="http://schemas.microsoft.com/office/drawing/2014/main" val="10003"/>
                  </a:ext>
                </a:extLst>
              </a:tr>
              <a:tr h="648072">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 xmlns:a16="http://schemas.microsoft.com/office/drawing/2014/main" val="10004"/>
                  </a:ext>
                </a:extLst>
              </a:tr>
              <a:tr h="406494">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2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2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2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2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2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4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 xmlns:a16="http://schemas.microsoft.com/office/drawing/2014/main" val="10005"/>
                  </a:ext>
                </a:extLst>
              </a:tr>
              <a:tr h="548640">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2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 xmlns:a16="http://schemas.microsoft.com/office/drawing/2014/main" val="10006"/>
                  </a:ext>
                </a:extLst>
              </a:tr>
              <a:tr h="330250">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p>
                      <a:pPr algn="ctr">
                        <a:lnSpc>
                          <a:spcPct val="100000"/>
                        </a:lnSpc>
                        <a:spcAft>
                          <a:spcPts val="0"/>
                        </a:spcAft>
                      </a:pP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4361951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 xmlns:a16="http://schemas.microsoft.com/office/drawing/2014/main" id="{1E8D9B6E-23FD-4C8C-8DF5-33F499045056}"/>
              </a:ext>
            </a:extLst>
          </p:cNvPr>
          <p:cNvGrpSpPr/>
          <p:nvPr/>
        </p:nvGrpSpPr>
        <p:grpSpPr>
          <a:xfrm>
            <a:off x="2" y="-41376"/>
            <a:ext cx="9612558"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學年度</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其他</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3">
            <a:extLst>
              <a:ext uri="{FF2B5EF4-FFF2-40B4-BE49-F238E27FC236}">
                <a16:creationId xmlns="" xmlns:a16="http://schemas.microsoft.com/office/drawing/2014/main" id="{DEF63787-C7D7-4EC7-8A9A-27722D7CF576}"/>
              </a:ext>
            </a:extLst>
          </p:cNvPr>
          <p:cNvGraphicFramePr>
            <a:graphicFrameLocks/>
          </p:cNvGraphicFramePr>
          <p:nvPr>
            <p:extLst>
              <p:ext uri="{D42A27DB-BD31-4B8C-83A1-F6EECF244321}">
                <p14:modId xmlns:p14="http://schemas.microsoft.com/office/powerpoint/2010/main" val="2634866858"/>
              </p:ext>
            </p:extLst>
          </p:nvPr>
        </p:nvGraphicFramePr>
        <p:xfrm>
          <a:off x="971601" y="692696"/>
          <a:ext cx="7266214" cy="5400602"/>
        </p:xfrm>
        <a:graphic>
          <a:graphicData uri="http://schemas.openxmlformats.org/drawingml/2006/table">
            <a:tbl>
              <a:tblPr firstRow="1" bandRow="1"/>
              <a:tblGrid>
                <a:gridCol w="1975757">
                  <a:extLst>
                    <a:ext uri="{9D8B030D-6E8A-4147-A177-3AD203B41FA5}">
                      <a16:colId xmlns="" xmlns:a16="http://schemas.microsoft.com/office/drawing/2014/main" val="20000"/>
                    </a:ext>
                  </a:extLst>
                </a:gridCol>
                <a:gridCol w="5290457">
                  <a:extLst>
                    <a:ext uri="{9D8B030D-6E8A-4147-A177-3AD203B41FA5}">
                      <a16:colId xmlns="" xmlns:a16="http://schemas.microsoft.com/office/drawing/2014/main" val="20001"/>
                    </a:ext>
                  </a:extLst>
                </a:gridCol>
              </a:tblGrid>
              <a:tr h="800080">
                <a:tc rowSpan="2">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慈濟大學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 xmlns:a16="http://schemas.microsoft.com/office/drawing/2014/main" val="10000"/>
                  </a:ext>
                </a:extLst>
              </a:tr>
              <a:tr h="800080">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五年制護理科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原住民族學生</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66"/>
                    </a:solidFill>
                  </a:tcPr>
                </a:tc>
                <a:extLst>
                  <a:ext uri="{0D108BD9-81ED-4DB2-BD59-A6C34878D82A}">
                    <a16:rowId xmlns="" xmlns:a16="http://schemas.microsoft.com/office/drawing/2014/main" val="2001699422"/>
                  </a:ext>
                </a:extLst>
              </a:tr>
              <a:tr h="8000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6"/>
                  </a:ext>
                </a:extLst>
              </a:tr>
              <a:tr h="8000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3"/>
                  </a:ext>
                </a:extLst>
              </a:tr>
              <a:tr h="8000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國文、英語、數學</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4"/>
                  </a:ext>
                </a:extLst>
              </a:tr>
              <a:tr h="140020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專班學生將獲得公費就學獎助</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畢業後派任至慈濟各醫療院所</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服務五年</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5"/>
                  </a:ext>
                </a:extLst>
              </a:tr>
            </a:tbl>
          </a:graphicData>
        </a:graphic>
      </p:graphicFrame>
      <p:sp>
        <p:nvSpPr>
          <p:cNvPr id="9" name="橢圓形圖說文字 8"/>
          <p:cNvSpPr/>
          <p:nvPr/>
        </p:nvSpPr>
        <p:spPr>
          <a:xfrm>
            <a:off x="7314285" y="1988840"/>
            <a:ext cx="1716228" cy="792088"/>
          </a:xfrm>
          <a:prstGeom prst="wedgeEllipseCallout">
            <a:avLst>
              <a:gd name="adj1" fmla="val -102287"/>
              <a:gd name="adj2" fmla="val -30578"/>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600"/>
              </a:spcBef>
            </a:pPr>
            <a:r>
              <a:rPr lang="zh-TW" altLang="en-US" sz="2000" b="1" dirty="0">
                <a:solidFill>
                  <a:srgbClr val="0000FF"/>
                </a:solidFill>
                <a:latin typeface="微軟正黑體" pitchFamily="34" charset="-120"/>
                <a:ea typeface="微軟正黑體" pitchFamily="34" charset="-120"/>
              </a:rPr>
              <a:t>限原住民身分</a:t>
            </a:r>
          </a:p>
        </p:txBody>
      </p:sp>
    </p:spTree>
    <p:extLst>
      <p:ext uri="{BB962C8B-B14F-4D97-AF65-F5344CB8AC3E}">
        <p14:creationId xmlns:p14="http://schemas.microsoft.com/office/powerpoint/2010/main" val="400867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 xmlns:a16="http://schemas.microsoft.com/office/drawing/2014/main" id="{1E8D9B6E-23FD-4C8C-8DF5-33F499045056}"/>
              </a:ext>
            </a:extLst>
          </p:cNvPr>
          <p:cNvGrpSpPr/>
          <p:nvPr/>
        </p:nvGrpSpPr>
        <p:grpSpPr>
          <a:xfrm>
            <a:off x="2" y="-41376"/>
            <a:ext cx="9612558"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學年度</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其他</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4" name="內容版面配置區 3">
            <a:extLst>
              <a:ext uri="{FF2B5EF4-FFF2-40B4-BE49-F238E27FC236}">
                <a16:creationId xmlns="" xmlns:a16="http://schemas.microsoft.com/office/drawing/2014/main" id="{1E67B9EB-B426-8FAC-B315-3FF65A8BA4D0}"/>
              </a:ext>
            </a:extLst>
          </p:cNvPr>
          <p:cNvGraphicFramePr>
            <a:graphicFrameLocks/>
          </p:cNvGraphicFramePr>
          <p:nvPr>
            <p:extLst>
              <p:ext uri="{D42A27DB-BD31-4B8C-83A1-F6EECF244321}">
                <p14:modId xmlns:p14="http://schemas.microsoft.com/office/powerpoint/2010/main" val="2789898890"/>
              </p:ext>
            </p:extLst>
          </p:nvPr>
        </p:nvGraphicFramePr>
        <p:xfrm>
          <a:off x="971600" y="980729"/>
          <a:ext cx="7701559" cy="5279966"/>
        </p:xfrm>
        <a:graphic>
          <a:graphicData uri="http://schemas.openxmlformats.org/drawingml/2006/table">
            <a:tbl>
              <a:tblPr firstRow="1" bandRow="1"/>
              <a:tblGrid>
                <a:gridCol w="1778509">
                  <a:extLst>
                    <a:ext uri="{9D8B030D-6E8A-4147-A177-3AD203B41FA5}">
                      <a16:colId xmlns="" xmlns:a16="http://schemas.microsoft.com/office/drawing/2014/main" val="20000"/>
                    </a:ext>
                  </a:extLst>
                </a:gridCol>
                <a:gridCol w="5923050">
                  <a:extLst>
                    <a:ext uri="{9D8B030D-6E8A-4147-A177-3AD203B41FA5}">
                      <a16:colId xmlns="" xmlns:a16="http://schemas.microsoft.com/office/drawing/2014/main" val="20001"/>
                    </a:ext>
                  </a:extLst>
                </a:gridCol>
              </a:tblGrid>
              <a:tr h="1166313">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23" marB="45723" anchor="ctr">
                    <a:lnL w="9525" cap="flat" cmpd="sng" algn="ctr">
                      <a:noFill/>
                      <a:prstDash val="solid"/>
                    </a:lnL>
                    <a:lnR>
                      <a:noFill/>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馬偕醫護管理專科學校</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東部地區</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b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五年制護理科獎助生甄選入學招生</a:t>
                      </a:r>
                    </a:p>
                  </a:txBody>
                  <a:tcPr marL="68580" marR="68580" marT="45723" marB="45723" anchor="ctr">
                    <a:lnL>
                      <a:noFill/>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extLst>
                  <a:ext uri="{0D108BD9-81ED-4DB2-BD59-A6C34878D82A}">
                    <a16:rowId xmlns="" xmlns:a16="http://schemas.microsoft.com/office/drawing/2014/main" val="10000"/>
                  </a:ext>
                </a:extLst>
              </a:tr>
              <a:tr h="6664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網路報名</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2/21-3/28</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1145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限設籍在台東縣、屏東縣牡丹鄉地區、</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花蓮縣、宜蘭縣南澳鄉地區</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666468">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成績計算方式</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詳見簡章</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52578332"/>
                  </a:ext>
                </a:extLst>
              </a:tr>
              <a:tr h="166615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在校期間由台東馬偕紀念醫院、台東基督教醫院及花蓮門諾醫院提供學雜費獎助金，畢業後在以上醫院服務，其服務年限</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依獎助金支領年限</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而定。</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
        <p:nvSpPr>
          <p:cNvPr id="11" name="橢圓形圖說文字 10"/>
          <p:cNvSpPr/>
          <p:nvPr/>
        </p:nvSpPr>
        <p:spPr>
          <a:xfrm rot="21312149">
            <a:off x="7593590" y="1337500"/>
            <a:ext cx="1716228" cy="1728192"/>
          </a:xfrm>
          <a:prstGeom prst="wedgeEllipseCallout">
            <a:avLst>
              <a:gd name="adj1" fmla="val -75729"/>
              <a:gd name="adj2" fmla="val 45939"/>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限設籍</a:t>
            </a:r>
            <a:endParaRPr lang="en-US" altLang="zh-TW"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花東、牡丹鄉、南澳地區</a:t>
            </a:r>
          </a:p>
        </p:txBody>
      </p:sp>
    </p:spTree>
    <p:extLst>
      <p:ext uri="{BB962C8B-B14F-4D97-AF65-F5344CB8AC3E}">
        <p14:creationId xmlns:p14="http://schemas.microsoft.com/office/powerpoint/2010/main" val="379863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A5D55B9-A7E2-A7DA-5E18-81F5CA537B9D}"/>
            </a:ext>
          </a:extLst>
        </p:cNvPr>
        <p:cNvGrpSpPr/>
        <p:nvPr/>
      </p:nvGrpSpPr>
      <p:grpSpPr>
        <a:xfrm>
          <a:off x="0" y="0"/>
          <a:ext cx="0" cy="0"/>
          <a:chOff x="0" y="0"/>
          <a:chExt cx="0" cy="0"/>
        </a:xfrm>
      </p:grpSpPr>
      <p:grpSp>
        <p:nvGrpSpPr>
          <p:cNvPr id="3" name="群組 2">
            <a:extLst>
              <a:ext uri="{FF2B5EF4-FFF2-40B4-BE49-F238E27FC236}">
                <a16:creationId xmlns="" xmlns:a16="http://schemas.microsoft.com/office/drawing/2014/main" id="{3E753D85-20FA-90BB-322B-E5B1B0EA1B5E}"/>
              </a:ext>
            </a:extLst>
          </p:cNvPr>
          <p:cNvGrpSpPr/>
          <p:nvPr/>
        </p:nvGrpSpPr>
        <p:grpSpPr>
          <a:xfrm>
            <a:off x="0" y="-41376"/>
            <a:ext cx="9540552" cy="698450"/>
            <a:chOff x="0" y="-41376"/>
            <a:chExt cx="7429500" cy="698450"/>
          </a:xfrm>
        </p:grpSpPr>
        <p:grpSp>
          <p:nvGrpSpPr>
            <p:cNvPr id="2" name="群組 1">
              <a:extLst>
                <a:ext uri="{FF2B5EF4-FFF2-40B4-BE49-F238E27FC236}">
                  <a16:creationId xmlns="" xmlns:a16="http://schemas.microsoft.com/office/drawing/2014/main" id="{800FE3F1-B282-73C7-8338-39FE2F02CBE9}"/>
                </a:ext>
              </a:extLst>
            </p:cNvPr>
            <p:cNvGrpSpPr/>
            <p:nvPr/>
          </p:nvGrpSpPr>
          <p:grpSpPr>
            <a:xfrm>
              <a:off x="0" y="4232"/>
              <a:ext cx="7429500" cy="612000"/>
              <a:chOff x="0" y="4233"/>
              <a:chExt cx="5444619" cy="605449"/>
            </a:xfrm>
          </p:grpSpPr>
          <p:sp>
            <p:nvSpPr>
              <p:cNvPr id="120" name="圓角化同側角落矩形 119">
                <a:extLst>
                  <a:ext uri="{FF2B5EF4-FFF2-40B4-BE49-F238E27FC236}">
                    <a16:creationId xmlns="" xmlns:a16="http://schemas.microsoft.com/office/drawing/2014/main" id="{C1F1879E-9868-213B-7E1F-606586926491}"/>
                  </a:ext>
                </a:extLst>
              </p:cNvPr>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a:extLst>
                  <a:ext uri="{FF2B5EF4-FFF2-40B4-BE49-F238E27FC236}">
                    <a16:creationId xmlns="" xmlns:a16="http://schemas.microsoft.com/office/drawing/2014/main" id="{93BB3D02-C98F-7A42-A49A-EC91B8008CAF}"/>
                  </a:ext>
                </a:extLst>
              </p:cNvPr>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a:extLst>
                <a:ext uri="{FF2B5EF4-FFF2-40B4-BE49-F238E27FC236}">
                  <a16:creationId xmlns="" xmlns:a16="http://schemas.microsoft.com/office/drawing/2014/main" id="{254003D0-1B9B-D89F-2ACD-01E868BDF4D3}"/>
                </a:ext>
              </a:extLst>
            </p:cNvPr>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學年度</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其他</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4" name="內容版面配置區 3">
            <a:extLst>
              <a:ext uri="{FF2B5EF4-FFF2-40B4-BE49-F238E27FC236}">
                <a16:creationId xmlns="" xmlns:a16="http://schemas.microsoft.com/office/drawing/2014/main" id="{54841AD0-DD48-1E09-D377-57C0EDE8A47E}"/>
              </a:ext>
            </a:extLst>
          </p:cNvPr>
          <p:cNvGraphicFramePr>
            <a:graphicFrameLocks/>
          </p:cNvGraphicFramePr>
          <p:nvPr>
            <p:extLst>
              <p:ext uri="{D42A27DB-BD31-4B8C-83A1-F6EECF244321}">
                <p14:modId xmlns:p14="http://schemas.microsoft.com/office/powerpoint/2010/main" val="2273871047"/>
              </p:ext>
            </p:extLst>
          </p:nvPr>
        </p:nvGraphicFramePr>
        <p:xfrm>
          <a:off x="647564" y="1052733"/>
          <a:ext cx="7848872" cy="4752533"/>
        </p:xfrm>
        <a:graphic>
          <a:graphicData uri="http://schemas.openxmlformats.org/drawingml/2006/table">
            <a:tbl>
              <a:tblPr firstRow="1" bandRow="1">
                <a:tableStyleId>{F2DE63D5-997A-4646-A377-4702673A728D}</a:tableStyleId>
              </a:tblPr>
              <a:tblGrid>
                <a:gridCol w="2002433">
                  <a:extLst>
                    <a:ext uri="{9D8B030D-6E8A-4147-A177-3AD203B41FA5}">
                      <a16:colId xmlns="" xmlns:a16="http://schemas.microsoft.com/office/drawing/2014/main" val="20000"/>
                    </a:ext>
                  </a:extLst>
                </a:gridCol>
                <a:gridCol w="5846439">
                  <a:extLst>
                    <a:ext uri="{9D8B030D-6E8A-4147-A177-3AD203B41FA5}">
                      <a16:colId xmlns="" xmlns:a16="http://schemas.microsoft.com/office/drawing/2014/main" val="20001"/>
                    </a:ext>
                  </a:extLst>
                </a:gridCol>
              </a:tblGrid>
              <a:tr h="548951">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國立臺南護理專科學校</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 xmlns:a16="http://schemas.microsoft.com/office/drawing/2014/main" val="10000"/>
                  </a:ext>
                </a:extLst>
              </a:tr>
              <a:tr h="548951">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五專老人服務事業科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DC4"/>
                    </a:solidFill>
                  </a:tcPr>
                </a:tc>
                <a:extLst>
                  <a:ext uri="{0D108BD9-81ED-4DB2-BD59-A6C34878D82A}">
                    <a16:rowId xmlns="" xmlns:a16="http://schemas.microsoft.com/office/drawing/2014/main" val="2001699422"/>
                  </a:ext>
                </a:extLst>
              </a:tr>
              <a:tr h="548951">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548951">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即日起至</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6"/>
                  </a:ext>
                </a:extLst>
              </a:tr>
              <a:tr h="548951">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548951">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909876">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書審</a:t>
                      </a:r>
                      <a:r>
                        <a:rPr lang="en-US" altLang="zh-TW" sz="15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：在校成績、自傳、其他</a:t>
                      </a:r>
                      <a:r>
                        <a:rPr lang="en-US" altLang="zh-TW" sz="15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證照、競賽、英檢</a:t>
                      </a:r>
                      <a:r>
                        <a:rPr lang="en-US" altLang="zh-TW" sz="15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等</a:t>
                      </a:r>
                      <a:r>
                        <a:rPr lang="en-US" altLang="zh-TW" sz="15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；筆試</a:t>
                      </a:r>
                      <a:r>
                        <a:rPr lang="en-US" altLang="zh-TW" sz="15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：公民</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7"/>
                  </a:ext>
                </a:extLst>
              </a:tr>
              <a:tr h="548951">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放榜日期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bl>
          </a:graphicData>
        </a:graphic>
      </p:graphicFrame>
      <p:sp>
        <p:nvSpPr>
          <p:cNvPr id="8" name="橢圓形圖說文字 7"/>
          <p:cNvSpPr/>
          <p:nvPr/>
        </p:nvSpPr>
        <p:spPr>
          <a:xfrm>
            <a:off x="7314285" y="1988840"/>
            <a:ext cx="1716228" cy="792088"/>
          </a:xfrm>
          <a:prstGeom prst="wedgeEllipseCallout">
            <a:avLst>
              <a:gd name="adj1" fmla="val -102287"/>
              <a:gd name="adj2" fmla="val -30578"/>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600"/>
              </a:spcBef>
            </a:pPr>
            <a:r>
              <a:rPr lang="zh-TW" altLang="en-US" sz="2000" b="1" dirty="0">
                <a:solidFill>
                  <a:srgbClr val="0000FF"/>
                </a:solidFill>
                <a:latin typeface="微軟正黑體" pitchFamily="34" charset="-120"/>
                <a:ea typeface="微軟正黑體" pitchFamily="34" charset="-120"/>
              </a:rPr>
              <a:t>限原住民身分</a:t>
            </a:r>
          </a:p>
        </p:txBody>
      </p:sp>
    </p:spTree>
    <p:extLst>
      <p:ext uri="{BB962C8B-B14F-4D97-AF65-F5344CB8AC3E}">
        <p14:creationId xmlns:p14="http://schemas.microsoft.com/office/powerpoint/2010/main" val="187419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 xmlns:a16="http://schemas.microsoft.com/office/drawing/2014/main" id="{1E8D9B6E-23FD-4C8C-8DF5-33F499045056}"/>
              </a:ext>
            </a:extLst>
          </p:cNvPr>
          <p:cNvGrpSpPr/>
          <p:nvPr/>
        </p:nvGrpSpPr>
        <p:grpSpPr>
          <a:xfrm>
            <a:off x="0" y="-41376"/>
            <a:ext cx="9540552"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學年度</a:t>
              </a:r>
              <a:r>
                <a:rPr lang="en-US" altLang="zh-TW"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a:t>
              </a:r>
              <a:r>
                <a:rPr lang="zh-TW" altLang="en-US" sz="32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其他</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6" name="內容版面配置區 3">
            <a:extLst>
              <a:ext uri="{FF2B5EF4-FFF2-40B4-BE49-F238E27FC236}">
                <a16:creationId xmlns="" xmlns:a16="http://schemas.microsoft.com/office/drawing/2014/main" id="{A23C822F-1375-CC2E-F2AB-7BE9D23B6579}"/>
              </a:ext>
            </a:extLst>
          </p:cNvPr>
          <p:cNvGraphicFramePr>
            <a:graphicFrameLocks/>
          </p:cNvGraphicFramePr>
          <p:nvPr>
            <p:extLst>
              <p:ext uri="{D42A27DB-BD31-4B8C-83A1-F6EECF244321}">
                <p14:modId xmlns:p14="http://schemas.microsoft.com/office/powerpoint/2010/main" val="3216549007"/>
              </p:ext>
            </p:extLst>
          </p:nvPr>
        </p:nvGraphicFramePr>
        <p:xfrm>
          <a:off x="457200" y="1124742"/>
          <a:ext cx="8219256" cy="4752532"/>
        </p:xfrm>
        <a:graphic>
          <a:graphicData uri="http://schemas.openxmlformats.org/drawingml/2006/table">
            <a:tbl>
              <a:tblPr firstRow="1" bandRow="1">
                <a:tableStyleId>{F2DE63D5-997A-4646-A377-4702673A728D}</a:tableStyleId>
              </a:tblPr>
              <a:tblGrid>
                <a:gridCol w="2096926">
                  <a:extLst>
                    <a:ext uri="{9D8B030D-6E8A-4147-A177-3AD203B41FA5}">
                      <a16:colId xmlns="" xmlns:a16="http://schemas.microsoft.com/office/drawing/2014/main" val="20000"/>
                    </a:ext>
                  </a:extLst>
                </a:gridCol>
                <a:gridCol w="6122330">
                  <a:extLst>
                    <a:ext uri="{9D8B030D-6E8A-4147-A177-3AD203B41FA5}">
                      <a16:colId xmlns="" xmlns:a16="http://schemas.microsoft.com/office/drawing/2014/main" val="20001"/>
                    </a:ext>
                  </a:extLst>
                </a:gridCol>
              </a:tblGrid>
              <a:tr h="551163">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台南應用科技大學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 xmlns:a16="http://schemas.microsoft.com/office/drawing/2014/main" val="10000"/>
                  </a:ext>
                </a:extLst>
              </a:tr>
              <a:tr h="562778">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i="0" kern="1200" dirty="0">
                          <a:solidFill>
                            <a:schemeClr val="tx1"/>
                          </a:solidFill>
                          <a:effectLst/>
                          <a:latin typeface="+mn-lt"/>
                          <a:ea typeface="+mn-ea"/>
                          <a:cs typeface="+mn-cs"/>
                        </a:rPr>
                        <a:t>(</a:t>
                      </a:r>
                      <a:r>
                        <a:rPr lang="zh-TW" altLang="en-US" sz="1800" b="0" i="0" kern="1200" dirty="0">
                          <a:solidFill>
                            <a:schemeClr val="tx1"/>
                          </a:solidFill>
                          <a:effectLst/>
                          <a:latin typeface="+mn-lt"/>
                          <a:ea typeface="+mn-ea"/>
                          <a:cs typeface="+mn-cs"/>
                        </a:rPr>
                        <a:t>七年一貫制特殊的藝術類科教育學制</a:t>
                      </a:r>
                      <a:r>
                        <a:rPr lang="en-US" altLang="zh-TW" sz="1800" b="0" i="0" kern="1200" dirty="0">
                          <a:solidFill>
                            <a:schemeClr val="tx1"/>
                          </a:solidFill>
                          <a:effectLst/>
                          <a:latin typeface="+mn-lt"/>
                          <a:ea typeface="+mn-ea"/>
                          <a:cs typeface="+mn-cs"/>
                        </a:rPr>
                        <a:t>)</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DC4"/>
                    </a:solidFill>
                  </a:tcPr>
                </a:tc>
                <a:extLst>
                  <a:ext uri="{0D108BD9-81ED-4DB2-BD59-A6C34878D82A}">
                    <a16:rowId xmlns="" xmlns:a16="http://schemas.microsoft.com/office/drawing/2014/main" val="2001699422"/>
                  </a:ext>
                </a:extLst>
              </a:tr>
              <a:tr h="551163">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招生科別</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美術系、音樂系、舞蹈系</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551163">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6"/>
                  </a:ext>
                </a:extLst>
              </a:tr>
              <a:tr h="551163">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國中畢業生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551163">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29</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日</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77666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術科</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7"/>
                  </a:ext>
                </a:extLst>
              </a:tr>
              <a:tr h="6572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放榜日期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日</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418087090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內容版面配置區 2"/>
          <p:cNvSpPr>
            <a:spLocks noGrp="1"/>
          </p:cNvSpPr>
          <p:nvPr>
            <p:ph idx="1"/>
          </p:nvPr>
        </p:nvSpPr>
        <p:spPr>
          <a:xfrm>
            <a:off x="565212" y="1700814"/>
            <a:ext cx="8229600" cy="4525963"/>
          </a:xfrm>
        </p:spPr>
        <p:txBody>
          <a:bodyPr/>
          <a:lstStyle/>
          <a:p>
            <a:pPr algn="just" eaLnBrk="1" hangingPunct="1">
              <a:spcBef>
                <a:spcPts val="1200"/>
              </a:spcBef>
            </a:pPr>
            <a:r>
              <a:rPr lang="zh-TW" altLang="en-US" sz="2800" dirty="0">
                <a:ea typeface="微軟正黑體" panose="020B0604030504040204" pitchFamily="34" charset="-120"/>
              </a:rPr>
              <a:t>經</a:t>
            </a:r>
            <a:r>
              <a:rPr lang="zh-TW" altLang="en-US" sz="2800" b="1" dirty="0">
                <a:ea typeface="微軟正黑體" panose="020B0604030504040204" pitchFamily="34" charset="-120"/>
              </a:rPr>
              <a:t>五專優先免試入學</a:t>
            </a:r>
            <a:r>
              <a:rPr lang="zh-TW" altLang="en-US" sz="2800" dirty="0">
                <a:ea typeface="微軟正黑體" panose="020B0604030504040204" pitchFamily="34" charset="-120"/>
              </a:rPr>
              <a:t>及各區</a:t>
            </a:r>
            <a:r>
              <a:rPr lang="zh-TW" altLang="en-US" sz="2800" b="1" dirty="0">
                <a:ea typeface="微軟正黑體" panose="020B0604030504040204" pitchFamily="34" charset="-120"/>
              </a:rPr>
              <a:t>五專聯合免試入學</a:t>
            </a:r>
            <a:r>
              <a:rPr lang="zh-TW" altLang="en-US" sz="2800" dirty="0">
                <a:ea typeface="微軟正黑體" panose="020B0604030504040204" pitchFamily="34" charset="-120"/>
              </a:rPr>
              <a:t>招生後，仍有招生名額之五專招生學校得經教育部核准辦理續招，分發作業由五專續招學校自行訂定之招生規定辦理。</a:t>
            </a:r>
            <a:endParaRPr lang="en-US" altLang="zh-TW" sz="2800" dirty="0">
              <a:ea typeface="微軟正黑體" panose="020B0604030504040204" pitchFamily="34" charset="-120"/>
            </a:endParaRPr>
          </a:p>
          <a:p>
            <a:pPr algn="just" eaLnBrk="1" hangingPunct="1">
              <a:spcBef>
                <a:spcPts val="1200"/>
              </a:spcBef>
            </a:pPr>
            <a:r>
              <a:rPr lang="zh-TW" altLang="en-US" sz="2800" dirty="0">
                <a:ea typeface="微軟正黑體" panose="020B0604030504040204" pitchFamily="34" charset="-120"/>
              </a:rPr>
              <a:t>各校辦理五專免試續招時間，自</a:t>
            </a:r>
            <a:r>
              <a:rPr lang="en-US" altLang="zh-TW" sz="2800" dirty="0">
                <a:ea typeface="微軟正黑體" panose="020B0604030504040204" pitchFamily="34" charset="-120"/>
              </a:rPr>
              <a:t>7</a:t>
            </a:r>
            <a:r>
              <a:rPr lang="zh-TW" altLang="en-US" sz="2800" dirty="0">
                <a:ea typeface="微軟正黑體" panose="020B0604030504040204" pitchFamily="34" charset="-120"/>
              </a:rPr>
              <a:t>月下旬開始辦理，有意報名者可至</a:t>
            </a:r>
            <a:r>
              <a:rPr lang="zh-TW" altLang="en-US" sz="2800" dirty="0">
                <a:solidFill>
                  <a:srgbClr val="0000FF"/>
                </a:solidFill>
                <a:ea typeface="微軟正黑體" panose="020B0604030504040204" pitchFamily="34" charset="-120"/>
              </a:rPr>
              <a:t>技專校院招生策略委員會</a:t>
            </a:r>
            <a:r>
              <a:rPr lang="zh-TW" altLang="en-US" sz="2800" dirty="0">
                <a:ea typeface="微軟正黑體" panose="020B0604030504040204" pitchFamily="34" charset="-120"/>
              </a:rPr>
              <a:t>網站</a:t>
            </a:r>
            <a:r>
              <a:rPr lang="zh-TW" altLang="en-US" sz="1800" dirty="0">
                <a:ea typeface="微軟正黑體" panose="020B0604030504040204" pitchFamily="34" charset="-120"/>
              </a:rPr>
              <a:t>（</a:t>
            </a:r>
            <a:r>
              <a:rPr lang="en-US" altLang="zh-TW" sz="1800" dirty="0">
                <a:ea typeface="微軟正黑體" panose="020B0604030504040204" pitchFamily="34" charset="-120"/>
                <a:hlinkClick r:id="rId3"/>
              </a:rPr>
              <a:t>http://www.techadmi.edu.tw</a:t>
            </a:r>
            <a:r>
              <a:rPr lang="zh-TW" altLang="en-US" sz="1800" dirty="0">
                <a:ea typeface="微軟正黑體" panose="020B0604030504040204" pitchFamily="34" charset="-120"/>
              </a:rPr>
              <a:t>）</a:t>
            </a:r>
            <a:r>
              <a:rPr lang="zh-TW" altLang="en-US" sz="2800" dirty="0">
                <a:ea typeface="微軟正黑體" panose="020B0604030504040204" pitchFamily="34" charset="-120"/>
              </a:rPr>
              <a:t>查詢招生學校科組名額等資訊。</a:t>
            </a: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118</a:t>
            </a:fld>
            <a:endParaRPr lang="zh-TW" altLang="en-US"/>
          </a:p>
        </p:txBody>
      </p:sp>
      <p:sp>
        <p:nvSpPr>
          <p:cNvPr id="6" name="矩形 5"/>
          <p:cNvSpPr/>
          <p:nvPr/>
        </p:nvSpPr>
        <p:spPr>
          <a:xfrm>
            <a:off x="1" y="764704"/>
            <a:ext cx="9168548" cy="576064"/>
          </a:xfrm>
          <a:prstGeom prst="rect">
            <a:avLst/>
          </a:prstGeom>
          <a:ln/>
        </p:spPr>
        <p:style>
          <a:lnRef idx="1">
            <a:schemeClr val="accent5"/>
          </a:lnRef>
          <a:fillRef idx="2">
            <a:schemeClr val="accent5"/>
          </a:fillRef>
          <a:effectRef idx="1">
            <a:schemeClr val="accent5"/>
          </a:effectRef>
          <a:fontRef idx="minor">
            <a:schemeClr val="dk1"/>
          </a:fontRef>
        </p:style>
        <p:txBody>
          <a:bodyPr tIns="108000" rtlCol="0" anchor="ctr"/>
          <a:lstStyle/>
          <a:p>
            <a:pPr algn="ctr">
              <a:defRPr/>
            </a:pPr>
            <a:r>
              <a:rPr kumimoji="0" lang="zh-TW" altLang="en-US" sz="4000" b="1" dirty="0">
                <a:solidFill>
                  <a:srgbClr val="FF0000"/>
                </a:solidFill>
                <a:latin typeface="微軟正黑體" panose="020B0604030504040204" pitchFamily="34" charset="-120"/>
                <a:ea typeface="微軟正黑體" panose="020B0604030504040204" pitchFamily="34" charset="-120"/>
              </a:rPr>
              <a:t>其他五專招生管道</a:t>
            </a:r>
            <a:r>
              <a:rPr kumimoji="0" lang="en-US" altLang="zh-TW" sz="4000" b="1" dirty="0">
                <a:solidFill>
                  <a:srgbClr val="FF0000"/>
                </a:solidFill>
                <a:latin typeface="微軟正黑體" panose="020B0604030504040204" pitchFamily="34" charset="-120"/>
                <a:ea typeface="微軟正黑體" panose="020B0604030504040204" pitchFamily="34" charset="-120"/>
              </a:rPr>
              <a:t>-</a:t>
            </a:r>
            <a:r>
              <a:rPr kumimoji="0" lang="zh-TW" altLang="en-US" sz="3200" b="1" dirty="0">
                <a:solidFill>
                  <a:srgbClr val="FF0000"/>
                </a:solidFill>
                <a:latin typeface="微軟正黑體" panose="020B0604030504040204" pitchFamily="34" charset="-120"/>
                <a:ea typeface="微軟正黑體" panose="020B0604030504040204" pitchFamily="34" charset="-120"/>
              </a:rPr>
              <a:t>五專免試續招</a:t>
            </a:r>
          </a:p>
        </p:txBody>
      </p:sp>
      <p:sp>
        <p:nvSpPr>
          <p:cNvPr id="7" name="矩形 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7" y="44631"/>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30761564"/>
      </p:ext>
    </p:extLst>
  </p:cSld>
  <p:clrMapOvr>
    <a:masterClrMapping/>
  </p:clrMapOvr>
  <p:transition spd="slow">
    <p:push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558967"/>
            <a:ext cx="8712968" cy="1224136"/>
          </a:xfrm>
        </p:spPr>
        <p:txBody>
          <a:bodyPr/>
          <a:lstStyle/>
          <a:p>
            <a:pPr algn="ctr" eaLnBrk="1" hangingPunct="1">
              <a:defRPr/>
            </a:pPr>
            <a:r>
              <a:rPr lang="zh-TW" altLang="en-US" dirty="0">
                <a:solidFill>
                  <a:srgbClr val="0000FF"/>
                </a:solidFill>
                <a:latin typeface="微軟正黑體" pitchFamily="34" charset="-120"/>
                <a:ea typeface="微軟正黑體" pitchFamily="34" charset="-120"/>
                <a:cs typeface="Times New Roman" panose="02020603050405020304" pitchFamily="18" charset="0"/>
              </a:rPr>
              <a:t>其他    新五專入學  招生管道</a:t>
            </a:r>
            <a:r>
              <a:rPr lang="en-US" altLang="zh-TW" dirty="0">
                <a:solidFill>
                  <a:srgbClr val="0000FF"/>
                </a:solidFill>
                <a:latin typeface="微軟正黑體" pitchFamily="34" charset="-120"/>
                <a:ea typeface="微軟正黑體" pitchFamily="34" charset="-120"/>
                <a:cs typeface="Times New Roman" panose="02020603050405020304" pitchFamily="18" charset="0"/>
              </a:rPr>
              <a:t/>
            </a:r>
            <a:br>
              <a:rPr lang="en-US" altLang="zh-TW" dirty="0">
                <a:solidFill>
                  <a:srgbClr val="0000FF"/>
                </a:solidFill>
                <a:latin typeface="微軟正黑體" pitchFamily="34" charset="-120"/>
                <a:ea typeface="微軟正黑體" pitchFamily="34" charset="-120"/>
                <a:cs typeface="Times New Roman" panose="02020603050405020304" pitchFamily="18" charset="0"/>
              </a:rPr>
            </a:br>
            <a:r>
              <a:rPr lang="en-US" altLang="zh-TW" sz="4800" dirty="0">
                <a:solidFill>
                  <a:srgbClr val="0000FF"/>
                </a:solidFill>
                <a:latin typeface="微軟正黑體" pitchFamily="34" charset="-120"/>
                <a:ea typeface="微軟正黑體" pitchFamily="34" charset="-120"/>
                <a:cs typeface="Times New Roman" panose="02020603050405020304" pitchFamily="18" charset="0"/>
              </a:rPr>
              <a:t/>
            </a:r>
            <a:br>
              <a:rPr lang="en-US" altLang="zh-TW" sz="4800" dirty="0">
                <a:solidFill>
                  <a:srgbClr val="0000FF"/>
                </a:solidFill>
                <a:latin typeface="微軟正黑體" pitchFamily="34" charset="-120"/>
                <a:ea typeface="微軟正黑體" pitchFamily="34" charset="-120"/>
                <a:cs typeface="Times New Roman" panose="02020603050405020304" pitchFamily="18" charset="0"/>
              </a:rPr>
            </a:br>
            <a:endParaRPr lang="zh-TW" altLang="en-US" sz="4800" dirty="0">
              <a:solidFill>
                <a:srgbClr val="0000FF"/>
              </a:solidFill>
              <a:latin typeface="微軟正黑體" pitchFamily="34" charset="-120"/>
              <a:ea typeface="微軟正黑體" pitchFamily="34"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defRPr/>
            </a:pPr>
            <a:fld id="{9F4A3238-55CB-4D9B-A99A-5C06838782B9}" type="slidenum">
              <a:rPr lang="zh-TW" altLang="en-US">
                <a:latin typeface="Calibri" pitchFamily="34" charset="0"/>
              </a:rPr>
              <a:pPr fontAlgn="base">
                <a:spcBef>
                  <a:spcPct val="0"/>
                </a:spcBef>
                <a:spcAft>
                  <a:spcPct val="0"/>
                </a:spcAft>
                <a:defRPr/>
              </a:pPr>
              <a:t>119</a:t>
            </a:fld>
            <a:endParaRPr lang="zh-TW" altLang="en-US">
              <a:latin typeface="Calibri" pitchFamily="34" charset="0"/>
            </a:endParaRPr>
          </a:p>
        </p:txBody>
      </p:sp>
      <p:grpSp>
        <p:nvGrpSpPr>
          <p:cNvPr id="17" name="群組 16"/>
          <p:cNvGrpSpPr/>
          <p:nvPr/>
        </p:nvGrpSpPr>
        <p:grpSpPr>
          <a:xfrm>
            <a:off x="2789802" y="44624"/>
            <a:ext cx="5211198" cy="707886"/>
            <a:chOff x="2195736" y="44624"/>
            <a:chExt cx="6948264" cy="707886"/>
          </a:xfrm>
        </p:grpSpPr>
        <p:sp>
          <p:nvSpPr>
            <p:cNvPr id="18" name="矩形 17"/>
            <p:cNvSpPr/>
            <p:nvPr/>
          </p:nvSpPr>
          <p:spPr>
            <a:xfrm>
              <a:off x="4909968" y="44624"/>
              <a:ext cx="4234032" cy="707886"/>
            </a:xfrm>
            <a:prstGeom prst="rect">
              <a:avLst/>
            </a:prstGeom>
          </p:spPr>
          <p:txBody>
            <a:bodyPr wrap="square">
              <a:spAutoFit/>
            </a:bodyPr>
            <a:lstStyle/>
            <a:p>
              <a:pPr fontAlgn="base">
                <a:spcBef>
                  <a:spcPct val="0"/>
                </a:spcBef>
                <a:spcAft>
                  <a:spcPct val="0"/>
                </a:spcAft>
              </a:pPr>
              <a:r>
                <a:rPr kumimoji="1"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kumimoji="1" lang="en-US" altLang="zh-TW" sz="2000" b="1" dirty="0">
                  <a:solidFill>
                    <a:prstClr val="white"/>
                  </a:solidFill>
                  <a:latin typeface="微軟正黑體" panose="020B0604030504040204" pitchFamily="34" charset="-120"/>
                  <a:ea typeface="微軟正黑體" panose="020B0604030504040204" pitchFamily="34" charset="-120"/>
                </a:rPr>
                <a:t>-</a:t>
              </a:r>
              <a:r>
                <a:rPr kumimoji="1" lang="zh-TW" altLang="en-US" sz="2000" b="1" dirty="0">
                  <a:solidFill>
                    <a:prstClr val="white"/>
                  </a:solidFill>
                  <a:latin typeface="微軟正黑體" panose="020B0604030504040204" pitchFamily="34" charset="-120"/>
                  <a:ea typeface="微軟正黑體" panose="020B0604030504040204" pitchFamily="34" charset="-120"/>
                </a:rPr>
                <a:t>其他五專管道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kumimoji="1"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kumimoji="1"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kumimoji="1"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fontAlgn="base">
                    <a:spcBef>
                      <a:spcPct val="0"/>
                    </a:spcBef>
                    <a:spcAft>
                      <a:spcPct val="0"/>
                    </a:spcAft>
                  </a:pPr>
                  <a:r>
                    <a:rPr kumimoji="1" lang="en-US" altLang="zh-TW" sz="2400" dirty="0">
                      <a:solidFill>
                        <a:srgbClr val="C00000"/>
                      </a:solidFill>
                      <a:latin typeface="Adobe 繁黑體 Std B" pitchFamily="34" charset="-120"/>
                      <a:ea typeface="Adobe 繁黑體 Std B" pitchFamily="34" charset="-120"/>
                    </a:rPr>
                    <a:t>3</a:t>
                  </a:r>
                  <a:endParaRPr kumimoji="1"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kumimoji="1"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kumimoji="1"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文字方塊 3"/>
          <p:cNvSpPr txBox="1"/>
          <p:nvPr/>
        </p:nvSpPr>
        <p:spPr>
          <a:xfrm>
            <a:off x="558177" y="1583764"/>
            <a:ext cx="8334303" cy="1354217"/>
          </a:xfrm>
          <a:prstGeom prst="rect">
            <a:avLst/>
          </a:prstGeom>
          <a:noFill/>
        </p:spPr>
        <p:txBody>
          <a:bodyPr wrap="square" rtlCol="0">
            <a:spAutoFit/>
          </a:bodyPr>
          <a:lstStyle/>
          <a:p>
            <a:pPr fontAlgn="base">
              <a:spcBef>
                <a:spcPct val="0"/>
              </a:spcBef>
              <a:spcAft>
                <a:spcPct val="0"/>
              </a:spcAft>
            </a:pPr>
            <a:r>
              <a:rPr kumimoji="1" lang="zh-TW" altLang="en-US" sz="2800" b="1" dirty="0" smtClean="0">
                <a:solidFill>
                  <a:srgbClr val="C00000"/>
                </a:solidFill>
                <a:latin typeface="微軟正黑體" panose="020B0604030504040204" pitchFamily="34" charset="-120"/>
                <a:ea typeface="微軟正黑體" panose="020B0604030504040204" pitchFamily="34" charset="-120"/>
              </a:rPr>
              <a:t>   花蓮</a:t>
            </a:r>
            <a:r>
              <a:rPr kumimoji="1" lang="zh-TW" altLang="en-US" sz="2800" b="1" dirty="0">
                <a:solidFill>
                  <a:srgbClr val="C00000"/>
                </a:solidFill>
                <a:latin typeface="微軟正黑體" panose="020B0604030504040204" pitchFamily="34" charset="-120"/>
                <a:ea typeface="微軟正黑體" panose="020B0604030504040204" pitchFamily="34" charset="-120"/>
              </a:rPr>
              <a:t>高工  </a:t>
            </a:r>
            <a:r>
              <a:rPr kumimoji="1" lang="zh-TW" altLang="en-US" sz="2800" b="1" baseline="-25000" dirty="0">
                <a:solidFill>
                  <a:srgbClr val="C00000"/>
                </a:solidFill>
                <a:latin typeface="微軟正黑體" panose="020B0604030504040204" pitchFamily="34" charset="-120"/>
                <a:ea typeface="微軟正黑體" panose="020B0604030504040204" pitchFamily="34" charset="-120"/>
              </a:rPr>
              <a:t>                                    </a:t>
            </a:r>
            <a:r>
              <a:rPr kumimoji="1" lang="zh-TW" altLang="en-US" sz="2800" b="1" baseline="-25000" dirty="0" smtClean="0">
                <a:solidFill>
                  <a:srgbClr val="C00000"/>
                </a:solidFill>
                <a:latin typeface="微軟正黑體" panose="020B0604030504040204" pitchFamily="34" charset="-120"/>
                <a:ea typeface="微軟正黑體" panose="020B0604030504040204" pitchFamily="34" charset="-120"/>
              </a:rPr>
              <a:t>   </a:t>
            </a:r>
            <a:r>
              <a:rPr kumimoji="1" lang="zh-TW" altLang="en-US" sz="2800" b="1" dirty="0" smtClean="0">
                <a:solidFill>
                  <a:srgbClr val="C00000"/>
                </a:solidFill>
                <a:latin typeface="微軟正黑體" panose="020B0604030504040204" pitchFamily="34" charset="-120"/>
                <a:ea typeface="微軟正黑體" panose="020B0604030504040204" pitchFamily="34" charset="-120"/>
              </a:rPr>
              <a:t>國立台北健康</a:t>
            </a:r>
            <a:r>
              <a:rPr kumimoji="1" lang="zh-TW" altLang="en-US" sz="2800" b="1" dirty="0">
                <a:solidFill>
                  <a:srgbClr val="C00000"/>
                </a:solidFill>
                <a:latin typeface="微軟正黑體" panose="020B0604030504040204" pitchFamily="34" charset="-120"/>
                <a:ea typeface="微軟正黑體" panose="020B0604030504040204" pitchFamily="34" charset="-120"/>
              </a:rPr>
              <a:t>護理大學  </a:t>
            </a:r>
            <a:endParaRPr kumimoji="1" lang="en-US" altLang="zh-TW" sz="2800" b="1" dirty="0">
              <a:solidFill>
                <a:srgbClr val="C00000"/>
              </a:solidFill>
              <a:latin typeface="微軟正黑體" panose="020B0604030504040204" pitchFamily="34" charset="-120"/>
              <a:ea typeface="微軟正黑體" panose="020B0604030504040204" pitchFamily="34" charset="-120"/>
            </a:endParaRPr>
          </a:p>
          <a:p>
            <a:pPr fontAlgn="base">
              <a:spcBef>
                <a:spcPct val="0"/>
              </a:spcBef>
              <a:spcAft>
                <a:spcPct val="0"/>
              </a:spcAft>
            </a:pPr>
            <a:endParaRPr kumimoji="1" lang="en-US" altLang="zh-TW" dirty="0">
              <a:solidFill>
                <a:prstClr val="black"/>
              </a:solidFill>
              <a:latin typeface="Calibri" pitchFamily="34" charset="0"/>
              <a:ea typeface="新細明體" charset="-120"/>
            </a:endParaRPr>
          </a:p>
          <a:p>
            <a:pPr fontAlgn="base">
              <a:spcBef>
                <a:spcPct val="0"/>
              </a:spcBef>
              <a:spcAft>
                <a:spcPct val="0"/>
              </a:spcAft>
            </a:pPr>
            <a:endParaRPr kumimoji="1" lang="en-US" altLang="zh-TW" dirty="0">
              <a:solidFill>
                <a:prstClr val="black"/>
              </a:solidFill>
              <a:latin typeface="Calibri" pitchFamily="34" charset="0"/>
              <a:ea typeface="新細明體" charset="-120"/>
            </a:endParaRPr>
          </a:p>
          <a:p>
            <a:pPr fontAlgn="base">
              <a:spcBef>
                <a:spcPct val="0"/>
              </a:spcBef>
              <a:spcAft>
                <a:spcPct val="0"/>
              </a:spcAft>
            </a:pPr>
            <a:endParaRPr kumimoji="1" lang="zh-TW" altLang="en-US" dirty="0">
              <a:solidFill>
                <a:prstClr val="black"/>
              </a:solidFill>
              <a:latin typeface="Calibri" pitchFamily="34" charset="0"/>
              <a:ea typeface="新細明體" charset="-120"/>
            </a:endParaRPr>
          </a:p>
        </p:txBody>
      </p:sp>
      <p:sp>
        <p:nvSpPr>
          <p:cNvPr id="5" name="向右箭號 4"/>
          <p:cNvSpPr/>
          <p:nvPr/>
        </p:nvSpPr>
        <p:spPr>
          <a:xfrm>
            <a:off x="3130552" y="1713368"/>
            <a:ext cx="1512168" cy="25717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graphicFrame>
        <p:nvGraphicFramePr>
          <p:cNvPr id="6" name="資料庫圖表 5"/>
          <p:cNvGraphicFramePr/>
          <p:nvPr>
            <p:extLst>
              <p:ext uri="{D42A27DB-BD31-4B8C-83A1-F6EECF244321}">
                <p14:modId xmlns:p14="http://schemas.microsoft.com/office/powerpoint/2010/main" val="4128466433"/>
              </p:ext>
            </p:extLst>
          </p:nvPr>
        </p:nvGraphicFramePr>
        <p:xfrm>
          <a:off x="179512" y="2564904"/>
          <a:ext cx="871296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7370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投影片編號版面配置區 1"/>
          <p:cNvSpPr>
            <a:spLocks noGrp="1"/>
          </p:cNvSpPr>
          <p:nvPr>
            <p:ph type="sldNum" sz="quarter" idx="12"/>
          </p:nvPr>
        </p:nvSpPr>
        <p:spPr bwMode="auto">
          <a:noFill/>
          <a:ln>
            <a:miter lim="800000"/>
            <a:headEnd/>
            <a:tailEnd/>
          </a:ln>
        </p:spPr>
        <p:txBody>
          <a:bodyPr/>
          <a:lstStyle/>
          <a:p>
            <a:fld id="{AA72AADF-D284-467B-AA71-243268A1D351}" type="slidenum">
              <a:rPr lang="zh-TW" altLang="en-US" smtClean="0">
                <a:ea typeface="新細明體" charset="-120"/>
              </a:rPr>
              <a:pPr/>
              <a:t>12</a:t>
            </a:fld>
            <a:endParaRPr lang="en-US" altLang="zh-TW">
              <a:ea typeface="新細明體"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3330553424"/>
              </p:ext>
            </p:extLst>
          </p:nvPr>
        </p:nvGraphicFramePr>
        <p:xfrm>
          <a:off x="251520" y="2161312"/>
          <a:ext cx="8784976" cy="3859976"/>
        </p:xfrm>
        <a:graphic>
          <a:graphicData uri="http://schemas.openxmlformats.org/drawingml/2006/table">
            <a:tbl>
              <a:tblPr>
                <a:tableStyleId>{69C7853C-536D-4A76-A0AE-DD22124D55A5}</a:tableStyleId>
              </a:tblPr>
              <a:tblGrid>
                <a:gridCol w="3557552">
                  <a:extLst>
                    <a:ext uri="{9D8B030D-6E8A-4147-A177-3AD203B41FA5}">
                      <a16:colId xmlns:a16="http://schemas.microsoft.com/office/drawing/2014/main" xmlns="" val="20000"/>
                    </a:ext>
                  </a:extLst>
                </a:gridCol>
                <a:gridCol w="5227424">
                  <a:extLst>
                    <a:ext uri="{9D8B030D-6E8A-4147-A177-3AD203B41FA5}">
                      <a16:colId xmlns:a16="http://schemas.microsoft.com/office/drawing/2014/main" xmlns="" val="20001"/>
                    </a:ext>
                  </a:extLst>
                </a:gridCol>
              </a:tblGrid>
              <a:tr h="763632">
                <a:tc>
                  <a:txBody>
                    <a:bodyPr/>
                    <a:lstStyle/>
                    <a:p>
                      <a:pPr algn="ctr">
                        <a:lnSpc>
                          <a:spcPct val="150000"/>
                        </a:lnSpc>
                      </a:pPr>
                      <a:r>
                        <a:rPr lang="zh-TW" altLang="en-US" sz="2000" b="1" dirty="0">
                          <a:latin typeface="標楷體" panose="03000509000000000000" pitchFamily="65" charset="-120"/>
                          <a:ea typeface="標楷體" panose="03000509000000000000" pitchFamily="65" charset="-120"/>
                        </a:rPr>
                        <a:t>對象</a:t>
                      </a:r>
                    </a:p>
                  </a:txBody>
                  <a:tcPr marL="0" marR="0" marT="0" marB="0" anchor="ctr"/>
                </a:tc>
                <a:tc>
                  <a:txBody>
                    <a:bodyPr/>
                    <a:lstStyle/>
                    <a:p>
                      <a:pPr algn="ctr">
                        <a:lnSpc>
                          <a:spcPct val="150000"/>
                        </a:lnSpc>
                      </a:pPr>
                      <a:r>
                        <a:rPr lang="en-US" altLang="zh-TW" sz="2000" b="1" dirty="0">
                          <a:latin typeface="標楷體" panose="03000509000000000000" pitchFamily="65" charset="-120"/>
                          <a:ea typeface="標楷體" panose="03000509000000000000" pitchFamily="65" charset="-120"/>
                        </a:rPr>
                        <a:t>2024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月後</a:t>
                      </a:r>
                      <a:r>
                        <a:rPr lang="en-US" altLang="zh-TW" sz="2000" b="1" dirty="0">
                          <a:latin typeface="標楷體" panose="03000509000000000000" pitchFamily="65" charset="-120"/>
                          <a:ea typeface="標楷體" panose="03000509000000000000" pitchFamily="65" charset="-120"/>
                        </a:rPr>
                        <a:t>(112</a:t>
                      </a:r>
                      <a:r>
                        <a:rPr lang="zh-TW" altLang="en-US" sz="2000" b="1" dirty="0">
                          <a:latin typeface="標楷體" panose="03000509000000000000" pitchFamily="65" charset="-120"/>
                          <a:ea typeface="標楷體" panose="03000509000000000000" pitchFamily="65" charset="-120"/>
                        </a:rPr>
                        <a:t>學年度下學期</a:t>
                      </a:r>
                      <a:r>
                        <a:rPr lang="en-US" altLang="zh-TW" sz="2000" b="1" dirty="0">
                          <a:latin typeface="標楷體" panose="03000509000000000000" pitchFamily="65" charset="-120"/>
                          <a:ea typeface="標楷體" panose="03000509000000000000" pitchFamily="65" charset="-120"/>
                        </a:rPr>
                        <a:t>)</a:t>
                      </a:r>
                      <a:endParaRPr lang="zh-TW" altLang="en-US" sz="2000" b="1" dirty="0">
                        <a:latin typeface="標楷體" panose="03000509000000000000" pitchFamily="65" charset="-120"/>
                        <a:ea typeface="標楷體" panose="03000509000000000000" pitchFamily="65" charset="-120"/>
                      </a:endParaRPr>
                    </a:p>
                  </a:txBody>
                  <a:tcPr marL="0" marR="0" marT="0" marB="0" anchor="ctr"/>
                </a:tc>
                <a:extLst>
                  <a:ext uri="{0D108BD9-81ED-4DB2-BD59-A6C34878D82A}">
                    <a16:rowId xmlns:a16="http://schemas.microsoft.com/office/drawing/2014/main" xmlns="" val="10000"/>
                  </a:ext>
                </a:extLst>
              </a:tr>
              <a:tr h="1656184">
                <a:tc>
                  <a:txBody>
                    <a:bodyPr/>
                    <a:lstStyle/>
                    <a:p>
                      <a:pPr algn="ctr">
                        <a:lnSpc>
                          <a:spcPct val="100000"/>
                        </a:lnSpc>
                        <a:spcAft>
                          <a:spcPts val="1200"/>
                        </a:spcAft>
                      </a:pPr>
                      <a:r>
                        <a:rPr lang="zh-TW" altLang="en-US" sz="3200" b="1" dirty="0">
                          <a:solidFill>
                            <a:srgbClr val="0000FF"/>
                          </a:solidFill>
                          <a:latin typeface="標楷體" panose="03000509000000000000" pitchFamily="65" charset="-120"/>
                          <a:ea typeface="標楷體" panose="03000509000000000000" pitchFamily="65" charset="-120"/>
                        </a:rPr>
                        <a:t>高職</a:t>
                      </a:r>
                      <a:endParaRPr lang="en-US" altLang="zh-TW" sz="3200" b="1" dirty="0">
                        <a:solidFill>
                          <a:srgbClr val="0000FF"/>
                        </a:solidFill>
                        <a:latin typeface="標楷體" panose="03000509000000000000" pitchFamily="65" charset="-120"/>
                        <a:ea typeface="標楷體" panose="03000509000000000000" pitchFamily="65" charset="-120"/>
                      </a:endParaRPr>
                    </a:p>
                  </a:txBody>
                  <a:tcPr marL="0" marR="0" marT="0" marB="0" anchor="ctr"/>
                </a:tc>
                <a:tc rowSpan="2">
                  <a:txBody>
                    <a:bodyPr/>
                    <a:lstStyle/>
                    <a:p>
                      <a:pPr algn="ctr">
                        <a:lnSpc>
                          <a:spcPct val="150000"/>
                        </a:lnSpc>
                      </a:pPr>
                      <a:r>
                        <a:rPr lang="zh-TW" altLang="en-US" sz="6600" b="1" dirty="0">
                          <a:solidFill>
                            <a:srgbClr val="FF0000"/>
                          </a:solidFill>
                          <a:latin typeface="標楷體" panose="03000509000000000000" pitchFamily="65" charset="-120"/>
                          <a:ea typeface="標楷體" panose="03000509000000000000" pitchFamily="65" charset="-120"/>
                        </a:rPr>
                        <a:t>全面免學費</a:t>
                      </a:r>
                    </a:p>
                  </a:txBody>
                  <a:tcPr marL="0" marR="0" marT="0" marB="0" anchor="ctr"/>
                </a:tc>
                <a:extLst>
                  <a:ext uri="{0D108BD9-81ED-4DB2-BD59-A6C34878D82A}">
                    <a16:rowId xmlns:a16="http://schemas.microsoft.com/office/drawing/2014/main" xmlns="" val="10001"/>
                  </a:ext>
                </a:extLst>
              </a:tr>
              <a:tr h="1440160">
                <a:tc>
                  <a:txBody>
                    <a:bodyPr/>
                    <a:lstStyle/>
                    <a:p>
                      <a:pPr algn="ctr">
                        <a:lnSpc>
                          <a:spcPct val="100000"/>
                        </a:lnSpc>
                        <a:spcAft>
                          <a:spcPts val="1200"/>
                        </a:spcAft>
                      </a:pPr>
                      <a:r>
                        <a:rPr lang="zh-TW" altLang="en-US" sz="3200" b="1" kern="1200" dirty="0">
                          <a:solidFill>
                            <a:srgbClr val="FF0000"/>
                          </a:solidFill>
                          <a:latin typeface="標楷體" panose="03000509000000000000" pitchFamily="65" charset="-120"/>
                          <a:ea typeface="標楷體" panose="03000509000000000000" pitchFamily="65" charset="-120"/>
                          <a:cs typeface="+mn-cs"/>
                        </a:rPr>
                        <a:t>高中</a:t>
                      </a:r>
                      <a:endParaRPr lang="en-US" altLang="zh-TW" sz="3200" b="1" kern="1200" dirty="0">
                        <a:solidFill>
                          <a:srgbClr val="FF0000"/>
                        </a:solidFill>
                        <a:latin typeface="標楷體" panose="03000509000000000000" pitchFamily="65" charset="-120"/>
                        <a:ea typeface="標楷體" panose="03000509000000000000" pitchFamily="65" charset="-120"/>
                        <a:cs typeface="+mn-cs"/>
                      </a:endParaRPr>
                    </a:p>
                  </a:txBody>
                  <a:tcPr marL="0" marR="0" marT="0" marB="0" anchor="ctr"/>
                </a:tc>
                <a:tc vMerge="1">
                  <a:txBody>
                    <a:bodyPr/>
                    <a:lstStyle/>
                    <a:p>
                      <a:pPr algn="ctr">
                        <a:lnSpc>
                          <a:spcPct val="150000"/>
                        </a:lnSpc>
                      </a:pPr>
                      <a:endParaRPr lang="zh-TW" altLang="en-US" sz="2400" b="1" dirty="0">
                        <a:solidFill>
                          <a:srgbClr val="FF0000"/>
                        </a:solidFill>
                        <a:latin typeface="標楷體" panose="03000509000000000000" pitchFamily="65" charset="-120"/>
                        <a:ea typeface="標楷體" panose="03000509000000000000" pitchFamily="65" charset="-120"/>
                      </a:endParaRPr>
                    </a:p>
                  </a:txBody>
                  <a:tcPr marL="0" marR="0" marT="0" marB="0" anchor="ctr"/>
                </a:tc>
                <a:extLst>
                  <a:ext uri="{0D108BD9-81ED-4DB2-BD59-A6C34878D82A}">
                    <a16:rowId xmlns:a16="http://schemas.microsoft.com/office/drawing/2014/main" xmlns="" val="10002"/>
                  </a:ext>
                </a:extLst>
              </a:tr>
            </a:tbl>
          </a:graphicData>
        </a:graphic>
      </p:graphicFrame>
      <p:sp>
        <p:nvSpPr>
          <p:cNvPr id="55299" name="標題 2"/>
          <p:cNvSpPr txBox="1">
            <a:spLocks/>
          </p:cNvSpPr>
          <p:nvPr/>
        </p:nvSpPr>
        <p:spPr bwMode="auto">
          <a:xfrm>
            <a:off x="0" y="620715"/>
            <a:ext cx="9144000" cy="720055"/>
          </a:xfrm>
          <a:prstGeom prst="rect">
            <a:avLst/>
          </a:prstGeom>
          <a:noFill/>
          <a:ln w="9525">
            <a:noFill/>
            <a:miter lim="800000"/>
            <a:headEnd/>
            <a:tailEnd/>
          </a:ln>
        </p:spPr>
        <p:txBody>
          <a:bodyPr/>
          <a:lstStyle/>
          <a:p>
            <a:pPr algn="ctr"/>
            <a:r>
              <a:rPr lang="zh-TW" altLang="zh-TW" sz="3600" b="1" dirty="0">
                <a:solidFill>
                  <a:srgbClr val="FF0000"/>
                </a:solidFill>
                <a:latin typeface="微軟正黑體" panose="020B0604030504040204" pitchFamily="34" charset="-120"/>
                <a:ea typeface="微軟正黑體" panose="020B0604030504040204" pitchFamily="34" charset="-120"/>
              </a:rPr>
              <a:t>高級中等學校(含五專前三年)免學費</a:t>
            </a:r>
          </a:p>
        </p:txBody>
      </p:sp>
      <p:sp>
        <p:nvSpPr>
          <p:cNvPr id="55300" name="矩形 5"/>
          <p:cNvSpPr>
            <a:spLocks noChangeArrowheads="1"/>
          </p:cNvSpPr>
          <p:nvPr/>
        </p:nvSpPr>
        <p:spPr bwMode="auto">
          <a:xfrm>
            <a:off x="395288" y="1268760"/>
            <a:ext cx="8497887" cy="523220"/>
          </a:xfrm>
          <a:prstGeom prst="rect">
            <a:avLst/>
          </a:prstGeom>
          <a:noFill/>
          <a:ln w="9525">
            <a:noFill/>
            <a:miter lim="800000"/>
            <a:headEnd/>
            <a:tailEnd/>
          </a:ln>
        </p:spPr>
        <p:txBody>
          <a:bodyPr>
            <a:spAutoFit/>
          </a:bodyPr>
          <a:lstStyle/>
          <a:p>
            <a:pPr eaLnBrk="0" hangingPunct="0"/>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就讀</a:t>
            </a:r>
            <a:r>
              <a:rPr lang="zh-TW" altLang="zh-TW" sz="2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高職</a:t>
            </a:r>
            <a:r>
              <a:rPr lang="zh-TW" altLang="en-US" sz="2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、高中</a:t>
            </a:r>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者免學費</a:t>
            </a:r>
            <a:r>
              <a:rPr lang="zh-TW" altLang="zh-TW" sz="2400" b="1" dirty="0">
                <a:solidFill>
                  <a:srgbClr val="333333"/>
                </a:solidFill>
                <a:latin typeface="微軟正黑體" panose="020B0604030504040204" pitchFamily="34" charset="-120"/>
                <a:ea typeface="微軟正黑體" panose="020B0604030504040204" pitchFamily="34" charset="-120"/>
                <a:cs typeface="新細明體" charset="-120"/>
              </a:rPr>
              <a:t>。</a:t>
            </a:r>
            <a:r>
              <a:rPr lang="zh-TW" altLang="en-US" sz="2400" b="1" u="sng" dirty="0">
                <a:solidFill>
                  <a:srgbClr val="0000FF"/>
                </a:solidFill>
                <a:latin typeface="微軟正黑體" panose="020B0604030504040204" pitchFamily="34" charset="-120"/>
                <a:ea typeface="微軟正黑體" panose="020B0604030504040204" pitchFamily="34" charset="-120"/>
                <a:cs typeface="新細明體" charset="-120"/>
              </a:rPr>
              <a:t>但</a:t>
            </a:r>
            <a:r>
              <a:rPr lang="zh-TW" altLang="en-US"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是要交雜費、書籍費</a:t>
            </a:r>
            <a:r>
              <a:rPr lang="en-US" altLang="zh-TW"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a:t>
            </a:r>
            <a:r>
              <a:rPr lang="zh-TW" altLang="en-US"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等費用</a:t>
            </a:r>
            <a:endParaRPr lang="zh-TW" altLang="zh-TW" sz="1200" b="1" dirty="0">
              <a:solidFill>
                <a:prstClr val="black"/>
              </a:solidFill>
              <a:latin typeface="微軟正黑體" panose="020B0604030504040204" pitchFamily="34" charset="-120"/>
              <a:ea typeface="微軟正黑體" panose="020B0604030504040204" pitchFamily="34" charset="-120"/>
              <a:cs typeface="新細明體" charset="-120"/>
            </a:endParaRPr>
          </a:p>
        </p:txBody>
      </p:sp>
      <p:grpSp>
        <p:nvGrpSpPr>
          <p:cNvPr id="6" name="群組 5"/>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41404983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4FDD2A66-9242-4442-B7CC-50B8B820049A}"/>
              </a:ext>
            </a:extLst>
          </p:cNvPr>
          <p:cNvSpPr>
            <a:spLocks noGrp="1"/>
          </p:cNvSpPr>
          <p:nvPr>
            <p:ph idx="1"/>
          </p:nvPr>
        </p:nvSpPr>
        <p:spPr/>
        <p:txBody>
          <a:bodyPr/>
          <a:lstStyle/>
          <a:p>
            <a:r>
              <a:rPr lang="zh-TW" altLang="en-US" b="1" dirty="0">
                <a:latin typeface="微軟正黑體" pitchFamily="34" charset="-120"/>
                <a:ea typeface="微軟正黑體" pitchFamily="34" charset="-120"/>
              </a:rPr>
              <a:t>請務必詳細看</a:t>
            </a:r>
            <a:r>
              <a:rPr lang="zh-TW" altLang="en-US" b="1" dirty="0">
                <a:solidFill>
                  <a:srgbClr val="FF0000"/>
                </a:solidFill>
                <a:latin typeface="微軟正黑體" pitchFamily="34" charset="-120"/>
                <a:ea typeface="微軟正黑體" pitchFamily="34" charset="-120"/>
              </a:rPr>
              <a:t>簡章</a:t>
            </a:r>
            <a:r>
              <a:rPr lang="zh-TW" altLang="en-US" b="1" dirty="0">
                <a:latin typeface="微軟正黑體" pitchFamily="34" charset="-120"/>
                <a:ea typeface="微軟正黑體" pitchFamily="34" charset="-120"/>
              </a:rPr>
              <a:t>，且瀏覽簡章的重點：</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簡章內</a:t>
            </a:r>
            <a:r>
              <a:rPr lang="zh-TW" altLang="en-US" b="1" u="sng" dirty="0">
                <a:solidFill>
                  <a:srgbClr val="0000FF"/>
                </a:solidFill>
                <a:latin typeface="微軟正黑體" pitchFamily="34" charset="-120"/>
                <a:ea typeface="微軟正黑體" pitchFamily="34" charset="-120"/>
              </a:rPr>
              <a:t>重要日程表</a:t>
            </a:r>
            <a:r>
              <a:rPr lang="zh-TW" altLang="en-US" b="1" dirty="0">
                <a:latin typeface="微軟正黑體" pitchFamily="34" charset="-120"/>
                <a:ea typeface="微軟正黑體" pitchFamily="34" charset="-120"/>
              </a:rPr>
              <a:t>，務必要掌握。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報名需要準備哪些資料</a:t>
            </a:r>
            <a:r>
              <a:rPr lang="en-US" altLang="zh-TW" b="1" dirty="0">
                <a:latin typeface="微軟正黑體" pitchFamily="34" charset="-120"/>
                <a:ea typeface="微軟正黑體" pitchFamily="34" charset="-120"/>
              </a:rPr>
              <a:t>?</a:t>
            </a:r>
          </a:p>
          <a:p>
            <a:pPr lvl="1"/>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16"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(1)</a:t>
            </a:r>
            <a:endParaRPr lang="zh-TW" altLang="en-US" b="1" dirty="0">
              <a:solidFill>
                <a:srgbClr val="0000FF"/>
              </a:solidFill>
              <a:latin typeface="微軟正黑體" pitchFamily="34" charset="-120"/>
              <a:ea typeface="微軟正黑體" pitchFamily="34" charset="-120"/>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8" name="內容版面配置區 2">
            <a:extLst>
              <a:ext uri="{FF2B5EF4-FFF2-40B4-BE49-F238E27FC236}">
                <a16:creationId xmlns="" xmlns:a16="http://schemas.microsoft.com/office/drawing/2014/main" id="{D1F9ECA3-4551-42C2-9E74-E1A39D013393}"/>
              </a:ext>
            </a:extLst>
          </p:cNvPr>
          <p:cNvSpPr txBox="1">
            <a:spLocks/>
          </p:cNvSpPr>
          <p:nvPr/>
        </p:nvSpPr>
        <p:spPr bwMode="auto">
          <a:xfrm>
            <a:off x="467544" y="3356992"/>
            <a:ext cx="8229600" cy="3168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b="1" dirty="0">
                <a:solidFill>
                  <a:prstClr val="black"/>
                </a:solidFill>
                <a:latin typeface="微軟正黑體" pitchFamily="34" charset="-120"/>
                <a:ea typeface="微軟正黑體" pitchFamily="34" charset="-120"/>
              </a:rPr>
              <a:t>注意自己所屬就學區或變更後就學區的特有制度或超額比序規則，如：</a:t>
            </a:r>
            <a:endParaRPr lang="en-US" altLang="zh-TW" b="1" dirty="0">
              <a:solidFill>
                <a:prstClr val="black"/>
              </a:solidFill>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花蓮區</a:t>
            </a:r>
            <a:r>
              <a:rPr lang="zh-TW" altLang="en-US" b="1" dirty="0">
                <a:solidFill>
                  <a:prstClr val="black"/>
                </a:solidFill>
                <a:latin typeface="微軟正黑體" pitchFamily="34" charset="-120"/>
                <a:ea typeface="微軟正黑體" pitchFamily="34" charset="-120"/>
              </a:rPr>
              <a:t>多元學習中</a:t>
            </a:r>
            <a:r>
              <a:rPr lang="zh-TW" altLang="en-US" b="1" dirty="0">
                <a:solidFill>
                  <a:srgbClr val="0000FF"/>
                </a:solidFill>
                <a:latin typeface="微軟正黑體" pitchFamily="34" charset="-120"/>
                <a:ea typeface="微軟正黑體" pitchFamily="34" charset="-120"/>
              </a:rPr>
              <a:t>各高中職採計的</a:t>
            </a:r>
            <a:r>
              <a:rPr lang="zh-TW" altLang="en-US" b="1" dirty="0">
                <a:solidFill>
                  <a:srgbClr val="FF0000"/>
                </a:solidFill>
                <a:latin typeface="微軟正黑體" pitchFamily="34" charset="-120"/>
                <a:ea typeface="微軟正黑體" pitchFamily="34" charset="-120"/>
              </a:rPr>
              <a:t>其他</a:t>
            </a:r>
            <a:r>
              <a:rPr lang="zh-TW" altLang="en-US" b="1" dirty="0">
                <a:solidFill>
                  <a:srgbClr val="0000FF"/>
                </a:solidFill>
                <a:latin typeface="微軟正黑體" pitchFamily="34" charset="-120"/>
                <a:ea typeface="微軟正黑體" pitchFamily="34" charset="-120"/>
              </a:rPr>
              <a:t>項目</a:t>
            </a:r>
            <a:endParaRPr lang="en-US" altLang="zh-TW" b="1" dirty="0">
              <a:solidFill>
                <a:srgbClr val="0000FF"/>
              </a:solidFill>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基北區</a:t>
            </a:r>
            <a:r>
              <a:rPr lang="zh-TW" altLang="en-US" b="1" dirty="0">
                <a:solidFill>
                  <a:prstClr val="black"/>
                </a:solidFill>
                <a:latin typeface="微軟正黑體" pitchFamily="34" charset="-120"/>
                <a:ea typeface="微軟正黑體" pitchFamily="34" charset="-120"/>
              </a:rPr>
              <a:t>的免試入學志願選填的規定</a:t>
            </a:r>
            <a:endParaRPr lang="en-US" altLang="zh-TW" b="1" dirty="0">
              <a:solidFill>
                <a:prstClr val="black"/>
              </a:solidFill>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宜蘭區</a:t>
            </a:r>
            <a:r>
              <a:rPr lang="zh-TW" altLang="en-US" b="1" dirty="0">
                <a:solidFill>
                  <a:prstClr val="black"/>
                </a:solidFill>
                <a:latin typeface="微軟正黑體" pitchFamily="34" charset="-120"/>
                <a:ea typeface="微軟正黑體" pitchFamily="34" charset="-120"/>
              </a:rPr>
              <a:t>專長生的辦理</a:t>
            </a:r>
            <a:endParaRPr lang="en-US" altLang="zh-TW" b="1" dirty="0">
              <a:solidFill>
                <a:prstClr val="black"/>
              </a:solidFill>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臺南區</a:t>
            </a:r>
            <a:r>
              <a:rPr lang="zh-TW" altLang="en-US" b="1" dirty="0">
                <a:solidFill>
                  <a:prstClr val="black"/>
                </a:solidFill>
                <a:latin typeface="微軟正黑體" pitchFamily="34" charset="-120"/>
                <a:ea typeface="微軟正黑體" pitchFamily="34" charset="-120"/>
              </a:rPr>
              <a:t>的超額比序方式改變</a:t>
            </a:r>
            <a:endParaRPr lang="en-US" altLang="zh-TW"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42563737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5212" y="1628800"/>
            <a:ext cx="8229600" cy="665502"/>
          </a:xfrm>
        </p:spPr>
        <p:txBody>
          <a:bodyPr/>
          <a:lstStyle/>
          <a:p>
            <a:r>
              <a:rPr lang="zh-TW" altLang="en-US" b="1" dirty="0">
                <a:solidFill>
                  <a:srgbClr val="FF0000"/>
                </a:solidFill>
              </a:rPr>
              <a:t>是否可以報名多個入學管道？</a:t>
            </a:r>
          </a:p>
        </p:txBody>
      </p:sp>
      <p:sp>
        <p:nvSpPr>
          <p:cNvPr id="3" name="內容版面配置區 2"/>
          <p:cNvSpPr>
            <a:spLocks noGrp="1"/>
          </p:cNvSpPr>
          <p:nvPr>
            <p:ph idx="1"/>
          </p:nvPr>
        </p:nvSpPr>
        <p:spPr>
          <a:xfrm>
            <a:off x="565212" y="2299463"/>
            <a:ext cx="8229600" cy="4525963"/>
          </a:xfrm>
        </p:spPr>
        <p:txBody>
          <a:bodyPr/>
          <a:lstStyle/>
          <a:p>
            <a:pPr>
              <a:spcBef>
                <a:spcPts val="600"/>
              </a:spcBef>
            </a:pPr>
            <a:r>
              <a:rPr lang="zh-TW" altLang="en-US" sz="2800" b="1" dirty="0"/>
              <a:t>身心障礙學生參加</a:t>
            </a:r>
            <a:r>
              <a:rPr lang="zh-TW" altLang="en-US" sz="2800" b="1" dirty="0">
                <a:solidFill>
                  <a:srgbClr val="FF0000"/>
                </a:solidFill>
              </a:rPr>
              <a:t>適性輔導就學安置計畫</a:t>
            </a:r>
            <a:r>
              <a:rPr lang="zh-TW" altLang="en-US" sz="2800" b="1" dirty="0"/>
              <a:t>的學生，可以同時參加各項入學管道。不過</a:t>
            </a:r>
            <a:r>
              <a:rPr lang="zh-TW" altLang="en-US" sz="2800" b="1" dirty="0">
                <a:solidFill>
                  <a:srgbClr val="000099"/>
                </a:solidFill>
              </a:rPr>
              <a:t>只能選擇一所學校辦理報到</a:t>
            </a:r>
            <a:r>
              <a:rPr lang="zh-TW" altLang="en-US" sz="2800" b="1" dirty="0"/>
              <a:t>。</a:t>
            </a:r>
            <a:endParaRPr lang="en-US" altLang="zh-TW" sz="2800" b="1" dirty="0"/>
          </a:p>
          <a:p>
            <a:pPr>
              <a:spcBef>
                <a:spcPts val="600"/>
              </a:spcBef>
            </a:pPr>
            <a:r>
              <a:rPr lang="zh-TW" altLang="en-US" sz="2800" b="1" dirty="0">
                <a:solidFill>
                  <a:srgbClr val="0000FF"/>
                </a:solidFill>
              </a:rPr>
              <a:t>學習區完全免試</a:t>
            </a:r>
            <a:r>
              <a:rPr lang="zh-TW" altLang="en-US" sz="2800" b="1" dirty="0"/>
              <a:t>、</a:t>
            </a:r>
            <a:r>
              <a:rPr lang="zh-TW" altLang="en-US" sz="2800" b="1" dirty="0">
                <a:solidFill>
                  <a:srgbClr val="0000FF"/>
                </a:solidFill>
              </a:rPr>
              <a:t>五專優先免試入學</a:t>
            </a:r>
            <a:r>
              <a:rPr lang="zh-TW" altLang="en-US" sz="2800" b="1" dirty="0"/>
              <a:t>、</a:t>
            </a:r>
            <a:r>
              <a:rPr lang="zh-TW" altLang="en-US" sz="2800" b="1" dirty="0">
                <a:solidFill>
                  <a:srgbClr val="0000FF"/>
                </a:solidFill>
              </a:rPr>
              <a:t>技優甄審入學</a:t>
            </a:r>
            <a:r>
              <a:rPr lang="zh-TW" altLang="en-US" sz="2800" b="1" dirty="0"/>
              <a:t>與</a:t>
            </a:r>
            <a:r>
              <a:rPr lang="zh-TW" altLang="en-US" sz="2800" b="1" dirty="0">
                <a:solidFill>
                  <a:srgbClr val="0000FF"/>
                </a:solidFill>
              </a:rPr>
              <a:t>實用技能班</a:t>
            </a:r>
            <a:r>
              <a:rPr lang="zh-TW" altLang="en-US" sz="2800" b="1" dirty="0"/>
              <a:t>可以同時報名，但是</a:t>
            </a: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只能選擇一所學校辦理報到</a:t>
            </a:r>
            <a:r>
              <a:rPr lang="zh-TW" altLang="en-US" sz="2800" b="1" dirty="0"/>
              <a:t>。</a:t>
            </a:r>
            <a:endParaRPr lang="en-US" altLang="zh-TW" sz="2800" b="1" dirty="0"/>
          </a:p>
          <a:p>
            <a:pPr>
              <a:spcBef>
                <a:spcPts val="600"/>
              </a:spcBef>
            </a:pPr>
            <a:r>
              <a:rPr lang="zh-TW" altLang="en-US" sz="2800" b="1" dirty="0"/>
              <a:t>免試入學與五專聯合免試入學可以同時報名，但是</a:t>
            </a: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只能選擇一所學校辦理報到</a:t>
            </a:r>
            <a:r>
              <a:rPr lang="zh-TW" altLang="en-US" sz="2800" b="1" dirty="0"/>
              <a:t>。</a:t>
            </a:r>
            <a:endParaRPr lang="en-US" altLang="zh-TW" sz="2800" b="1"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b="1" smtClean="0"/>
              <a:pPr>
                <a:defRPr/>
              </a:pPr>
              <a:t>121</a:t>
            </a:fld>
            <a:endParaRPr lang="zh-TW" altLang="en-US" b="1"/>
          </a:p>
        </p:txBody>
      </p:sp>
      <p:sp>
        <p:nvSpPr>
          <p:cNvPr id="26" name="標題 1">
            <a:extLst>
              <a:ext uri="{FF2B5EF4-FFF2-40B4-BE49-F238E27FC236}">
                <a16:creationId xmlns="" xmlns:a16="http://schemas.microsoft.com/office/drawing/2014/main" id="{CD9A522C-D149-41DD-AA64-5F82E0B3729C}"/>
              </a:ext>
            </a:extLst>
          </p:cNvPr>
          <p:cNvSpPr txBox="1">
            <a:spLocks/>
          </p:cNvSpPr>
          <p:nvPr/>
        </p:nvSpPr>
        <p:spPr bwMode="auto">
          <a:xfrm>
            <a:off x="467544" y="5486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(2)</a:t>
            </a:r>
            <a:endParaRPr lang="zh-TW" altLang="en-US" b="1" dirty="0">
              <a:solidFill>
                <a:srgbClr val="0000FF"/>
              </a:solidFill>
              <a:latin typeface="微軟正黑體" pitchFamily="34" charset="-120"/>
              <a:ea typeface="微軟正黑體" pitchFamily="34" charset="-120"/>
            </a:endParaRPr>
          </a:p>
        </p:txBody>
      </p:sp>
      <p:grpSp>
        <p:nvGrpSpPr>
          <p:cNvPr id="27" name="群組 26"/>
          <p:cNvGrpSpPr/>
          <p:nvPr/>
        </p:nvGrpSpPr>
        <p:grpSpPr>
          <a:xfrm>
            <a:off x="2195736" y="44624"/>
            <a:ext cx="6948264" cy="400110"/>
            <a:chOff x="2195736" y="44624"/>
            <a:chExt cx="6948264" cy="400110"/>
          </a:xfrm>
        </p:grpSpPr>
        <p:sp>
          <p:nvSpPr>
            <p:cNvPr id="28" name="矩形 2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8" name="矩形 37">
            <a:extLst>
              <a:ext uri="{FF2B5EF4-FFF2-40B4-BE49-F238E27FC236}">
                <a16:creationId xmlns="" xmlns:a16="http://schemas.microsoft.com/office/drawing/2014/main" id="{1DE01A08-B8B9-43BA-822E-BD11164356D5}"/>
              </a:ext>
            </a:extLst>
          </p:cNvPr>
          <p:cNvSpPr/>
          <p:nvPr/>
        </p:nvSpPr>
        <p:spPr>
          <a:xfrm>
            <a:off x="791580" y="6093296"/>
            <a:ext cx="7776864"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ltLang="zh-TW" sz="2000" b="1" dirty="0">
                <a:solidFill>
                  <a:srgbClr val="C0504D">
                    <a:lumMod val="75000"/>
                  </a:srgbClr>
                </a:solidFill>
                <a:latin typeface="微軟正黑體" panose="020B0604030504040204" pitchFamily="34" charset="-120"/>
                <a:ea typeface="微軟正黑體" panose="020B0604030504040204" pitchFamily="34" charset="-120"/>
              </a:rPr>
              <a:t>※</a:t>
            </a:r>
            <a:r>
              <a:rPr lang="zh-TW" altLang="en-US" sz="2000" b="1" dirty="0">
                <a:solidFill>
                  <a:srgbClr val="C0504D">
                    <a:lumMod val="75000"/>
                  </a:srgbClr>
                </a:solidFill>
                <a:latin typeface="微軟正黑體" panose="020B0604030504040204" pitchFamily="34" charset="-120"/>
                <a:ea typeface="微軟正黑體" panose="020B0604030504040204" pitchFamily="34" charset="-120"/>
              </a:rPr>
              <a:t>一個學生只可以在一所學校報到就讀，不可以同時占用多個名額。</a:t>
            </a:r>
          </a:p>
        </p:txBody>
      </p:sp>
    </p:spTree>
    <p:extLst>
      <p:ext uri="{BB962C8B-B14F-4D97-AF65-F5344CB8AC3E}">
        <p14:creationId xmlns:p14="http://schemas.microsoft.com/office/powerpoint/2010/main" val="31343388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457200" y="1600200"/>
            <a:ext cx="8229600" cy="4277071"/>
          </a:xfrm>
        </p:spPr>
        <p:txBody>
          <a:bodyPr/>
          <a:lstStyle/>
          <a:p>
            <a:r>
              <a:rPr lang="zh-TW" altLang="en-US" b="1" dirty="0">
                <a:latin typeface="微軟正黑體" pitchFamily="34" charset="-120"/>
                <a:ea typeface="微軟正黑體" pitchFamily="34" charset="-120"/>
              </a:rPr>
              <a:t>請注意所參加之入學管道，</a:t>
            </a:r>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報到與放棄錄取資格</a:t>
            </a:r>
            <a:r>
              <a:rPr lang="en-US" altLang="zh-TW"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時間。</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一定要仔細思考，慎重決定。</a:t>
            </a:r>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千萬</a:t>
            </a:r>
            <a:r>
              <a:rPr lang="zh-TW" altLang="en-US" b="1" dirty="0">
                <a:solidFill>
                  <a:srgbClr val="FF0000"/>
                </a:solidFill>
                <a:latin typeface="微軟正黑體" pitchFamily="34" charset="-120"/>
                <a:ea typeface="微軟正黑體" pitchFamily="34" charset="-120"/>
              </a:rPr>
              <a:t>不要逾期放棄</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a:p>
            <a:pPr marL="0" indent="0">
              <a:buNone/>
            </a:pPr>
            <a:endParaRPr lang="zh-TW" altLang="en-US" b="1" dirty="0">
              <a:latin typeface="微軟正黑體" pitchFamily="34" charset="-120"/>
              <a:ea typeface="微軟正黑體" pitchFamily="34" charset="-120"/>
            </a:endParaRPr>
          </a:p>
        </p:txBody>
      </p:sp>
      <p:sp>
        <p:nvSpPr>
          <p:cNvPr id="4" name="矩形 3">
            <a:extLst>
              <a:ext uri="{FF2B5EF4-FFF2-40B4-BE49-F238E27FC236}">
                <a16:creationId xmlns="" xmlns:a16="http://schemas.microsoft.com/office/drawing/2014/main" id="{1DE01A08-B8B9-43BA-822E-BD11164356D5}"/>
              </a:ext>
            </a:extLst>
          </p:cNvPr>
          <p:cNvSpPr/>
          <p:nvPr/>
        </p:nvSpPr>
        <p:spPr>
          <a:xfrm>
            <a:off x="971600" y="2780928"/>
            <a:ext cx="7776864"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solidFill>
                  <a:prstClr val="black"/>
                </a:solidFill>
              </a:rPr>
              <a:t>招生簡章中通常都會有一段話：</a:t>
            </a:r>
            <a:endParaRPr lang="en-US" altLang="zh-TW" dirty="0">
              <a:solidFill>
                <a:prstClr val="black"/>
              </a:solidFill>
            </a:endParaRPr>
          </a:p>
          <a:p>
            <a:endParaRPr lang="en-US" altLang="zh-TW" dirty="0">
              <a:solidFill>
                <a:prstClr val="black"/>
              </a:solidFill>
            </a:endParaRPr>
          </a:p>
          <a:p>
            <a:r>
              <a:rPr lang="zh-TW" altLang="en-US" sz="2400" b="1" dirty="0">
                <a:solidFill>
                  <a:srgbClr val="C0504D">
                    <a:lumMod val="75000"/>
                  </a:srgb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400" b="1" dirty="0">
                <a:solidFill>
                  <a:srgbClr val="C0504D">
                    <a:lumMod val="75000"/>
                  </a:srgbClr>
                </a:solidFill>
                <a:latin typeface="微軟正黑體" panose="020B0604030504040204" pitchFamily="34" charset="-120"/>
                <a:ea typeface="微軟正黑體" panose="020B0604030504040204" pitchFamily="34" charset="-120"/>
              </a:rPr>
              <a:t>….</a:t>
            </a:r>
            <a:r>
              <a:rPr lang="zh-TW" altLang="en-US" sz="2400" b="1" dirty="0">
                <a:solidFill>
                  <a:srgbClr val="C0504D">
                    <a:lumMod val="75000"/>
                  </a:srgbClr>
                </a:solidFill>
                <a:latin typeface="微軟正黑體" panose="020B0604030504040204" pitchFamily="34" charset="-120"/>
                <a:ea typeface="微軟正黑體" panose="020B0604030504040204" pitchFamily="34" charset="-120"/>
              </a:rPr>
              <a:t>。</a:t>
            </a:r>
          </a:p>
        </p:txBody>
      </p:sp>
      <p:sp>
        <p:nvSpPr>
          <p:cNvPr id="6"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(3)</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2436984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70EEBFB2-BBE5-49AD-8187-C584384F0833}"/>
              </a:ext>
            </a:extLst>
          </p:cNvPr>
          <p:cNvSpPr>
            <a:spLocks noGrp="1"/>
          </p:cNvSpPr>
          <p:nvPr>
            <p:ph idx="1"/>
          </p:nvPr>
        </p:nvSpPr>
        <p:spPr>
          <a:xfrm>
            <a:off x="457200" y="1600200"/>
            <a:ext cx="8579296" cy="4525963"/>
          </a:xfrm>
        </p:spPr>
        <p:txBody>
          <a:bodyPr/>
          <a:lstStyle/>
          <a:p>
            <a:r>
              <a:rPr lang="zh-TW" altLang="en-US" b="1" dirty="0">
                <a:latin typeface="微軟正黑體" pitchFamily="34" charset="-120"/>
                <a:ea typeface="微軟正黑體" pitchFamily="34" charset="-120"/>
              </a:rPr>
              <a:t>對於沒有簡章之招生行為，勿隨意同意招生學校就讀。</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保管好</a:t>
            </a:r>
            <a:r>
              <a:rPr lang="zh-TW" altLang="en-US" b="1" dirty="0">
                <a:solidFill>
                  <a:srgbClr val="FF0000"/>
                </a:solidFill>
                <a:latin typeface="微軟正黑體" pitchFamily="34" charset="-120"/>
                <a:ea typeface="微軟正黑體" pitchFamily="34" charset="-120"/>
              </a:rPr>
              <a:t>畢業證書</a:t>
            </a:r>
            <a:endParaRPr lang="en-US" altLang="zh-TW" b="1" dirty="0">
              <a:solidFill>
                <a:srgbClr val="FF0000"/>
              </a:solidFill>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勿隨意繳交入學相關費用</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有問題請向</a:t>
            </a:r>
            <a:r>
              <a:rPr lang="zh-TW" altLang="en-US" b="1" dirty="0">
                <a:solidFill>
                  <a:srgbClr val="0000FF"/>
                </a:solidFill>
                <a:latin typeface="微軟正黑體" pitchFamily="34" charset="-120"/>
                <a:ea typeface="微軟正黑體" pitchFamily="34" charset="-120"/>
              </a:rPr>
              <a:t>主管機關</a:t>
            </a:r>
            <a:r>
              <a:rPr lang="en-US" altLang="zh-TW" b="1" dirty="0">
                <a:solidFill>
                  <a:srgbClr val="0000FF"/>
                </a:solidFill>
                <a:latin typeface="微軟正黑體" pitchFamily="34" charset="-120"/>
                <a:ea typeface="微軟正黑體" pitchFamily="34" charset="-120"/>
              </a:rPr>
              <a:t>(</a:t>
            </a:r>
            <a:r>
              <a:rPr lang="zh-TW" altLang="en-US" b="1" dirty="0">
                <a:solidFill>
                  <a:srgbClr val="0000FF"/>
                </a:solidFill>
                <a:latin typeface="微軟正黑體" pitchFamily="34" charset="-120"/>
                <a:ea typeface="微軟正黑體" pitchFamily="34" charset="-120"/>
              </a:rPr>
              <a:t>花蓮縣政府</a:t>
            </a:r>
            <a:endParaRPr lang="en-US" altLang="zh-TW" b="1" dirty="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a:solidFill>
                  <a:srgbClr val="0000FF"/>
                </a:solidFill>
                <a:latin typeface="微軟正黑體" pitchFamily="34" charset="-120"/>
                <a:ea typeface="微軟正黑體" pitchFamily="34" charset="-120"/>
              </a:rPr>
              <a:t>教育處</a:t>
            </a:r>
            <a:r>
              <a:rPr lang="en-US" altLang="zh-TW" b="1" dirty="0">
                <a:solidFill>
                  <a:srgbClr val="0000FF"/>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或</a:t>
            </a:r>
            <a:r>
              <a:rPr lang="zh-TW" altLang="en-US" b="1" dirty="0">
                <a:solidFill>
                  <a:srgbClr val="0000FF"/>
                </a:solidFill>
                <a:latin typeface="微軟正黑體" pitchFamily="34" charset="-120"/>
                <a:ea typeface="微軟正黑體" pitchFamily="34" charset="-120"/>
              </a:rPr>
              <a:t>主委學校</a:t>
            </a:r>
            <a:r>
              <a:rPr lang="en-US" altLang="zh-TW" b="1" dirty="0">
                <a:solidFill>
                  <a:srgbClr val="0000FF"/>
                </a:solidFill>
                <a:latin typeface="微軟正黑體" pitchFamily="34" charset="-120"/>
                <a:ea typeface="微軟正黑體" pitchFamily="34" charset="-120"/>
              </a:rPr>
              <a:t>(</a:t>
            </a:r>
            <a:r>
              <a:rPr lang="zh-TW" altLang="en-US" b="1" dirty="0">
                <a:solidFill>
                  <a:srgbClr val="0000FF"/>
                </a:solidFill>
                <a:latin typeface="微軟正黑體" pitchFamily="34" charset="-120"/>
                <a:ea typeface="微軟正黑體" pitchFamily="34" charset="-120"/>
              </a:rPr>
              <a:t>花蓮花蓮高</a:t>
            </a:r>
            <a:endParaRPr lang="en-US" altLang="zh-TW" b="1" dirty="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a:solidFill>
                  <a:srgbClr val="0000FF"/>
                </a:solidFill>
                <a:latin typeface="微軟正黑體" pitchFamily="34" charset="-120"/>
                <a:ea typeface="微軟正黑體" pitchFamily="34" charset="-120"/>
              </a:rPr>
              <a:t>工</a:t>
            </a:r>
            <a:r>
              <a:rPr lang="en-US" altLang="zh-TW" b="1" dirty="0">
                <a:solidFill>
                  <a:srgbClr val="0000FF"/>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反應，請求協助。</a:t>
            </a:r>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6"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(4)</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77826" name="Picture 2" descr="國中小畢業變難了- 台灣教育-現況、變革與趨勢- 教育資源分享論壇- Powered by Discuz!"/>
          <p:cNvPicPr>
            <a:picLocks noChangeAspect="1" noChangeArrowheads="1"/>
          </p:cNvPicPr>
          <p:nvPr/>
        </p:nvPicPr>
        <p:blipFill rotWithShape="1">
          <a:blip r:embed="rId2">
            <a:extLst>
              <a:ext uri="{28A0092B-C50C-407E-A947-70E740481C1C}">
                <a14:useLocalDpi xmlns:a14="http://schemas.microsoft.com/office/drawing/2010/main" val="0"/>
              </a:ext>
            </a:extLst>
          </a:blip>
          <a:srcRect l="29769"/>
          <a:stretch/>
        </p:blipFill>
        <p:spPr bwMode="auto">
          <a:xfrm>
            <a:off x="6444208" y="2780928"/>
            <a:ext cx="2592288" cy="31683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60389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D1F9ECA3-4551-42C2-9E74-E1A39D013393}"/>
              </a:ext>
            </a:extLst>
          </p:cNvPr>
          <p:cNvSpPr>
            <a:spLocks noGrp="1"/>
          </p:cNvSpPr>
          <p:nvPr>
            <p:ph idx="1"/>
          </p:nvPr>
        </p:nvSpPr>
        <p:spPr/>
        <p:txBody>
          <a:bodyPr>
            <a:normAutofit/>
          </a:bodyPr>
          <a:lstStyle/>
          <a:p>
            <a:r>
              <a:rPr lang="zh-TW" altLang="en-US" b="1" dirty="0">
                <a:latin typeface="微軟正黑體" pitchFamily="34" charset="-120"/>
                <a:ea typeface="微軟正黑體" pitchFamily="34" charset="-120"/>
              </a:rPr>
              <a:t>可以至想要就讀的高中職或五專等學校網站瀏覽</a:t>
            </a:r>
            <a:r>
              <a:rPr lang="zh-TW" altLang="en-US" b="1" dirty="0">
                <a:solidFill>
                  <a:srgbClr val="FF0000"/>
                </a:solidFill>
                <a:latin typeface="微軟正黑體" pitchFamily="34" charset="-120"/>
                <a:ea typeface="微軟正黑體" pitchFamily="34" charset="-120"/>
              </a:rPr>
              <a:t>未來三年的課程規劃</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課程規劃要瀏覽適用</a:t>
            </a:r>
            <a:r>
              <a:rPr lang="en-US" altLang="zh-TW" b="1" dirty="0">
                <a:latin typeface="微軟正黑體" pitchFamily="34" charset="-120"/>
                <a:ea typeface="微軟正黑體" pitchFamily="34" charset="-120"/>
              </a:rPr>
              <a:t>112</a:t>
            </a:r>
            <a:r>
              <a:rPr lang="zh-TW" altLang="en-US" b="1" dirty="0">
                <a:latin typeface="微軟正黑體" pitchFamily="34" charset="-120"/>
                <a:ea typeface="微軟正黑體" pitchFamily="34" charset="-120"/>
              </a:rPr>
              <a:t>學年度入學學生</a:t>
            </a:r>
            <a:endParaRPr lang="en-US" altLang="zh-TW" b="1" dirty="0">
              <a:latin typeface="微軟正黑體" pitchFamily="34" charset="-120"/>
              <a:ea typeface="微軟正黑體" pitchFamily="34" charset="-120"/>
            </a:endParaRPr>
          </a:p>
          <a:p>
            <a:pPr lvl="1"/>
            <a:r>
              <a:rPr lang="zh-TW" altLang="en-US" b="1" dirty="0">
                <a:solidFill>
                  <a:srgbClr val="FF0000"/>
                </a:solidFill>
                <a:latin typeface="微軟正黑體" pitchFamily="34" charset="-120"/>
                <a:ea typeface="微軟正黑體" pitchFamily="34" charset="-120"/>
              </a:rPr>
              <a:t>學習歷程</a:t>
            </a:r>
            <a:r>
              <a:rPr lang="zh-TW" altLang="en-US" b="1" dirty="0">
                <a:latin typeface="微軟正黑體" pitchFamily="34" charset="-120"/>
                <a:ea typeface="微軟正黑體" pitchFamily="34" charset="-120"/>
              </a:rPr>
              <a:t>的參採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學測及分科考試之科目及範圍均有變動</a:t>
            </a:r>
            <a:endParaRPr lang="en-US" altLang="zh-TW" b="1" dirty="0">
              <a:latin typeface="微軟正黑體" pitchFamily="34" charset="-120"/>
              <a:ea typeface="微軟正黑體" pitchFamily="34" charset="-120"/>
            </a:endParaRPr>
          </a:p>
          <a:p>
            <a:pPr>
              <a:spcBef>
                <a:spcPts val="2400"/>
              </a:spcBef>
            </a:pPr>
            <a:r>
              <a:rPr lang="zh-TW" altLang="en-US" b="1" dirty="0">
                <a:latin typeface="微軟正黑體" pitchFamily="34" charset="-120"/>
                <a:ea typeface="微軟正黑體" pitchFamily="34" charset="-120"/>
              </a:rPr>
              <a:t>請於入學高級中等學校或五專後，務必注意各校的宣導或開學注意事項。</a:t>
            </a:r>
          </a:p>
        </p:txBody>
      </p:sp>
      <p:sp>
        <p:nvSpPr>
          <p:cNvPr id="5"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(5)</a:t>
            </a:r>
            <a:endParaRPr lang="zh-TW" altLang="en-US" b="1" dirty="0">
              <a:solidFill>
                <a:srgbClr val="0000FF"/>
              </a:solidFill>
              <a:latin typeface="微軟正黑體" pitchFamily="34" charset="-120"/>
              <a:ea typeface="微軟正黑體" pitchFamily="34" charset="-120"/>
            </a:endParaRPr>
          </a:p>
        </p:txBody>
      </p:sp>
      <p:grpSp>
        <p:nvGrpSpPr>
          <p:cNvPr id="6" name="群組 5"/>
          <p:cNvGrpSpPr/>
          <p:nvPr/>
        </p:nvGrpSpPr>
        <p:grpSpPr>
          <a:xfrm>
            <a:off x="2195736" y="44624"/>
            <a:ext cx="6948264" cy="400110"/>
            <a:chOff x="2195736" y="44624"/>
            <a:chExt cx="6948264" cy="400110"/>
          </a:xfrm>
        </p:grpSpPr>
        <p:sp>
          <p:nvSpPr>
            <p:cNvPr id="7" name="矩形 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03597517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5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494"/>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肆、志願選填與適性輔導</a:t>
            </a:r>
          </a:p>
        </p:txBody>
      </p:sp>
      <p:grpSp>
        <p:nvGrpSpPr>
          <p:cNvPr id="2" name="群組 1"/>
          <p:cNvGrpSpPr/>
          <p:nvPr/>
        </p:nvGrpSpPr>
        <p:grpSpPr>
          <a:xfrm>
            <a:off x="2195736" y="44624"/>
            <a:ext cx="6935645" cy="400110"/>
            <a:chOff x="2195736" y="44624"/>
            <a:chExt cx="6935645" cy="400110"/>
          </a:xfrm>
        </p:grpSpPr>
        <p:sp>
          <p:nvSpPr>
            <p:cNvPr id="33" name="矩形 32"/>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19" name="Picture 2" descr="「生涯」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700"/>
            <a:ext cx="9167929" cy="4952299"/>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125</a:t>
            </a:fld>
            <a:endParaRPr lang="zh-TW" altLang="en-US"/>
          </a:p>
        </p:txBody>
      </p:sp>
    </p:spTree>
    <p:extLst>
      <p:ext uri="{BB962C8B-B14F-4D97-AF65-F5344CB8AC3E}">
        <p14:creationId xmlns:p14="http://schemas.microsoft.com/office/powerpoint/2010/main" val="266023977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2195736" y="44624"/>
            <a:ext cx="6935645" cy="400110"/>
            <a:chOff x="2195736" y="44624"/>
            <a:chExt cx="6935645" cy="400110"/>
          </a:xfrm>
        </p:grpSpPr>
        <p:sp>
          <p:nvSpPr>
            <p:cNvPr id="5" name="矩形 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555776" y="44624"/>
                <a:ext cx="2232248" cy="360045"/>
                <a:chOff x="2267744" y="44624"/>
                <a:chExt cx="2232248" cy="360045"/>
              </a:xfrm>
            </p:grpSpPr>
            <p:grpSp>
              <p:nvGrpSpPr>
                <p:cNvPr id="9"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126</a:t>
            </a:fld>
            <a:endParaRPr lang="zh-TW" altLang="en-US"/>
          </a:p>
        </p:txBody>
      </p:sp>
      <p:sp>
        <p:nvSpPr>
          <p:cNvPr id="19" name="標題 1"/>
          <p:cNvSpPr txBox="1">
            <a:spLocks/>
          </p:cNvSpPr>
          <p:nvPr/>
        </p:nvSpPr>
        <p:spPr>
          <a:xfrm>
            <a:off x="391324" y="620688"/>
            <a:ext cx="8291264" cy="1143000"/>
          </a:xfrm>
          <a:prstGeom prst="rect">
            <a:avLst/>
          </a:prstGeom>
        </p:spPr>
        <p:txBody>
          <a:bodyPr/>
          <a:lstStyle/>
          <a:p>
            <a:pPr algn="ctr" eaLnBrk="0" hangingPunct="0">
              <a:defRPr/>
            </a:pPr>
            <a:r>
              <a:rPr lang="zh-TW" altLang="en-US" sz="6000" b="1" dirty="0">
                <a:solidFill>
                  <a:srgbClr val="FF0000"/>
                </a:solidFill>
                <a:latin typeface="微軟正黑體" pitchFamily="34" charset="-120"/>
                <a:ea typeface="微軟正黑體" pitchFamily="34" charset="-120"/>
              </a:rPr>
              <a:t>高職</a:t>
            </a:r>
            <a:r>
              <a:rPr lang="zh-TW" altLang="en-US" sz="4400" b="1" dirty="0">
                <a:solidFill>
                  <a:srgbClr val="0000FF"/>
                </a:solidFill>
                <a:latin typeface="微軟正黑體" pitchFamily="34" charset="-120"/>
                <a:ea typeface="微軟正黑體" pitchFamily="34" charset="-120"/>
              </a:rPr>
              <a:t>、</a:t>
            </a:r>
            <a:r>
              <a:rPr lang="zh-TW" altLang="en-US" sz="6000" b="1" dirty="0">
                <a:solidFill>
                  <a:srgbClr val="FF0000"/>
                </a:solidFill>
                <a:latin typeface="微軟正黑體" pitchFamily="34" charset="-120"/>
                <a:ea typeface="微軟正黑體" pitchFamily="34" charset="-120"/>
              </a:rPr>
              <a:t>高中</a:t>
            </a:r>
            <a:r>
              <a:rPr lang="zh-TW" altLang="en-US" sz="4400" b="1" dirty="0">
                <a:solidFill>
                  <a:srgbClr val="0000FF"/>
                </a:solidFill>
                <a:latin typeface="微軟正黑體" pitchFamily="34" charset="-120"/>
                <a:ea typeface="微軟正黑體" pitchFamily="34" charset="-120"/>
              </a:rPr>
              <a:t>升學進路</a:t>
            </a:r>
          </a:p>
        </p:txBody>
      </p:sp>
      <p:graphicFrame>
        <p:nvGraphicFramePr>
          <p:cNvPr id="20" name="物件 19"/>
          <p:cNvGraphicFramePr>
            <a:graphicFrameLocks noChangeAspect="1"/>
          </p:cNvGraphicFramePr>
          <p:nvPr>
            <p:extLst>
              <p:ext uri="{D42A27DB-BD31-4B8C-83A1-F6EECF244321}">
                <p14:modId xmlns:p14="http://schemas.microsoft.com/office/powerpoint/2010/main" val="290309296"/>
              </p:ext>
            </p:extLst>
          </p:nvPr>
        </p:nvGraphicFramePr>
        <p:xfrm>
          <a:off x="107504" y="1763688"/>
          <a:ext cx="4484422" cy="4463083"/>
        </p:xfrm>
        <a:graphic>
          <a:graphicData uri="http://schemas.openxmlformats.org/presentationml/2006/ole">
            <mc:AlternateContent xmlns:mc="http://schemas.openxmlformats.org/markup-compatibility/2006">
              <mc:Choice xmlns:v="urn:schemas-microsoft-com:vml" Requires="v">
                <p:oleObj spid="_x0000_s4220" name="PhotoImpact" r:id="rId4" imgW="7431193" imgH="5601976" progId="">
                  <p:embed/>
                </p:oleObj>
              </mc:Choice>
              <mc:Fallback>
                <p:oleObj name="PhotoImpact" r:id="rId4" imgW="7431193" imgH="560197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763688"/>
                        <a:ext cx="4484422" cy="4463083"/>
                      </a:xfrm>
                      <a:prstGeom prst="rect">
                        <a:avLst/>
                      </a:prstGeom>
                      <a:noFill/>
                    </p:spPr>
                  </p:pic>
                </p:oleObj>
              </mc:Fallback>
            </mc:AlternateContent>
          </a:graphicData>
        </a:graphic>
      </p:graphicFrame>
      <p:sp>
        <p:nvSpPr>
          <p:cNvPr id="21" name="內容版面配置區 7"/>
          <p:cNvSpPr txBox="1">
            <a:spLocks/>
          </p:cNvSpPr>
          <p:nvPr/>
        </p:nvSpPr>
        <p:spPr>
          <a:xfrm>
            <a:off x="356664" y="1628800"/>
            <a:ext cx="8229600" cy="4525963"/>
          </a:xfrm>
          <a:prstGeom prst="rect">
            <a:avLst/>
          </a:prstGeom>
        </p:spPr>
        <p:txBody>
          <a:bodyPr/>
          <a:lstStyle/>
          <a:p>
            <a:pPr eaLnBrk="0" hangingPunct="0">
              <a:spcBef>
                <a:spcPct val="20000"/>
              </a:spcBef>
              <a:buFont typeface="Arial" pitchFamily="34" charset="0"/>
              <a:buNone/>
              <a:defRPr/>
            </a:pPr>
            <a:r>
              <a:rPr kumimoji="0" lang="zh-TW" altLang="en-US" sz="3200">
                <a:solidFill>
                  <a:prstClr val="black"/>
                </a:solidFill>
                <a:latin typeface="Calibri"/>
                <a:ea typeface="新細明體"/>
              </a:rPr>
              <a:t> </a:t>
            </a:r>
            <a:endParaRPr kumimoji="0" lang="zh-TW" altLang="en-US" sz="3200" dirty="0">
              <a:solidFill>
                <a:prstClr val="black"/>
              </a:solidFill>
              <a:latin typeface="Calibri"/>
              <a:ea typeface="新細明體"/>
            </a:endParaRPr>
          </a:p>
        </p:txBody>
      </p:sp>
      <p:graphicFrame>
        <p:nvGraphicFramePr>
          <p:cNvPr id="22" name="物件 21"/>
          <p:cNvGraphicFramePr>
            <a:graphicFrameLocks noChangeAspect="1"/>
          </p:cNvGraphicFramePr>
          <p:nvPr>
            <p:extLst>
              <p:ext uri="{D42A27DB-BD31-4B8C-83A1-F6EECF244321}">
                <p14:modId xmlns:p14="http://schemas.microsoft.com/office/powerpoint/2010/main" val="2221989907"/>
              </p:ext>
            </p:extLst>
          </p:nvPr>
        </p:nvGraphicFramePr>
        <p:xfrm>
          <a:off x="4688250" y="1763688"/>
          <a:ext cx="4348245" cy="4463083"/>
        </p:xfrm>
        <a:graphic>
          <a:graphicData uri="http://schemas.openxmlformats.org/presentationml/2006/ole">
            <mc:AlternateContent xmlns:mc="http://schemas.openxmlformats.org/markup-compatibility/2006">
              <mc:Choice xmlns:v="urn:schemas-microsoft-com:vml" Requires="v">
                <p:oleObj spid="_x0000_s4221" name="PhotoImpact" r:id="rId6" imgW="5779817" imgH="6059280" progId="">
                  <p:embed/>
                </p:oleObj>
              </mc:Choice>
              <mc:Fallback>
                <p:oleObj name="PhotoImpact" r:id="rId6" imgW="5779817" imgH="60592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8250" y="1763688"/>
                        <a:ext cx="4348245" cy="4463083"/>
                      </a:xfrm>
                      <a:prstGeom prst="rect">
                        <a:avLst/>
                      </a:prstGeom>
                      <a:noFill/>
                    </p:spPr>
                  </p:pic>
                </p:oleObj>
              </mc:Fallback>
            </mc:AlternateContent>
          </a:graphicData>
        </a:graphic>
      </p:graphicFrame>
    </p:spTree>
    <p:extLst>
      <p:ext uri="{BB962C8B-B14F-4D97-AF65-F5344CB8AC3E}">
        <p14:creationId xmlns:p14="http://schemas.microsoft.com/office/powerpoint/2010/main" val="214594948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hape 615"/>
          <p:cNvSpPr>
            <a:spLocks noGrp="1"/>
          </p:cNvSpPr>
          <p:nvPr>
            <p:ph type="body" idx="4294967295"/>
          </p:nvPr>
        </p:nvSpPr>
        <p:spPr>
          <a:xfrm>
            <a:off x="685800" y="609600"/>
            <a:ext cx="7953375" cy="5422900"/>
          </a:xfrm>
        </p:spPr>
        <p:txBody>
          <a:bodyPr lIns="91425" tIns="45700" rIns="91425" bIns="45700"/>
          <a:lstStyle/>
          <a:p>
            <a:pPr eaLnBrk="1" hangingPunct="1">
              <a:lnSpc>
                <a:spcPct val="80000"/>
              </a:lnSpc>
              <a:spcBef>
                <a:spcPct val="0"/>
              </a:spcBef>
              <a:buClr>
                <a:srgbClr val="0000FF"/>
              </a:buClr>
              <a:buSzPct val="25000"/>
              <a:buFont typeface="Arial" charset="0"/>
              <a:buNone/>
            </a:pPr>
            <a:r>
              <a:rPr lang="zh-TW" altLang="zh-TW" sz="3400">
                <a:solidFill>
                  <a:srgbClr val="6600CC"/>
                </a:solidFill>
                <a:latin typeface="微軟正黑體" pitchFamily="34" charset="-120"/>
                <a:ea typeface="微軟正黑體" pitchFamily="34" charset="-120"/>
                <a:cs typeface="Arial" charset="0"/>
                <a:sym typeface="Arial" charset="0"/>
              </a:rPr>
              <a:t>    </a:t>
            </a:r>
          </a:p>
          <a:p>
            <a:pPr eaLnBrk="1" hangingPunct="1">
              <a:lnSpc>
                <a:spcPct val="80000"/>
              </a:lnSpc>
              <a:spcBef>
                <a:spcPts val="575"/>
              </a:spcBef>
              <a:buClr>
                <a:srgbClr val="000000"/>
              </a:buClr>
              <a:buSzPct val="25000"/>
              <a:buFont typeface="Arial" charset="0"/>
              <a:buNone/>
            </a:pPr>
            <a:r>
              <a:rPr lang="zh-TW" altLang="zh-TW" sz="2900">
                <a:solidFill>
                  <a:srgbClr val="000000"/>
                </a:solidFill>
                <a:latin typeface="微軟正黑體" pitchFamily="34" charset="-120"/>
                <a:ea typeface="微軟正黑體" pitchFamily="34" charset="-120"/>
                <a:cs typeface="Arial" charset="0"/>
                <a:sym typeface="Arial" charset="0"/>
              </a:rPr>
              <a:t>  </a:t>
            </a:r>
          </a:p>
          <a:p>
            <a:pPr eaLnBrk="1" hangingPunct="1">
              <a:buFontTx/>
              <a:buBlip>
                <a:blip r:embed="rId3"/>
              </a:buBlip>
            </a:pPr>
            <a:endParaRPr lang="zh-TW" altLang="zh-TW">
              <a:latin typeface="微軟正黑體" pitchFamily="34" charset="-120"/>
              <a:ea typeface="微軟正黑體" pitchFamily="34" charset="-120"/>
            </a:endParaRPr>
          </a:p>
        </p:txBody>
      </p:sp>
      <p:sp>
        <p:nvSpPr>
          <p:cNvPr id="192514" name="Shape 616"/>
          <p:cNvSpPr>
            <a:spLocks noChangeArrowheads="1"/>
          </p:cNvSpPr>
          <p:nvPr/>
        </p:nvSpPr>
        <p:spPr bwMode="auto">
          <a:xfrm>
            <a:off x="0" y="908050"/>
            <a:ext cx="9144000" cy="504825"/>
          </a:xfrm>
          <a:prstGeom prst="rect">
            <a:avLst/>
          </a:prstGeom>
          <a:solidFill>
            <a:srgbClr val="FFCCFF"/>
          </a:solidFill>
          <a:ln w="25400">
            <a:solidFill>
              <a:srgbClr val="FF33CC"/>
            </a:solidFill>
            <a:round/>
            <a:headEnd/>
            <a:tailEnd/>
          </a:ln>
        </p:spPr>
        <p:txBody>
          <a:bodyPr lIns="91425" tIns="45700" rIns="91425" bIns="45700" anchor="ctr"/>
          <a:lstStyle/>
          <a:p>
            <a:pPr marL="165100" indent="-165100" algn="just">
              <a:buSzPct val="25000"/>
            </a:pPr>
            <a:r>
              <a:rPr lang="zh-TW" altLang="zh-TW" sz="2800" b="1" dirty="0">
                <a:solidFill>
                  <a:srgbClr val="FF0000"/>
                </a:solidFill>
                <a:latin typeface="微軟正黑體" pitchFamily="34" charset="-120"/>
                <a:ea typeface="微軟正黑體" pitchFamily="34" charset="-120"/>
                <a:cs typeface="Arial" charset="0"/>
                <a:sym typeface="Arial" charset="0"/>
              </a:rPr>
              <a:t>❖如何進行適性生涯規劃</a:t>
            </a:r>
          </a:p>
        </p:txBody>
      </p:sp>
      <p:sp>
        <p:nvSpPr>
          <p:cNvPr id="192515" name="Shape 617"/>
          <p:cNvSpPr>
            <a:spLocks noChangeArrowheads="1"/>
          </p:cNvSpPr>
          <p:nvPr/>
        </p:nvSpPr>
        <p:spPr bwMode="auto">
          <a:xfrm>
            <a:off x="1187450" y="1614488"/>
            <a:ext cx="6702425" cy="5089525"/>
          </a:xfrm>
          <a:prstGeom prst="rect">
            <a:avLst/>
          </a:prstGeom>
          <a:blipFill dpi="0" rotWithShape="1">
            <a:blip r:embed="rId4" cstate="screen"/>
            <a:srcRect/>
            <a:stretch>
              <a:fillRect/>
            </a:stretch>
          </a:blipFill>
          <a:ln w="9525">
            <a:noFill/>
            <a:miter lim="800000"/>
            <a:headEnd/>
            <a:tailEnd/>
          </a:ln>
        </p:spPr>
        <p:txBody>
          <a:bodyPr/>
          <a:lstStyle/>
          <a:p>
            <a:endParaRPr lang="zh-TW" altLang="en-US">
              <a:solidFill>
                <a:prstClr val="black"/>
              </a:solidFill>
              <a:latin typeface="微軟正黑體" pitchFamily="34" charset="-120"/>
              <a:ea typeface="微軟正黑體" pitchFamily="34" charset="-120"/>
            </a:endParaRPr>
          </a:p>
        </p:txBody>
      </p:sp>
      <p:sp>
        <p:nvSpPr>
          <p:cNvPr id="192516" name="Shape 618"/>
          <p:cNvSpPr>
            <a:spLocks noChangeArrowheads="1"/>
          </p:cNvSpPr>
          <p:nvPr/>
        </p:nvSpPr>
        <p:spPr bwMode="auto">
          <a:xfrm>
            <a:off x="2051050" y="6518275"/>
            <a:ext cx="5832475" cy="366713"/>
          </a:xfrm>
          <a:prstGeom prst="rect">
            <a:avLst/>
          </a:prstGeom>
          <a:noFill/>
          <a:ln w="9525">
            <a:noFill/>
            <a:miter lim="800000"/>
            <a:headEnd/>
            <a:tailEnd/>
          </a:ln>
        </p:spPr>
        <p:txBody>
          <a:bodyPr lIns="91425" tIns="45700" rIns="91425" bIns="45700"/>
          <a:lstStyle/>
          <a:p>
            <a:pPr>
              <a:buSzPct val="25000"/>
            </a:pPr>
            <a:r>
              <a:rPr lang="zh-TW" altLang="zh-TW" sz="1200">
                <a:solidFill>
                  <a:srgbClr val="000000"/>
                </a:solidFill>
                <a:latin typeface="微軟正黑體" pitchFamily="34" charset="-120"/>
                <a:ea typeface="微軟正黑體" pitchFamily="34" charset="-120"/>
                <a:cs typeface="Arial" charset="0"/>
                <a:sym typeface="Arial" charset="0"/>
              </a:rPr>
              <a:t>資料來源</a:t>
            </a:r>
            <a:r>
              <a:rPr lang="zh-TW" altLang="zh-TW">
                <a:solidFill>
                  <a:srgbClr val="000000"/>
                </a:solidFill>
                <a:latin typeface="微軟正黑體" pitchFamily="34" charset="-120"/>
                <a:ea typeface="微軟正黑體" pitchFamily="34" charset="-120"/>
                <a:cs typeface="Arial" charset="0"/>
                <a:sym typeface="Arial" charset="0"/>
              </a:rPr>
              <a:t>：</a:t>
            </a:r>
            <a:r>
              <a:rPr lang="zh-TW" altLang="zh-TW" sz="1200">
                <a:solidFill>
                  <a:srgbClr val="000000"/>
                </a:solidFill>
                <a:latin typeface="微軟正黑體" pitchFamily="34" charset="-120"/>
                <a:ea typeface="微軟正黑體" pitchFamily="34" charset="-120"/>
                <a:cs typeface="Arial" charset="0"/>
                <a:sym typeface="Arial" charset="0"/>
              </a:rPr>
              <a:t>http://hope.nyc.gov.tw/career.php?mod=15&amp;cid=1&amp;id=33&amp;ms=1</a:t>
            </a:r>
          </a:p>
        </p:txBody>
      </p:sp>
      <p:sp>
        <p:nvSpPr>
          <p:cNvPr id="192517" name="Shape 619"/>
          <p:cNvSpPr txBox="1">
            <a:spLocks noChangeArrowheads="1"/>
          </p:cNvSpPr>
          <p:nvPr/>
        </p:nvSpPr>
        <p:spPr bwMode="auto">
          <a:xfrm>
            <a:off x="5729288" y="1844675"/>
            <a:ext cx="1651000" cy="762000"/>
          </a:xfrm>
          <a:prstGeom prst="rect">
            <a:avLst/>
          </a:prstGeom>
          <a:solidFill>
            <a:srgbClr val="FFC00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個人特質的</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澄清與了解</a:t>
            </a:r>
          </a:p>
        </p:txBody>
      </p:sp>
      <p:sp>
        <p:nvSpPr>
          <p:cNvPr id="192518" name="Shape 620"/>
          <p:cNvSpPr txBox="1">
            <a:spLocks noChangeArrowheads="1"/>
          </p:cNvSpPr>
          <p:nvPr/>
        </p:nvSpPr>
        <p:spPr bwMode="auto">
          <a:xfrm>
            <a:off x="7380288" y="4151313"/>
            <a:ext cx="1619250" cy="762000"/>
          </a:xfrm>
          <a:prstGeom prst="rect">
            <a:avLst/>
          </a:prstGeom>
          <a:solidFill>
            <a:srgbClr val="FF5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教育與職業</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資料的提供</a:t>
            </a:r>
          </a:p>
        </p:txBody>
      </p:sp>
      <p:sp>
        <p:nvSpPr>
          <p:cNvPr id="192519" name="Shape 621"/>
          <p:cNvSpPr txBox="1">
            <a:spLocks noChangeArrowheads="1"/>
          </p:cNvSpPr>
          <p:nvPr/>
        </p:nvSpPr>
        <p:spPr bwMode="auto">
          <a:xfrm>
            <a:off x="215900" y="4159250"/>
            <a:ext cx="1619250" cy="762000"/>
          </a:xfrm>
          <a:prstGeom prst="rect">
            <a:avLst/>
          </a:prstGeom>
          <a:solidFill>
            <a:srgbClr val="92D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個人與環境關係的協調</a:t>
            </a:r>
          </a:p>
        </p:txBody>
      </p:sp>
      <p:grpSp>
        <p:nvGrpSpPr>
          <p:cNvPr id="10" name="群組 9"/>
          <p:cNvGrpSpPr/>
          <p:nvPr/>
        </p:nvGrpSpPr>
        <p:grpSpPr>
          <a:xfrm>
            <a:off x="2195736" y="44624"/>
            <a:ext cx="6935645" cy="400110"/>
            <a:chOff x="2195736" y="44624"/>
            <a:chExt cx="6935645" cy="400110"/>
          </a:xfrm>
        </p:grpSpPr>
        <p:sp>
          <p:nvSpPr>
            <p:cNvPr id="11" name="矩形 1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latin typeface="微軟正黑體" pitchFamily="34" charset="-120"/>
                <a:ea typeface="微軟正黑體" pitchFamily="34" charset="-120"/>
              </a:rPr>
              <a:pPr>
                <a:defRPr/>
              </a:pPr>
              <a:t>127</a:t>
            </a:fld>
            <a:endParaRPr lang="zh-TW" altLang="en-US">
              <a:latin typeface="微軟正黑體" pitchFamily="34" charset="-120"/>
              <a:ea typeface="微軟正黑體" pitchFamily="34" charset="-120"/>
            </a:endParaRPr>
          </a:p>
        </p:txBody>
      </p:sp>
    </p:spTree>
    <p:extLst>
      <p:ext uri="{BB962C8B-B14F-4D97-AF65-F5344CB8AC3E}">
        <p14:creationId xmlns:p14="http://schemas.microsoft.com/office/powerpoint/2010/main" val="3029607466"/>
      </p:ext>
    </p:extLst>
  </p:cSld>
  <p:clrMapOvr>
    <a:masterClrMapping/>
  </p:clrMapOvr>
  <p:transition spd="slow">
    <p:cu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a:extLst>
              <a:ext uri="{FF2B5EF4-FFF2-40B4-BE49-F238E27FC236}">
                <a16:creationId xmlns="" xmlns:a16="http://schemas.microsoft.com/office/drawing/2014/main" id="{98109809-4CA3-4F61-8530-87F18746C562}"/>
              </a:ext>
            </a:extLst>
          </p:cNvPr>
          <p:cNvSpPr txBox="1">
            <a:spLocks noGrp="1"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a:spcBef>
                <a:spcPct val="0"/>
              </a:spcBef>
              <a:buClrTx/>
              <a:buSzTx/>
              <a:buFontTx/>
              <a:buNone/>
            </a:pPr>
            <a:fld id="{2DE072AA-8086-4136-8D4E-566A0D887CA2}" type="slidenum">
              <a:rPr lang="en-US" altLang="zh-TW" sz="1400">
                <a:solidFill>
                  <a:prstClr val="black"/>
                </a:solidFill>
                <a:latin typeface="Times New Roman" panose="02020603050405020304" pitchFamily="18" charset="0"/>
              </a:rPr>
              <a:pPr algn="r">
                <a:spcBef>
                  <a:spcPct val="0"/>
                </a:spcBef>
                <a:buClrTx/>
                <a:buSzTx/>
                <a:buFontTx/>
                <a:buNone/>
              </a:pPr>
              <a:t>128</a:t>
            </a:fld>
            <a:endParaRPr lang="en-US" altLang="zh-TW" sz="1400">
              <a:solidFill>
                <a:prstClr val="black"/>
              </a:solidFill>
              <a:latin typeface="Times New Roman" panose="02020603050405020304" pitchFamily="18" charset="0"/>
            </a:endParaRPr>
          </a:p>
        </p:txBody>
      </p:sp>
      <p:sp>
        <p:nvSpPr>
          <p:cNvPr id="35843" name="投影片編號版面配置區 4">
            <a:extLst>
              <a:ext uri="{FF2B5EF4-FFF2-40B4-BE49-F238E27FC236}">
                <a16:creationId xmlns="" xmlns:a16="http://schemas.microsoft.com/office/drawing/2014/main" id="{E18E9E7E-1AC7-4CBF-9035-F8CF99E53B97}"/>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a:spcBef>
                <a:spcPct val="0"/>
              </a:spcBef>
              <a:buClrTx/>
              <a:buSzTx/>
              <a:buFontTx/>
              <a:buNone/>
            </a:pPr>
            <a:fld id="{6510321C-C9A3-4B1E-A67A-C3D652CB3D08}" type="slidenum">
              <a:rPr lang="en-US" altLang="zh-TW" sz="1400">
                <a:solidFill>
                  <a:prstClr val="black"/>
                </a:solidFill>
                <a:latin typeface="Times New Roman" panose="02020603050405020304" pitchFamily="18" charset="0"/>
              </a:rPr>
              <a:pPr algn="r">
                <a:spcBef>
                  <a:spcPct val="0"/>
                </a:spcBef>
                <a:buClrTx/>
                <a:buSzTx/>
                <a:buFontTx/>
                <a:buNone/>
              </a:pPr>
              <a:t>128</a:t>
            </a:fld>
            <a:endParaRPr lang="en-US" altLang="zh-TW" sz="1400">
              <a:solidFill>
                <a:prstClr val="black"/>
              </a:solidFill>
              <a:latin typeface="Times New Roman" panose="02020603050405020304" pitchFamily="18" charset="0"/>
            </a:endParaRPr>
          </a:p>
        </p:txBody>
      </p:sp>
      <p:sp>
        <p:nvSpPr>
          <p:cNvPr id="2" name="Rectangle 2">
            <a:extLst>
              <a:ext uri="{FF2B5EF4-FFF2-40B4-BE49-F238E27FC236}">
                <a16:creationId xmlns="" xmlns:a16="http://schemas.microsoft.com/office/drawing/2014/main" id="{D01A4F22-91B1-4165-89BA-70C3144AB267}"/>
              </a:ext>
            </a:extLst>
          </p:cNvPr>
          <p:cNvSpPr>
            <a:spLocks noGrp="1" noChangeArrowheads="1"/>
          </p:cNvSpPr>
          <p:nvPr>
            <p:ph type="ctrTitle"/>
          </p:nvPr>
        </p:nvSpPr>
        <p:spPr>
          <a:xfrm>
            <a:off x="323528" y="609882"/>
            <a:ext cx="5984062" cy="692229"/>
          </a:xfrm>
          <a:solidFill>
            <a:srgbClr val="FFFFCC"/>
          </a:solidFill>
        </p:spPr>
        <p:txBody>
          <a:bodyPr/>
          <a:lstStyle/>
          <a:p>
            <a:pPr eaLnBrk="1" hangingPunct="1">
              <a:defRPr/>
            </a:pPr>
            <a:r>
              <a:rPr lang="en-US" altLang="zh-TW" sz="3600" b="1" dirty="0">
                <a:solidFill>
                  <a:srgbClr val="0000CC"/>
                </a:solidFill>
                <a:latin typeface="微軟正黑體" panose="020B0604030504040204" pitchFamily="34" charset="-120"/>
                <a:ea typeface="微軟正黑體" panose="020B0604030504040204" pitchFamily="34" charset="-120"/>
              </a:rPr>
              <a:t>   </a:t>
            </a:r>
            <a:r>
              <a:rPr lang="zh-TW" altLang="en-US" sz="3600" b="1" dirty="0">
                <a:solidFill>
                  <a:srgbClr val="0000FF"/>
                </a:solidFill>
                <a:latin typeface="微軟正黑體" panose="020B0604030504040204" pitchFamily="34" charset="-120"/>
                <a:ea typeface="微軟正黑體" panose="020B0604030504040204" pitchFamily="34" charset="-120"/>
              </a:rPr>
              <a:t>技高</a:t>
            </a:r>
            <a:r>
              <a:rPr lang="en-US" altLang="zh-TW" sz="3600" b="1" dirty="0">
                <a:solidFill>
                  <a:srgbClr val="0000FF"/>
                </a:solidFill>
                <a:latin typeface="微軟正黑體" panose="020B0604030504040204" pitchFamily="34" charset="-120"/>
                <a:ea typeface="微軟正黑體" panose="020B0604030504040204" pitchFamily="34" charset="-120"/>
              </a:rPr>
              <a:t>(</a:t>
            </a:r>
            <a:r>
              <a:rPr lang="zh-TW" altLang="en-US" sz="3600" b="1" dirty="0">
                <a:solidFill>
                  <a:srgbClr val="0000FF"/>
                </a:solidFill>
                <a:latin typeface="微軟正黑體" panose="020B0604030504040204" pitchFamily="34" charset="-120"/>
                <a:ea typeface="微軟正黑體" panose="020B0604030504040204" pitchFamily="34" charset="-120"/>
              </a:rPr>
              <a:t>高職</a:t>
            </a:r>
            <a:r>
              <a:rPr lang="en-US" altLang="zh-TW" sz="3600" b="1" dirty="0">
                <a:solidFill>
                  <a:srgbClr val="0000FF"/>
                </a:solidFill>
                <a:latin typeface="微軟正黑體" panose="020B0604030504040204" pitchFamily="34" charset="-120"/>
                <a:ea typeface="微軟正黑體" panose="020B0604030504040204" pitchFamily="34" charset="-120"/>
              </a:rPr>
              <a:t>)</a:t>
            </a:r>
            <a:r>
              <a:rPr lang="zh-TW" altLang="en-US" sz="3600" b="1" dirty="0">
                <a:solidFill>
                  <a:srgbClr val="0000FF"/>
                </a:solidFill>
                <a:latin typeface="微軟正黑體" panose="020B0604030504040204" pitchFamily="34" charset="-120"/>
                <a:ea typeface="微軟正黑體" panose="020B0604030504040204" pitchFamily="34" charset="-120"/>
              </a:rPr>
              <a:t>群科歸屬</a:t>
            </a:r>
            <a:r>
              <a:rPr lang="zh-TW" altLang="en-US" sz="4000" b="1" dirty="0">
                <a:solidFill>
                  <a:srgbClr val="0000FF"/>
                </a:solidFill>
                <a:latin typeface="微軟正黑體" panose="020B0604030504040204" pitchFamily="34" charset="-120"/>
                <a:ea typeface="微軟正黑體" panose="020B0604030504040204" pitchFamily="34" charset="-120"/>
              </a:rPr>
              <a:t> </a:t>
            </a:r>
            <a:r>
              <a:rPr lang="en-US" altLang="zh-TW" sz="3400" b="1" dirty="0">
                <a:solidFill>
                  <a:srgbClr val="9900CC"/>
                </a:solidFill>
                <a:latin typeface="微軟正黑體" panose="020B0604030504040204" pitchFamily="34" charset="-120"/>
                <a:ea typeface="微軟正黑體" panose="020B0604030504040204" pitchFamily="34" charset="-120"/>
              </a:rPr>
              <a:t>(</a:t>
            </a:r>
            <a:r>
              <a:rPr lang="en-US" altLang="zh-TW" sz="3600" b="1" dirty="0">
                <a:solidFill>
                  <a:srgbClr val="6600CC"/>
                </a:solidFill>
                <a:latin typeface="微軟正黑體" panose="020B0604030504040204" pitchFamily="34" charset="-120"/>
                <a:ea typeface="微軟正黑體" panose="020B0604030504040204" pitchFamily="34" charset="-120"/>
              </a:rPr>
              <a:t>15</a:t>
            </a:r>
            <a:r>
              <a:rPr lang="zh-TW" altLang="en-US" sz="3400" b="1" dirty="0">
                <a:solidFill>
                  <a:srgbClr val="9900CC"/>
                </a:solidFill>
                <a:latin typeface="微軟正黑體" panose="020B0604030504040204" pitchFamily="34" charset="-120"/>
                <a:ea typeface="微軟正黑體" panose="020B0604030504040204" pitchFamily="34" charset="-120"/>
              </a:rPr>
              <a:t>群</a:t>
            </a:r>
            <a:r>
              <a:rPr lang="en-US" altLang="zh-TW" sz="3400" b="1" dirty="0">
                <a:solidFill>
                  <a:srgbClr val="9900CC"/>
                </a:solidFill>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 </a:t>
            </a:r>
          </a:p>
        </p:txBody>
      </p:sp>
      <p:sp>
        <p:nvSpPr>
          <p:cNvPr id="3" name="副標題 2"/>
          <p:cNvSpPr>
            <a:spLocks noGrp="1"/>
          </p:cNvSpPr>
          <p:nvPr>
            <p:ph type="subTitle" idx="1"/>
          </p:nvPr>
        </p:nvSpPr>
        <p:spPr/>
        <p:txBody>
          <a:bodyPr/>
          <a:lstStyle/>
          <a:p>
            <a:endParaRPr lang="zh-TW" altLang="en-US"/>
          </a:p>
        </p:txBody>
      </p:sp>
      <p:graphicFrame>
        <p:nvGraphicFramePr>
          <p:cNvPr id="19618" name="Group 162">
            <a:extLst>
              <a:ext uri="{FF2B5EF4-FFF2-40B4-BE49-F238E27FC236}">
                <a16:creationId xmlns="" xmlns:a16="http://schemas.microsoft.com/office/drawing/2014/main" id="{EBC23782-550A-4D1F-AC65-C12AF9F015A7}"/>
              </a:ext>
            </a:extLst>
          </p:cNvPr>
          <p:cNvGraphicFramePr>
            <a:graphicFrameLocks noGrp="1"/>
          </p:cNvGraphicFramePr>
          <p:nvPr>
            <p:extLst>
              <p:ext uri="{D42A27DB-BD31-4B8C-83A1-F6EECF244321}">
                <p14:modId xmlns:p14="http://schemas.microsoft.com/office/powerpoint/2010/main" val="121137341"/>
              </p:ext>
            </p:extLst>
          </p:nvPr>
        </p:nvGraphicFramePr>
        <p:xfrm>
          <a:off x="186973" y="1484313"/>
          <a:ext cx="6473260" cy="5485210"/>
        </p:xfrm>
        <a:graphic>
          <a:graphicData uri="http://schemas.openxmlformats.org/drawingml/2006/table">
            <a:tbl>
              <a:tblPr/>
              <a:tblGrid>
                <a:gridCol w="1504707">
                  <a:extLst>
                    <a:ext uri="{9D8B030D-6E8A-4147-A177-3AD203B41FA5}">
                      <a16:colId xmlns="" xmlns:a16="http://schemas.microsoft.com/office/drawing/2014/main" val="20000"/>
                    </a:ext>
                  </a:extLst>
                </a:gridCol>
                <a:gridCol w="4968553">
                  <a:extLst>
                    <a:ext uri="{9D8B030D-6E8A-4147-A177-3AD203B41FA5}">
                      <a16:colId xmlns="" xmlns:a16="http://schemas.microsoft.com/office/drawing/2014/main" val="20001"/>
                    </a:ext>
                  </a:extLst>
                </a:gridCol>
              </a:tblGrid>
              <a:tr h="288503">
                <a:tc>
                  <a:txBody>
                    <a:bodyPr/>
                    <a:lstStyle/>
                    <a:p>
                      <a:pPr marL="0" marR="0" lvl="0" indent="0" algn="ctr"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2000" b="1" i="0" u="none" strike="noStrike" cap="none" normalizeH="0" baseline="0" dirty="0">
                          <a:ln>
                            <a:noFill/>
                          </a:ln>
                          <a:solidFill>
                            <a:srgbClr val="003300"/>
                          </a:solidFill>
                          <a:effectLst/>
                          <a:latin typeface="微軟正黑體" panose="020B0604030504040204" pitchFamily="34" charset="-120"/>
                          <a:ea typeface="微軟正黑體" panose="020B0604030504040204" pitchFamily="34" charset="-120"/>
                        </a:rPr>
                        <a:t>群別</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2000" b="1" i="0" u="none" strike="noStrike" cap="none" normalizeH="0" baseline="0" dirty="0">
                          <a:ln>
                            <a:noFill/>
                          </a:ln>
                          <a:solidFill>
                            <a:srgbClr val="003300"/>
                          </a:solidFill>
                          <a:effectLst/>
                          <a:latin typeface="微軟正黑體" panose="020B0604030504040204" pitchFamily="34" charset="-120"/>
                          <a:ea typeface="微軟正黑體" panose="020B0604030504040204" pitchFamily="34" charset="-120"/>
                        </a:rPr>
                        <a:t>科別</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0"/>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機械群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機械科、模具科、製圖科等共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1"/>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動力機械群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汽車科 、重機科、飛機修護科等共</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5</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2"/>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電機與電子群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資訊科、電子科、電機科等共</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3"/>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化工群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化工科、紡織科、染整科等</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4</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4"/>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土木與建築群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建築科、土木科、消防工程科等</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3</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5"/>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商業與管理群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商業經營科、國際貿易科、資料處理科等共</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8</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6"/>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外語群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應用外語科</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英文組</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、應用外語科</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日文組</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7"/>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設計群</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金屬工藝科、室內空間設計科等共</a:t>
                      </a:r>
                      <a:r>
                        <a:rPr kumimoji="0" lang="en-US" altLang="zh-TW"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8"/>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農業群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農場經營科 、畜產保健科等共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9"/>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食品群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食品加工科、食品科、水產食品科等</a:t>
                      </a:r>
                      <a:r>
                        <a:rPr kumimoji="0" lang="en-US" altLang="zh-TW"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3</a:t>
                      </a: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10"/>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家政群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家政科、服裝科、美容科等共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8</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a:t>
                      </a:r>
                      <a:r>
                        <a:rPr kumimoji="0" lang="zh-TW" altLang="en-US" sz="1800" b="0" i="0" u="none" strike="noStrike" cap="none" normalizeH="0" baseline="0">
                          <a:ln>
                            <a:noFill/>
                          </a:ln>
                          <a:solidFill>
                            <a:srgbClr val="FF0066"/>
                          </a:solidFill>
                          <a:effectLst/>
                          <a:latin typeface="微軟正黑體" panose="020B0604030504040204" pitchFamily="34" charset="-120"/>
                          <a:ea typeface="微軟正黑體" panose="020B0604030504040204" pitchFamily="34" charset="-120"/>
                        </a:rPr>
                        <a:t>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11"/>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餐旅群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觀光事業科、餐飲管理科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12"/>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水產群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漁業科、水產養殖科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13"/>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海事群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航海科、輪機科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14"/>
                  </a:ext>
                </a:extLst>
              </a:tr>
              <a:tr h="382588">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藝術群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音樂科、舞蹈科、美術科等共</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11</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15"/>
                  </a:ext>
                </a:extLst>
              </a:tr>
            </a:tbl>
          </a:graphicData>
        </a:graphic>
      </p:graphicFrame>
      <p:sp>
        <p:nvSpPr>
          <p:cNvPr id="35898" name="Rectangle 86">
            <a:extLst>
              <a:ext uri="{FF2B5EF4-FFF2-40B4-BE49-F238E27FC236}">
                <a16:creationId xmlns="" xmlns:a16="http://schemas.microsoft.com/office/drawing/2014/main" id="{F41943B6-B349-44D4-AC55-92581BAC2DE5}"/>
              </a:ext>
            </a:extLst>
          </p:cNvPr>
          <p:cNvSpPr>
            <a:spLocks noChangeArrowheads="1"/>
          </p:cNvSpPr>
          <p:nvPr/>
        </p:nvSpPr>
        <p:spPr bwMode="black">
          <a:xfrm>
            <a:off x="0" y="0"/>
            <a:ext cx="42481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zh-TW" sz="3400" b="1">
              <a:solidFill>
                <a:prstClr val="black"/>
              </a:solidFill>
              <a:latin typeface="Times New Roman" panose="02020603050405020304" pitchFamily="18" charset="0"/>
              <a:ea typeface="華康魏碑體" pitchFamily="65" charset="-120"/>
            </a:endParaRPr>
          </a:p>
        </p:txBody>
      </p:sp>
      <p:sp>
        <p:nvSpPr>
          <p:cNvPr id="19534" name="Text Box 78">
            <a:extLst>
              <a:ext uri="{FF2B5EF4-FFF2-40B4-BE49-F238E27FC236}">
                <a16:creationId xmlns="" xmlns:a16="http://schemas.microsoft.com/office/drawing/2014/main" id="{0294602A-1279-4B18-B73A-D42072720414}"/>
              </a:ext>
            </a:extLst>
          </p:cNvPr>
          <p:cNvSpPr txBox="1">
            <a:spLocks noChangeArrowheads="1"/>
          </p:cNvSpPr>
          <p:nvPr/>
        </p:nvSpPr>
        <p:spPr bwMode="auto">
          <a:xfrm>
            <a:off x="6516688" y="620713"/>
            <a:ext cx="2303462" cy="457200"/>
          </a:xfrm>
          <a:prstGeom prst="rect">
            <a:avLst/>
          </a:prstGeom>
          <a:noFill/>
          <a:ln w="9525">
            <a:noFill/>
            <a:miter lim="800000"/>
            <a:headEnd/>
            <a:tailEnd/>
          </a:ln>
          <a:effectLst>
            <a:prstShdw prst="shdw12">
              <a:schemeClr val="accent1">
                <a:gamma/>
                <a:shade val="60000"/>
                <a:invGamma/>
                <a:alpha val="50000"/>
              </a:schemeClr>
            </a:prstShdw>
          </a:effectLst>
        </p:spPr>
        <p:txBody>
          <a:bodyPr>
            <a:spAutoFit/>
          </a:bodyPr>
          <a:lstStyle/>
          <a:p>
            <a:pPr>
              <a:spcBef>
                <a:spcPct val="50000"/>
              </a:spcBef>
              <a:defRPr/>
            </a:pPr>
            <a:endParaRPr lang="zh-TW" altLang="en-US" sz="2400">
              <a:solidFill>
                <a:prstClr val="black"/>
              </a:solidFill>
              <a:latin typeface="Times New Roman" pitchFamily="18" charset="0"/>
            </a:endParaRPr>
          </a:p>
        </p:txBody>
      </p:sp>
      <p:sp>
        <p:nvSpPr>
          <p:cNvPr id="19516" name="Rectangle 2">
            <a:extLst>
              <a:ext uri="{FF2B5EF4-FFF2-40B4-BE49-F238E27FC236}">
                <a16:creationId xmlns="" xmlns:a16="http://schemas.microsoft.com/office/drawing/2014/main" id="{580DFB01-64AC-4F65-A39E-90B8E69CCC70}"/>
              </a:ext>
            </a:extLst>
          </p:cNvPr>
          <p:cNvSpPr>
            <a:spLocks noChangeArrowheads="1"/>
          </p:cNvSpPr>
          <p:nvPr/>
        </p:nvSpPr>
        <p:spPr bwMode="auto">
          <a:xfrm>
            <a:off x="6785430" y="1211788"/>
            <a:ext cx="1973940" cy="765175"/>
          </a:xfrm>
          <a:prstGeom prst="rect">
            <a:avLst/>
          </a:prstGeom>
          <a:solidFill>
            <a:srgbClr val="FFFFCC"/>
          </a:solidFill>
          <a:ln>
            <a:noFill/>
          </a:ln>
        </p:spPr>
        <p:txBody>
          <a:bodyPr anchor="ctr"/>
          <a:lstStyle/>
          <a:p>
            <a:pPr algn="ctr">
              <a:defRPr/>
            </a:pPr>
            <a:r>
              <a:rPr lang="zh-TW" altLang="en-US"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a:t>
            </a:r>
            <a:endParaRPr lang="en-US" altLang="zh-TW"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defRPr/>
            </a:pPr>
            <a:r>
              <a:rPr lang="zh-TW" altLang="en-US" sz="2200" b="1" dirty="0">
                <a:solidFill>
                  <a:srgbClr val="0000CC"/>
                </a:solidFill>
                <a:latin typeface="微軟正黑體" panose="020B0604030504040204" pitchFamily="34" charset="-120"/>
                <a:ea typeface="微軟正黑體" panose="020B0604030504040204" pitchFamily="34" charset="-120"/>
              </a:rPr>
              <a:t>主要招生科別</a:t>
            </a:r>
            <a:endParaRPr lang="en-US" altLang="zh-TW" sz="2200" b="1" dirty="0">
              <a:solidFill>
                <a:srgbClr val="FF3300"/>
              </a:solidFill>
              <a:latin typeface="微軟正黑體" panose="020B0604030504040204" pitchFamily="34" charset="-120"/>
              <a:ea typeface="微軟正黑體" panose="020B0604030504040204" pitchFamily="34" charset="-120"/>
            </a:endParaRPr>
          </a:p>
        </p:txBody>
      </p:sp>
      <p:graphicFrame>
        <p:nvGraphicFramePr>
          <p:cNvPr id="19619" name="Group 163">
            <a:extLst>
              <a:ext uri="{FF2B5EF4-FFF2-40B4-BE49-F238E27FC236}">
                <a16:creationId xmlns="" xmlns:a16="http://schemas.microsoft.com/office/drawing/2014/main" id="{0D6A837A-79CB-476D-BD5C-5C2B03E87552}"/>
              </a:ext>
            </a:extLst>
          </p:cNvPr>
          <p:cNvGraphicFramePr>
            <a:graphicFrameLocks noGrp="1"/>
          </p:cNvGraphicFramePr>
          <p:nvPr>
            <p:extLst>
              <p:ext uri="{D42A27DB-BD31-4B8C-83A1-F6EECF244321}">
                <p14:modId xmlns:p14="http://schemas.microsoft.com/office/powerpoint/2010/main" val="2308551923"/>
              </p:ext>
            </p:extLst>
          </p:nvPr>
        </p:nvGraphicFramePr>
        <p:xfrm>
          <a:off x="6860836" y="2203976"/>
          <a:ext cx="1944688" cy="3019428"/>
        </p:xfrm>
        <a:graphic>
          <a:graphicData uri="http://schemas.openxmlformats.org/drawingml/2006/table">
            <a:tbl>
              <a:tblPr/>
              <a:tblGrid>
                <a:gridCol w="1944688">
                  <a:extLst>
                    <a:ext uri="{9D8B030D-6E8A-4147-A177-3AD203B41FA5}">
                      <a16:colId xmlns="" xmlns:a16="http://schemas.microsoft.com/office/drawing/2014/main" val="20000"/>
                    </a:ext>
                  </a:extLst>
                </a:gridCol>
              </a:tblGrid>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護理</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0"/>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餐旅</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1"/>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醫技衛生</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2"/>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外語</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3"/>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商管</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4"/>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工程科技</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5"/>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資訊</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6"/>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美容</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7"/>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文創設計</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8"/>
                  </a:ext>
                </a:extLst>
              </a:tr>
            </a:tbl>
          </a:graphicData>
        </a:graphic>
      </p:graphicFrame>
      <p:grpSp>
        <p:nvGrpSpPr>
          <p:cNvPr id="12" name="群組 11"/>
          <p:cNvGrpSpPr/>
          <p:nvPr/>
        </p:nvGrpSpPr>
        <p:grpSpPr>
          <a:xfrm>
            <a:off x="2195736" y="44624"/>
            <a:ext cx="6935645" cy="400110"/>
            <a:chOff x="2195736" y="44624"/>
            <a:chExt cx="6935645" cy="400110"/>
          </a:xfrm>
        </p:grpSpPr>
        <p:sp>
          <p:nvSpPr>
            <p:cNvPr id="13" name="矩形 12"/>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4" name="群組 13"/>
            <p:cNvGrpSpPr/>
            <p:nvPr/>
          </p:nvGrpSpPr>
          <p:grpSpPr>
            <a:xfrm>
              <a:off x="2195736" y="44624"/>
              <a:ext cx="2664296" cy="360045"/>
              <a:chOff x="2123728" y="44624"/>
              <a:chExt cx="2664296" cy="360045"/>
            </a:xfrm>
          </p:grpSpPr>
          <p:grpSp>
            <p:nvGrpSpPr>
              <p:cNvPr id="15" name="群組 14"/>
              <p:cNvGrpSpPr/>
              <p:nvPr/>
            </p:nvGrpSpPr>
            <p:grpSpPr>
              <a:xfrm>
                <a:off x="2555776" y="44624"/>
                <a:ext cx="2232248" cy="360045"/>
                <a:chOff x="2267744" y="44624"/>
                <a:chExt cx="2232248" cy="360045"/>
              </a:xfrm>
            </p:grpSpPr>
            <p:grpSp>
              <p:nvGrpSpPr>
                <p:cNvPr id="17" name="群組 37"/>
                <p:cNvGrpSpPr/>
                <p:nvPr/>
              </p:nvGrpSpPr>
              <p:grpSpPr>
                <a:xfrm>
                  <a:off x="2267744" y="44629"/>
                  <a:ext cx="2232248" cy="360040"/>
                  <a:chOff x="2267738" y="44624"/>
                  <a:chExt cx="2232248" cy="360040"/>
                </a:xfrm>
              </p:grpSpPr>
              <p:sp>
                <p:nvSpPr>
                  <p:cNvPr id="20" name="橢圓 1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9" name="橢圓 1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投影片編號版面配置區 3"/>
          <p:cNvSpPr>
            <a:spLocks noGrp="1"/>
          </p:cNvSpPr>
          <p:nvPr>
            <p:ph type="sldNum" sz="quarter" idx="12"/>
          </p:nvPr>
        </p:nvSpPr>
        <p:spPr/>
        <p:txBody>
          <a:bodyPr/>
          <a:lstStyle/>
          <a:p>
            <a:pPr>
              <a:defRPr/>
            </a:pPr>
            <a:fld id="{EB44415B-7A58-4D1C-A9A1-E1F2E5DC107E}" type="slidenum">
              <a:rPr lang="zh-TW" altLang="en-US" smtClean="0"/>
              <a:pPr>
                <a:defRPr/>
              </a:pPr>
              <a:t>128</a:t>
            </a:fld>
            <a:endParaRPr lang="zh-TW" altLang="en-US"/>
          </a:p>
        </p:txBody>
      </p:sp>
    </p:spTree>
    <p:extLst>
      <p:ext uri="{BB962C8B-B14F-4D97-AF65-F5344CB8AC3E}">
        <p14:creationId xmlns:p14="http://schemas.microsoft.com/office/powerpoint/2010/main" val="4167068476"/>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內容版面配置區 2"/>
          <p:cNvSpPr>
            <a:spLocks noGrp="1"/>
          </p:cNvSpPr>
          <p:nvPr>
            <p:ph idx="4294967295"/>
          </p:nvPr>
        </p:nvSpPr>
        <p:spPr>
          <a:xfrm>
            <a:off x="468313" y="1700213"/>
            <a:ext cx="8229600" cy="3673475"/>
          </a:xfrm>
        </p:spPr>
        <p:txBody>
          <a:bodyPr/>
          <a:lstStyle/>
          <a:p>
            <a:pPr marL="361950" indent="-361950">
              <a:lnSpc>
                <a:spcPct val="110000"/>
              </a:lnSpc>
              <a:spcBef>
                <a:spcPct val="0"/>
              </a:spcBef>
              <a:buFontTx/>
              <a:buBlip>
                <a:blip r:embed="rId3"/>
              </a:buBlip>
              <a:defRPr/>
            </a:pPr>
            <a:r>
              <a:rPr lang="zh-TW" altLang="en-US" sz="3000" b="1" dirty="0">
                <a:solidFill>
                  <a:srgbClr val="0000FF"/>
                </a:solidFill>
                <a:latin typeface="微軟正黑體" pitchFamily="34" charset="-120"/>
                <a:ea typeface="微軟正黑體" pitchFamily="34" charset="-120"/>
              </a:rPr>
              <a:t>目前：</a:t>
            </a:r>
            <a:r>
              <a:rPr lang="zh-TW" altLang="en-US" sz="3000" dirty="0">
                <a:solidFill>
                  <a:srgbClr val="000099"/>
                </a:solidFill>
                <a:latin typeface="微軟正黑體" pitchFamily="34" charset="-120"/>
                <a:ea typeface="微軟正黑體" pitchFamily="34" charset="-120"/>
              </a:rPr>
              <a:t>興趣、學習成就、延續學習、未來出</a:t>
            </a:r>
            <a:endParaRPr lang="en-US" altLang="zh-TW" sz="3000" dirty="0">
              <a:solidFill>
                <a:srgbClr val="000099"/>
              </a:solidFill>
              <a:latin typeface="微軟正黑體" pitchFamily="34" charset="-120"/>
              <a:ea typeface="微軟正黑體" pitchFamily="34" charset="-120"/>
            </a:endParaRPr>
          </a:p>
          <a:p>
            <a:pPr marL="1528763" indent="-1528763">
              <a:lnSpc>
                <a:spcPct val="110000"/>
              </a:lnSpc>
              <a:spcBef>
                <a:spcPct val="0"/>
              </a:spcBef>
              <a:buFontTx/>
              <a:buNone/>
              <a:defRPr/>
            </a:pPr>
            <a:r>
              <a:rPr lang="zh-TW" altLang="en-US" sz="3000" dirty="0">
                <a:solidFill>
                  <a:srgbClr val="000099"/>
                </a:solidFill>
                <a:latin typeface="微軟正黑體" pitchFamily="34" charset="-120"/>
                <a:ea typeface="微軟正黑體" pitchFamily="34" charset="-120"/>
              </a:rPr>
              <a:t>        路、家庭需求、其他</a:t>
            </a:r>
            <a:endParaRPr lang="en-US" altLang="zh-TW" sz="3000" dirty="0">
              <a:solidFill>
                <a:srgbClr val="000099"/>
              </a:solidFill>
              <a:latin typeface="微軟正黑體" pitchFamily="34" charset="-120"/>
              <a:ea typeface="微軟正黑體" pitchFamily="34" charset="-120"/>
            </a:endParaRPr>
          </a:p>
          <a:p>
            <a:pPr marL="361950" indent="-361950">
              <a:lnSpc>
                <a:spcPct val="110000"/>
              </a:lnSpc>
              <a:spcBef>
                <a:spcPct val="0"/>
              </a:spcBef>
              <a:buFontTx/>
              <a:buBlip>
                <a:blip r:embed="rId3"/>
              </a:buBlip>
              <a:defRPr/>
            </a:pPr>
            <a:r>
              <a:rPr lang="zh-TW" altLang="en-US" sz="3000" b="1" dirty="0">
                <a:solidFill>
                  <a:srgbClr val="0000FF"/>
                </a:solidFill>
                <a:latin typeface="微軟正黑體" pitchFamily="34" charset="-120"/>
                <a:ea typeface="微軟正黑體" pitchFamily="34" charset="-120"/>
              </a:rPr>
              <a:t>未來：</a:t>
            </a:r>
            <a:r>
              <a:rPr lang="zh-TW" altLang="en-US" sz="3000" dirty="0">
                <a:solidFill>
                  <a:srgbClr val="000099"/>
                </a:solidFill>
                <a:latin typeface="微軟正黑體" pitchFamily="34" charset="-120"/>
                <a:ea typeface="微軟正黑體" pitchFamily="34" charset="-120"/>
              </a:rPr>
              <a:t>升學、就業或獨立自主</a:t>
            </a:r>
            <a:endParaRPr lang="en-US" altLang="zh-TW" sz="3000" dirty="0">
              <a:solidFill>
                <a:srgbClr val="000099"/>
              </a:solidFill>
              <a:latin typeface="微軟正黑體" pitchFamily="34" charset="-120"/>
              <a:ea typeface="微軟正黑體" pitchFamily="34" charset="-120"/>
            </a:endParaRPr>
          </a:p>
          <a:p>
            <a:pPr marL="361950" indent="-361950">
              <a:lnSpc>
                <a:spcPct val="110000"/>
              </a:lnSpc>
              <a:spcBef>
                <a:spcPct val="0"/>
              </a:spcBef>
              <a:buFontTx/>
              <a:buBlip>
                <a:blip r:embed="rId3"/>
              </a:buBlip>
              <a:defRPr/>
            </a:pPr>
            <a:r>
              <a:rPr lang="zh-TW" altLang="en-US" sz="3000" b="1" dirty="0">
                <a:solidFill>
                  <a:srgbClr val="660033"/>
                </a:solidFill>
                <a:latin typeface="微軟正黑體" pitchFamily="34" charset="-120"/>
                <a:ea typeface="微軟正黑體" pitchFamily="34" charset="-120"/>
              </a:rPr>
              <a:t>是師長的選擇、同儕影響還是自己想要的？</a:t>
            </a:r>
            <a:endParaRPr lang="en-US" altLang="zh-TW" sz="3000" b="1" dirty="0">
              <a:solidFill>
                <a:srgbClr val="660033"/>
              </a:solidFill>
              <a:latin typeface="微軟正黑體" pitchFamily="34" charset="-120"/>
              <a:ea typeface="微軟正黑體" pitchFamily="34" charset="-120"/>
            </a:endParaRPr>
          </a:p>
          <a:p>
            <a:pPr marL="361950" indent="-361950">
              <a:lnSpc>
                <a:spcPct val="110000"/>
              </a:lnSpc>
              <a:spcBef>
                <a:spcPct val="0"/>
              </a:spcBef>
              <a:buFontTx/>
              <a:buBlip>
                <a:blip r:embed="rId3"/>
              </a:buBlip>
              <a:defRPr/>
            </a:pPr>
            <a:r>
              <a:rPr lang="zh-TW" altLang="en-US" sz="3000" b="1" dirty="0">
                <a:solidFill>
                  <a:srgbClr val="0000FF"/>
                </a:solidFill>
                <a:latin typeface="微軟正黑體" pitchFamily="34" charset="-120"/>
                <a:ea typeface="微軟正黑體" pitchFamily="34" charset="-120"/>
              </a:rPr>
              <a:t>選擇有興趣的，求學或工作就一定快樂？</a:t>
            </a:r>
            <a:endParaRPr lang="en-US" altLang="zh-TW" sz="3000" b="1" dirty="0">
              <a:solidFill>
                <a:srgbClr val="0000FF"/>
              </a:solidFill>
              <a:latin typeface="微軟正黑體" pitchFamily="34" charset="-120"/>
              <a:ea typeface="微軟正黑體" pitchFamily="34" charset="-120"/>
            </a:endParaRPr>
          </a:p>
          <a:p>
            <a:pPr marL="361950" indent="-361950">
              <a:lnSpc>
                <a:spcPct val="110000"/>
              </a:lnSpc>
              <a:spcBef>
                <a:spcPct val="0"/>
              </a:spcBef>
              <a:buFontTx/>
              <a:buBlip>
                <a:blip r:embed="rId3"/>
              </a:buBlip>
              <a:defRPr/>
            </a:pPr>
            <a:r>
              <a:rPr lang="zh-TW" altLang="en-US" sz="3000" b="1" dirty="0">
                <a:solidFill>
                  <a:srgbClr val="FF0000"/>
                </a:solidFill>
                <a:latin typeface="微軟正黑體" pitchFamily="34" charset="-120"/>
                <a:ea typeface="微軟正黑體" pitchFamily="34" charset="-120"/>
              </a:rPr>
              <a:t>真的選對了嗎？</a:t>
            </a:r>
            <a:endParaRPr lang="en-US" altLang="zh-TW" sz="3000" b="1" dirty="0">
              <a:solidFill>
                <a:srgbClr val="FF0000"/>
              </a:solidFill>
              <a:latin typeface="微軟正黑體" pitchFamily="34" charset="-120"/>
              <a:ea typeface="微軟正黑體" pitchFamily="34" charset="-120"/>
            </a:endParaRPr>
          </a:p>
          <a:p>
            <a:pPr marL="361950" indent="-361950">
              <a:lnSpc>
                <a:spcPct val="110000"/>
              </a:lnSpc>
              <a:spcBef>
                <a:spcPct val="0"/>
              </a:spcBef>
              <a:buFontTx/>
              <a:buBlip>
                <a:blip r:embed="rId3"/>
              </a:buBlip>
              <a:defRPr/>
            </a:pPr>
            <a:r>
              <a:rPr lang="zh-TW" altLang="en-US" sz="3000" b="1" dirty="0">
                <a:solidFill>
                  <a:srgbClr val="660033"/>
                </a:solidFill>
                <a:latin typeface="微軟正黑體" pitchFamily="34" charset="-120"/>
                <a:ea typeface="微軟正黑體" pitchFamily="34" charset="-120"/>
              </a:rPr>
              <a:t>是對的選擇？還是合適的選擇？</a:t>
            </a:r>
            <a:endParaRPr lang="en-US" altLang="zh-TW" sz="3000" b="1" dirty="0">
              <a:solidFill>
                <a:srgbClr val="660033"/>
              </a:solidFill>
              <a:latin typeface="微軟正黑體" pitchFamily="34" charset="-120"/>
              <a:ea typeface="微軟正黑體" pitchFamily="34" charset="-120"/>
            </a:endParaRPr>
          </a:p>
          <a:p>
            <a:pPr marL="361950" indent="-361950">
              <a:buFontTx/>
              <a:buBlip>
                <a:blip r:embed="rId3"/>
              </a:buBlip>
              <a:defRPr/>
            </a:pPr>
            <a:endParaRPr lang="en-US" altLang="zh-TW" b="1" dirty="0">
              <a:solidFill>
                <a:srgbClr val="0000FF"/>
              </a:solidFill>
              <a:latin typeface="微軟正黑體" pitchFamily="34" charset="-120"/>
              <a:ea typeface="微軟正黑體" pitchFamily="34" charset="-120"/>
            </a:endParaRPr>
          </a:p>
        </p:txBody>
      </p:sp>
      <p:sp>
        <p:nvSpPr>
          <p:cNvPr id="4" name="內容版面配置區 2"/>
          <p:cNvSpPr txBox="1">
            <a:spLocks/>
          </p:cNvSpPr>
          <p:nvPr/>
        </p:nvSpPr>
        <p:spPr>
          <a:xfrm>
            <a:off x="107504" y="692696"/>
            <a:ext cx="9036496" cy="576262"/>
          </a:xfrm>
          <a:prstGeom prst="rect">
            <a:avLst/>
          </a:prstGeom>
        </p:spPr>
        <p:txBody>
          <a:bodyPr lIns="36000" tIns="36000" rIns="36000" bIns="36000"/>
          <a:lstStyle/>
          <a:p>
            <a:pPr marL="342900" indent="-342900" algn="ctr">
              <a:defRPr/>
            </a:pPr>
            <a:r>
              <a:rPr lang="zh-TW" altLang="en-US" sz="4800" dirty="0">
                <a:solidFill>
                  <a:srgbClr val="C00000"/>
                </a:solidFill>
                <a:effectLst>
                  <a:glow rad="101600">
                    <a:srgbClr val="C00000">
                      <a:alpha val="40000"/>
                    </a:srgbClr>
                  </a:glow>
                </a:effectLst>
                <a:latin typeface="微軟正黑體" pitchFamily="34" charset="-120"/>
                <a:ea typeface="微軟正黑體" pitchFamily="34" charset="-120"/>
                <a:sym typeface="Wingdings"/>
              </a:rPr>
              <a:t>選擇普通高中或職業類科的原因</a:t>
            </a:r>
          </a:p>
        </p:txBody>
      </p:sp>
      <p:sp>
        <p:nvSpPr>
          <p:cNvPr id="8" name="標題 1"/>
          <p:cNvSpPr txBox="1">
            <a:spLocks/>
          </p:cNvSpPr>
          <p:nvPr/>
        </p:nvSpPr>
        <p:spPr>
          <a:xfrm>
            <a:off x="395536" y="5301208"/>
            <a:ext cx="8136904" cy="864096"/>
          </a:xfrm>
          <a:prstGeom prst="rect">
            <a:avLst/>
          </a:prstGeom>
          <a:solidFill>
            <a:srgbClr val="E1FFFF"/>
          </a:solidFill>
          <a:ln w="19525" cap="flat" cmpd="sng" algn="ctr">
            <a:solidFill>
              <a:schemeClr val="bg1"/>
            </a:solidFill>
            <a:prstDash val="solid"/>
          </a:ln>
          <a:scene3d>
            <a:camera prst="orthographicFront"/>
            <a:lightRig rig="threePt" dir="t"/>
          </a:scene3d>
          <a:sp3d>
            <a:bevelT prst="angle"/>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342900" indent="-342900" algn="ctr" fontAlgn="auto">
              <a:spcBef>
                <a:spcPts val="0"/>
              </a:spcBef>
              <a:spcAft>
                <a:spcPts val="0"/>
              </a:spcAft>
              <a:defRPr/>
            </a:pPr>
            <a:r>
              <a:rPr kumimoji="0" lang="zh-TW" altLang="en-US" sz="3000" b="1" spc="50" dirty="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能在學習或工作中培養樂趣，比有興趣更重要</a:t>
            </a:r>
          </a:p>
        </p:txBody>
      </p:sp>
    </p:spTree>
    <p:extLst>
      <p:ext uri="{BB962C8B-B14F-4D97-AF65-F5344CB8AC3E}">
        <p14:creationId xmlns:p14="http://schemas.microsoft.com/office/powerpoint/2010/main" val="1611787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620688"/>
            <a:ext cx="3970784" cy="11430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免學費補充</a:t>
            </a:r>
          </a:p>
        </p:txBody>
      </p:sp>
      <p:sp>
        <p:nvSpPr>
          <p:cNvPr id="4" name="內容版面配置區 3"/>
          <p:cNvSpPr>
            <a:spLocks noGrp="1"/>
          </p:cNvSpPr>
          <p:nvPr>
            <p:ph idx="1"/>
          </p:nvPr>
        </p:nvSpPr>
        <p:spPr>
          <a:xfrm>
            <a:off x="637220" y="1988840"/>
            <a:ext cx="8229600" cy="4525963"/>
          </a:xfrm>
        </p:spPr>
        <p:txBody>
          <a:bodyPr/>
          <a:lstStyle/>
          <a:p>
            <a:r>
              <a:rPr lang="zh-TW" altLang="en-US" dirty="0"/>
              <a:t>就讀高中職要繳註冊費</a:t>
            </a:r>
            <a:r>
              <a:rPr lang="en-US" altLang="zh-TW" dirty="0"/>
              <a:t>(</a:t>
            </a:r>
            <a:r>
              <a:rPr lang="zh-TW" altLang="en-US" dirty="0"/>
              <a:t>書籍、雜費、平安保險費、冷氣使用費</a:t>
            </a:r>
            <a:r>
              <a:rPr lang="en-US" altLang="zh-TW" dirty="0"/>
              <a:t>…)</a:t>
            </a:r>
          </a:p>
          <a:p>
            <a:r>
              <a:rPr lang="zh-TW" altLang="en-US" dirty="0"/>
              <a:t>高中職免學費僅能使用一次。</a:t>
            </a:r>
            <a:r>
              <a:rPr lang="en-US" altLang="zh-TW" dirty="0"/>
              <a:t>(</a:t>
            </a:r>
            <a:r>
              <a:rPr lang="zh-TW" altLang="en-US" dirty="0"/>
              <a:t>重讀、重考就要繳費</a:t>
            </a:r>
            <a:r>
              <a:rPr lang="en-US" altLang="zh-TW" dirty="0"/>
              <a:t>)</a:t>
            </a:r>
          </a:p>
          <a:p>
            <a:r>
              <a:rPr lang="zh-TW" altLang="en-US" dirty="0"/>
              <a:t>免學費與原住民學費補助不重複領取。</a:t>
            </a:r>
            <a:endParaRPr lang="en-US" altLang="zh-TW" dirty="0"/>
          </a:p>
          <a:p>
            <a:r>
              <a:rPr lang="zh-TW" altLang="en-US" dirty="0"/>
              <a:t>各校均會設置獎助學金，只要小孩認真不用怕沒錢註冊。</a:t>
            </a: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13</a:t>
            </a:fld>
            <a:endParaRPr lang="zh-TW" altLang="en-US"/>
          </a:p>
        </p:txBody>
      </p:sp>
      <p:grpSp>
        <p:nvGrpSpPr>
          <p:cNvPr id="5" name="群組 4"/>
          <p:cNvGrpSpPr/>
          <p:nvPr/>
        </p:nvGrpSpPr>
        <p:grpSpPr>
          <a:xfrm>
            <a:off x="2371396" y="98852"/>
            <a:ext cx="2560644" cy="360040"/>
            <a:chOff x="2299388" y="98852"/>
            <a:chExt cx="2560644" cy="360040"/>
          </a:xfrm>
        </p:grpSpPr>
        <p:grpSp>
          <p:nvGrpSpPr>
            <p:cNvPr id="6" name="群組 4"/>
            <p:cNvGrpSpPr/>
            <p:nvPr/>
          </p:nvGrpSpPr>
          <p:grpSpPr>
            <a:xfrm>
              <a:off x="3227581" y="98852"/>
              <a:ext cx="1632451" cy="360040"/>
              <a:chOff x="2835897" y="44624"/>
              <a:chExt cx="1632451" cy="360040"/>
            </a:xfrm>
          </p:grpSpPr>
          <p:sp>
            <p:nvSpPr>
              <p:cNvPr id="9" name="橢圓 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 name="橢圓 7"/>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矩形 12"/>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14" name="矩形 13"/>
          <p:cNvSpPr/>
          <p:nvPr/>
        </p:nvSpPr>
        <p:spPr>
          <a:xfrm>
            <a:off x="1071538" y="3000372"/>
            <a:ext cx="5214974" cy="714380"/>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142976" y="4071942"/>
            <a:ext cx="6429420" cy="714380"/>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7650549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p:txBody>
          <a:bodyPr/>
          <a:lstStyle/>
          <a:p>
            <a:pPr>
              <a:defRPr/>
            </a:pPr>
            <a:r>
              <a:rPr lang="zh-TW" altLang="en-US" sz="4800" dirty="0">
                <a:effectLst>
                  <a:glow rad="101600">
                    <a:srgbClr val="C00000">
                      <a:alpha val="40000"/>
                    </a:srgbClr>
                  </a:glow>
                </a:effectLst>
                <a:latin typeface="標楷體" pitchFamily="65" charset="-120"/>
                <a:ea typeface="標楷體" pitchFamily="65" charset="-120"/>
                <a:cs typeface="+mn-cs"/>
                <a:sym typeface="Wingdings"/>
              </a:rPr>
              <a:t>貼心提醒</a:t>
            </a:r>
            <a:r>
              <a:rPr lang="en-US" altLang="zh-TW" dirty="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p:txBody>
      </p:sp>
      <p:sp>
        <p:nvSpPr>
          <p:cNvPr id="4" name="內容版面配置區 2"/>
          <p:cNvSpPr txBox="1">
            <a:spLocks/>
          </p:cNvSpPr>
          <p:nvPr/>
        </p:nvSpPr>
        <p:spPr>
          <a:xfrm>
            <a:off x="500034" y="1214422"/>
            <a:ext cx="8424862" cy="5040313"/>
          </a:xfrm>
          <a:prstGeom prst="rect">
            <a:avLst/>
          </a:prstGeom>
        </p:spPr>
        <p:txBody>
          <a:bodyPr lIns="36000" tIns="36000" rIns="36000" bIns="36000"/>
          <a:lstStyle/>
          <a:p>
            <a:pPr marL="342900" indent="-342900" fontAlgn="auto">
              <a:spcBef>
                <a:spcPct val="200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a:t>
            </a:r>
            <a:r>
              <a:rPr kumimoji="0" lang="zh-TW" altLang="en-US" sz="34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親子間多溝通，別先入為主</a:t>
            </a:r>
            <a:endParaRPr kumimoji="0" lang="en-US" altLang="zh-TW" sz="34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endParaRPr>
          </a:p>
          <a:p>
            <a:pPr marL="342900" indent="-342900" fontAlgn="auto">
              <a:spcBef>
                <a:spcPts val="6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a:t>
            </a:r>
            <a:r>
              <a:rPr kumimoji="0" lang="zh-TW" altLang="en-US" sz="34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多問、多看、多觀察</a:t>
            </a:r>
            <a:endParaRPr kumimoji="0" lang="en-US" altLang="zh-TW" sz="34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endParaRPr>
          </a:p>
          <a:p>
            <a:pPr marL="342900" indent="-342900" fontAlgn="auto">
              <a:spcBef>
                <a:spcPts val="6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◆適合自己的科 </a:t>
            </a:r>
            <a:r>
              <a:rPr kumimoji="0" lang="en-US" altLang="zh-TW" sz="3400" b="1" dirty="0" err="1">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vs</a:t>
            </a:r>
            <a:r>
              <a:rPr kumimoji="0" lang="zh-TW" altLang="en-US" sz="34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 </a:t>
            </a:r>
            <a:r>
              <a:rPr kumimoji="0" lang="zh-TW" altLang="en-US"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讀得來的科</a:t>
            </a:r>
            <a:endParaRPr kumimoji="0" lang="en-US" altLang="zh-TW"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endParaRPr>
          </a:p>
          <a:p>
            <a:pPr marL="342900" indent="550863" fontAlgn="auto">
              <a:spcBef>
                <a:spcPts val="0"/>
              </a:spcBef>
              <a:spcAft>
                <a:spcPts val="0"/>
              </a:spcAft>
              <a:defRPr/>
            </a:pPr>
            <a:r>
              <a:rPr kumimoji="0" lang="zh-TW" altLang="en-US" sz="34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開心學習最重要</a:t>
            </a:r>
            <a:endParaRPr kumimoji="0" lang="en-US" altLang="zh-TW" sz="34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endParaRPr>
          </a:p>
          <a:p>
            <a:pPr marL="342900" indent="-342900" fontAlgn="auto">
              <a:spcBef>
                <a:spcPts val="6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a:t>
            </a:r>
            <a:r>
              <a:rPr kumimoji="0" lang="zh-TW" altLang="en-US" sz="34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我一定要唸什麼 </a:t>
            </a:r>
            <a:r>
              <a:rPr kumimoji="0" lang="zh-TW" altLang="en-US" sz="3400" b="1" dirty="0">
                <a:solidFill>
                  <a:srgbClr val="990033"/>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或</a:t>
            </a:r>
            <a:r>
              <a:rPr kumimoji="0" lang="zh-TW" altLang="en-US" sz="34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 </a:t>
            </a:r>
            <a:r>
              <a:rPr kumimoji="0" lang="zh-TW" altLang="en-US" sz="34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我可以唸什麼</a:t>
            </a:r>
            <a:endParaRPr kumimoji="0" lang="en-US" altLang="zh-TW" sz="34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endParaRPr>
          </a:p>
          <a:p>
            <a:pPr marL="342900" indent="-342900" fontAlgn="auto">
              <a:spcBef>
                <a:spcPts val="600"/>
              </a:spcBef>
              <a:spcAft>
                <a:spcPts val="0"/>
              </a:spcAft>
              <a:defRPr/>
            </a:pPr>
            <a:r>
              <a:rPr kumimoji="0" lang="zh-TW" altLang="en-US" sz="34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                               </a:t>
            </a:r>
            <a:r>
              <a:rPr kumimoji="0" lang="zh-TW" altLang="en-US" sz="3400" b="1" dirty="0">
                <a:solidFill>
                  <a:srgbClr val="990033"/>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或</a:t>
            </a:r>
            <a:r>
              <a:rPr kumimoji="0" lang="zh-TW" altLang="en-US" sz="34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 </a:t>
            </a:r>
            <a:r>
              <a:rPr kumimoji="0" lang="zh-TW" altLang="en-US"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只要不是什麼就好</a:t>
            </a:r>
            <a:endParaRPr kumimoji="0" lang="en-US" altLang="zh-TW"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endParaRPr>
          </a:p>
        </p:txBody>
      </p:sp>
    </p:spTree>
    <p:extLst>
      <p:ext uri="{BB962C8B-B14F-4D97-AF65-F5344CB8AC3E}">
        <p14:creationId xmlns:p14="http://schemas.microsoft.com/office/powerpoint/2010/main" val="113564980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p:txBody>
          <a:bodyPr/>
          <a:lstStyle/>
          <a:p>
            <a:pPr>
              <a:defRPr/>
            </a:pPr>
            <a:r>
              <a:rPr lang="zh-TW" altLang="en-US" sz="4800" dirty="0">
                <a:effectLst>
                  <a:glow rad="101600">
                    <a:srgbClr val="C00000">
                      <a:alpha val="40000"/>
                    </a:srgbClr>
                  </a:glow>
                </a:effectLst>
                <a:latin typeface="標楷體" pitchFamily="65" charset="-120"/>
                <a:ea typeface="標楷體" pitchFamily="65" charset="-120"/>
                <a:cs typeface="+mn-cs"/>
                <a:sym typeface="Wingdings"/>
              </a:rPr>
              <a:t>貼心提醒</a:t>
            </a:r>
            <a:r>
              <a:rPr lang="en-US" altLang="zh-TW" dirty="0">
                <a:latin typeface="Times New Roman" pitchFamily="18" charset="0"/>
                <a:ea typeface="標楷體" pitchFamily="65" charset="-120"/>
                <a:cs typeface="Times New Roman" pitchFamily="18" charset="0"/>
              </a:rPr>
              <a:t>-2</a:t>
            </a:r>
            <a:endParaRPr lang="zh-TW" altLang="en-US" dirty="0">
              <a:latin typeface="Times New Roman" pitchFamily="18" charset="0"/>
              <a:ea typeface="標楷體" pitchFamily="65" charset="-120"/>
              <a:cs typeface="Times New Roman" pitchFamily="18" charset="0"/>
            </a:endParaRPr>
          </a:p>
        </p:txBody>
      </p:sp>
      <p:sp>
        <p:nvSpPr>
          <p:cNvPr id="4" name="內容版面配置區 2"/>
          <p:cNvSpPr txBox="1">
            <a:spLocks/>
          </p:cNvSpPr>
          <p:nvPr/>
        </p:nvSpPr>
        <p:spPr>
          <a:xfrm>
            <a:off x="468313" y="1196975"/>
            <a:ext cx="8424862" cy="5040313"/>
          </a:xfrm>
          <a:prstGeom prst="rect">
            <a:avLst/>
          </a:prstGeom>
        </p:spPr>
        <p:txBody>
          <a:bodyPr lIns="36000" tIns="36000" rIns="36000" bIns="36000"/>
          <a:lstStyle/>
          <a:p>
            <a:pPr marL="342900" indent="-342900" fontAlgn="auto">
              <a:spcBef>
                <a:spcPct val="200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◆孩子表現最好的是？什麼事情最投入？</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ct val="20000"/>
              </a:spcBef>
              <a:spcAft>
                <a:spcPts val="0"/>
              </a:spcAft>
              <a:defRPr/>
            </a:pP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12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◆平時或假日最常做什麼？</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1200"/>
              </a:spcBef>
              <a:spcAft>
                <a:spcPts val="0"/>
              </a:spcAft>
              <a:defRPr/>
            </a:pP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12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◆高中階段之後的未來想做什麼？</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1200"/>
              </a:spcBef>
              <a:spcAft>
                <a:spcPts val="0"/>
              </a:spcAft>
              <a:defRPr/>
            </a:pP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p:txBody>
      </p:sp>
      <p:sp>
        <p:nvSpPr>
          <p:cNvPr id="8" name="標題 1"/>
          <p:cNvSpPr txBox="1">
            <a:spLocks/>
          </p:cNvSpPr>
          <p:nvPr/>
        </p:nvSpPr>
        <p:spPr>
          <a:xfrm>
            <a:off x="432000" y="5445224"/>
            <a:ext cx="8136904" cy="864096"/>
          </a:xfrm>
          <a:prstGeom prst="rect">
            <a:avLst/>
          </a:prstGeom>
          <a:solidFill>
            <a:srgbClr val="E1FFFF"/>
          </a:solidFill>
          <a:ln w="19525" cap="flat" cmpd="sng" algn="ctr">
            <a:solidFill>
              <a:schemeClr val="bg1"/>
            </a:solidFill>
            <a:prstDash val="solid"/>
          </a:ln>
          <a:scene3d>
            <a:camera prst="orthographicFront"/>
            <a:lightRig rig="threePt" dir="t"/>
          </a:scene3d>
          <a:sp3d>
            <a:bevelT prst="angle"/>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342900" indent="-342900" algn="ctr" fontAlgn="auto">
              <a:spcBef>
                <a:spcPts val="0"/>
              </a:spcBef>
              <a:spcAft>
                <a:spcPts val="0"/>
              </a:spcAft>
              <a:defRPr/>
            </a:pPr>
            <a:r>
              <a:rPr kumimoji="0" lang="zh-TW" altLang="en-US" sz="3600" b="1" spc="50" dirty="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性向、興趣與能力之間</a:t>
            </a:r>
          </a:p>
        </p:txBody>
      </p:sp>
      <p:grpSp>
        <p:nvGrpSpPr>
          <p:cNvPr id="2" name="群組 6"/>
          <p:cNvGrpSpPr/>
          <p:nvPr/>
        </p:nvGrpSpPr>
        <p:grpSpPr>
          <a:xfrm>
            <a:off x="971600" y="1808887"/>
            <a:ext cx="3600400" cy="612000"/>
            <a:chOff x="986313" y="1093731"/>
            <a:chExt cx="4292068" cy="698181"/>
          </a:xfrm>
          <a:scene3d>
            <a:camera prst="orthographicFront">
              <a:rot lat="0" lon="0" rev="0"/>
            </a:camera>
            <a:lightRig rig="contrasting" dir="t">
              <a:rot lat="0" lon="0" rev="1200000"/>
            </a:lightRig>
          </a:scene3d>
        </p:grpSpPr>
        <p:sp>
          <p:nvSpPr>
            <p:cNvPr id="13" name="圓角矩形 12"/>
            <p:cNvSpPr/>
            <p:nvPr/>
          </p:nvSpPr>
          <p:spPr>
            <a:xfrm>
              <a:off x="986313" y="1093731"/>
              <a:ext cx="4292068" cy="698181"/>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zh-TW" altLang="en-US">
                <a:solidFill>
                  <a:prstClr val="white"/>
                </a:solidFill>
              </a:endParaRPr>
            </a:p>
          </p:txBody>
        </p:sp>
        <p:sp>
          <p:nvSpPr>
            <p:cNvPr id="14" name="圓角矩形 4"/>
            <p:cNvSpPr/>
            <p:nvPr/>
          </p:nvSpPr>
          <p:spPr>
            <a:xfrm>
              <a:off x="1020395" y="1127813"/>
              <a:ext cx="4223904" cy="630017"/>
            </a:xfrm>
            <a:prstGeom prst="rect">
              <a:avLst/>
            </a:prstGeom>
            <a:sp3d/>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200150" fontAlgn="auto">
                <a:lnSpc>
                  <a:spcPct val="90000"/>
                </a:lnSpc>
                <a:spcAft>
                  <a:spcPct val="35000"/>
                </a:spcAft>
                <a:defRPr/>
              </a:pPr>
              <a:r>
                <a:rPr kumimoji="0" lang="zh-TW" altLang="en-US" sz="2700" dirty="0">
                  <a:solidFill>
                    <a:prstClr val="white"/>
                  </a:solidFill>
                  <a:latin typeface="標楷體" pitchFamily="65" charset="-120"/>
                  <a:ea typeface="標楷體" pitchFamily="65" charset="-120"/>
                </a:rPr>
                <a:t>學習的哪一領域（科）</a:t>
              </a:r>
            </a:p>
          </p:txBody>
        </p:sp>
      </p:grpSp>
      <p:grpSp>
        <p:nvGrpSpPr>
          <p:cNvPr id="3" name="群組 9"/>
          <p:cNvGrpSpPr/>
          <p:nvPr/>
        </p:nvGrpSpPr>
        <p:grpSpPr>
          <a:xfrm>
            <a:off x="4788024" y="1808888"/>
            <a:ext cx="3600000" cy="612000"/>
            <a:chOff x="986313" y="1809256"/>
            <a:chExt cx="4292068" cy="746460"/>
          </a:xfrm>
          <a:scene3d>
            <a:camera prst="orthographicFront">
              <a:rot lat="0" lon="0" rev="0"/>
            </a:camera>
            <a:lightRig rig="contrasting" dir="t">
              <a:rot lat="0" lon="0" rev="1200000"/>
            </a:lightRig>
          </a:scene3d>
        </p:grpSpPr>
        <p:sp>
          <p:nvSpPr>
            <p:cNvPr id="11" name="圓角矩形 10"/>
            <p:cNvSpPr/>
            <p:nvPr/>
          </p:nvSpPr>
          <p:spPr>
            <a:xfrm>
              <a:off x="986313" y="1809256"/>
              <a:ext cx="4292068" cy="74646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zh-TW" altLang="en-US">
                <a:solidFill>
                  <a:prstClr val="white"/>
                </a:solidFill>
              </a:endParaRPr>
            </a:p>
          </p:txBody>
        </p:sp>
        <p:sp>
          <p:nvSpPr>
            <p:cNvPr id="12" name="圓角矩形 6"/>
            <p:cNvSpPr/>
            <p:nvPr/>
          </p:nvSpPr>
          <p:spPr>
            <a:xfrm>
              <a:off x="1022752" y="1845695"/>
              <a:ext cx="4219190" cy="673582"/>
            </a:xfrm>
            <a:prstGeom prst="rect">
              <a:avLst/>
            </a:prstGeom>
            <a:sp3d/>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defTabSz="1244600" fontAlgn="auto">
                <a:lnSpc>
                  <a:spcPct val="90000"/>
                </a:lnSpc>
                <a:spcAft>
                  <a:spcPct val="35000"/>
                </a:spcAft>
                <a:defRPr/>
              </a:pPr>
              <a:r>
                <a:rPr kumimoji="0" lang="zh-TW" altLang="en-US" sz="2800" dirty="0">
                  <a:solidFill>
                    <a:prstClr val="white"/>
                  </a:solidFill>
                  <a:latin typeface="標楷體" pitchFamily="65" charset="-120"/>
                  <a:ea typeface="標楷體" pitchFamily="65" charset="-120"/>
                </a:rPr>
                <a:t>平時的哪一方面</a:t>
              </a:r>
            </a:p>
          </p:txBody>
        </p:sp>
      </p:grpSp>
      <p:grpSp>
        <p:nvGrpSpPr>
          <p:cNvPr id="5" name="群組 14"/>
          <p:cNvGrpSpPr/>
          <p:nvPr/>
        </p:nvGrpSpPr>
        <p:grpSpPr>
          <a:xfrm>
            <a:off x="971600" y="3068960"/>
            <a:ext cx="3600400" cy="612000"/>
            <a:chOff x="986313" y="1093731"/>
            <a:chExt cx="4292068" cy="698181"/>
          </a:xfrm>
          <a:scene3d>
            <a:camera prst="orthographicFront">
              <a:rot lat="0" lon="0" rev="0"/>
            </a:camera>
            <a:lightRig rig="contrasting" dir="t">
              <a:rot lat="0" lon="0" rev="1200000"/>
            </a:lightRig>
          </a:scene3d>
        </p:grpSpPr>
        <p:sp>
          <p:nvSpPr>
            <p:cNvPr id="16" name="圓角矩形 15"/>
            <p:cNvSpPr/>
            <p:nvPr/>
          </p:nvSpPr>
          <p:spPr>
            <a:xfrm>
              <a:off x="986313" y="1093731"/>
              <a:ext cx="4292068" cy="698181"/>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zh-TW" altLang="en-US">
                <a:solidFill>
                  <a:prstClr val="white"/>
                </a:solidFill>
              </a:endParaRPr>
            </a:p>
          </p:txBody>
        </p:sp>
        <p:sp>
          <p:nvSpPr>
            <p:cNvPr id="17" name="圓角矩形 4"/>
            <p:cNvSpPr/>
            <p:nvPr/>
          </p:nvSpPr>
          <p:spPr>
            <a:xfrm>
              <a:off x="1020395" y="1127813"/>
              <a:ext cx="4223904" cy="630017"/>
            </a:xfrm>
            <a:prstGeom prst="rect">
              <a:avLst/>
            </a:prstGeom>
            <a:sp3d/>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200150" fontAlgn="auto">
                <a:lnSpc>
                  <a:spcPct val="90000"/>
                </a:lnSpc>
                <a:spcAft>
                  <a:spcPct val="35000"/>
                </a:spcAft>
                <a:defRPr/>
              </a:pPr>
              <a:r>
                <a:rPr kumimoji="0" lang="zh-TW" altLang="en-US" sz="2700" dirty="0">
                  <a:solidFill>
                    <a:prstClr val="white"/>
                  </a:solidFill>
                  <a:latin typeface="標楷體" pitchFamily="65" charset="-120"/>
                  <a:ea typeface="標楷體" pitchFamily="65" charset="-120"/>
                </a:rPr>
                <a:t>通常獨自一人</a:t>
              </a:r>
            </a:p>
          </p:txBody>
        </p:sp>
      </p:grpSp>
      <p:grpSp>
        <p:nvGrpSpPr>
          <p:cNvPr id="6" name="群組 17"/>
          <p:cNvGrpSpPr/>
          <p:nvPr/>
        </p:nvGrpSpPr>
        <p:grpSpPr>
          <a:xfrm>
            <a:off x="4788024" y="3068961"/>
            <a:ext cx="3600000" cy="612000"/>
            <a:chOff x="986313" y="1809256"/>
            <a:chExt cx="4292068" cy="746460"/>
          </a:xfrm>
          <a:scene3d>
            <a:camera prst="orthographicFront">
              <a:rot lat="0" lon="0" rev="0"/>
            </a:camera>
            <a:lightRig rig="contrasting" dir="t">
              <a:rot lat="0" lon="0" rev="1200000"/>
            </a:lightRig>
          </a:scene3d>
        </p:grpSpPr>
        <p:sp>
          <p:nvSpPr>
            <p:cNvPr id="19" name="圓角矩形 18"/>
            <p:cNvSpPr/>
            <p:nvPr/>
          </p:nvSpPr>
          <p:spPr>
            <a:xfrm>
              <a:off x="986313" y="1809256"/>
              <a:ext cx="4292068" cy="74646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zh-TW" altLang="en-US">
                <a:solidFill>
                  <a:prstClr val="white"/>
                </a:solidFill>
              </a:endParaRPr>
            </a:p>
          </p:txBody>
        </p:sp>
        <p:sp>
          <p:nvSpPr>
            <p:cNvPr id="20" name="圓角矩形 6"/>
            <p:cNvSpPr/>
            <p:nvPr/>
          </p:nvSpPr>
          <p:spPr>
            <a:xfrm>
              <a:off x="1022752" y="1845695"/>
              <a:ext cx="4219190" cy="673582"/>
            </a:xfrm>
            <a:prstGeom prst="rect">
              <a:avLst/>
            </a:prstGeom>
            <a:sp3d/>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defTabSz="1244600" fontAlgn="auto">
                <a:lnSpc>
                  <a:spcPct val="90000"/>
                </a:lnSpc>
                <a:spcAft>
                  <a:spcPct val="35000"/>
                </a:spcAft>
                <a:defRPr/>
              </a:pPr>
              <a:r>
                <a:rPr kumimoji="0" lang="zh-TW" altLang="en-US" sz="2800" dirty="0">
                  <a:solidFill>
                    <a:prstClr val="white"/>
                  </a:solidFill>
                  <a:latin typeface="標楷體" pitchFamily="65" charset="-120"/>
                  <a:ea typeface="標楷體" pitchFamily="65" charset="-120"/>
                </a:rPr>
                <a:t>家人或同儕陪伴</a:t>
              </a:r>
            </a:p>
          </p:txBody>
        </p:sp>
      </p:grpSp>
      <p:grpSp>
        <p:nvGrpSpPr>
          <p:cNvPr id="7" name="群組 20"/>
          <p:cNvGrpSpPr/>
          <p:nvPr/>
        </p:nvGrpSpPr>
        <p:grpSpPr>
          <a:xfrm>
            <a:off x="971600" y="4437112"/>
            <a:ext cx="3600400" cy="612000"/>
            <a:chOff x="986313" y="1093731"/>
            <a:chExt cx="4292068" cy="698181"/>
          </a:xfrm>
          <a:scene3d>
            <a:camera prst="orthographicFront">
              <a:rot lat="0" lon="0" rev="0"/>
            </a:camera>
            <a:lightRig rig="contrasting" dir="t">
              <a:rot lat="0" lon="0" rev="1200000"/>
            </a:lightRig>
          </a:scene3d>
        </p:grpSpPr>
        <p:sp>
          <p:nvSpPr>
            <p:cNvPr id="22" name="圓角矩形 21"/>
            <p:cNvSpPr/>
            <p:nvPr/>
          </p:nvSpPr>
          <p:spPr>
            <a:xfrm>
              <a:off x="986313" y="1093731"/>
              <a:ext cx="4292068" cy="698181"/>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zh-TW" altLang="en-US">
                <a:solidFill>
                  <a:prstClr val="white"/>
                </a:solidFill>
              </a:endParaRPr>
            </a:p>
          </p:txBody>
        </p:sp>
        <p:sp>
          <p:nvSpPr>
            <p:cNvPr id="23" name="圓角矩形 4"/>
            <p:cNvSpPr/>
            <p:nvPr/>
          </p:nvSpPr>
          <p:spPr>
            <a:xfrm>
              <a:off x="1020395" y="1127813"/>
              <a:ext cx="4223904" cy="630017"/>
            </a:xfrm>
            <a:prstGeom prst="rect">
              <a:avLst/>
            </a:prstGeom>
            <a:sp3d/>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200150" fontAlgn="auto">
                <a:lnSpc>
                  <a:spcPct val="90000"/>
                </a:lnSpc>
                <a:spcAft>
                  <a:spcPct val="35000"/>
                </a:spcAft>
                <a:defRPr/>
              </a:pPr>
              <a:r>
                <a:rPr kumimoji="0" lang="zh-TW" altLang="en-US" sz="2700" dirty="0">
                  <a:solidFill>
                    <a:prstClr val="white"/>
                  </a:solidFill>
                  <a:latin typeface="標楷體" pitchFamily="65" charset="-120"/>
                  <a:ea typeface="標楷體" pitchFamily="65" charset="-120"/>
                </a:rPr>
                <a:t>自我照顧需求</a:t>
              </a:r>
            </a:p>
          </p:txBody>
        </p:sp>
      </p:grpSp>
      <p:grpSp>
        <p:nvGrpSpPr>
          <p:cNvPr id="9" name="群組 23"/>
          <p:cNvGrpSpPr/>
          <p:nvPr/>
        </p:nvGrpSpPr>
        <p:grpSpPr>
          <a:xfrm>
            <a:off x="4788024" y="4437113"/>
            <a:ext cx="3600000" cy="612000"/>
            <a:chOff x="986313" y="1809256"/>
            <a:chExt cx="4292068" cy="746460"/>
          </a:xfrm>
          <a:scene3d>
            <a:camera prst="orthographicFront">
              <a:rot lat="0" lon="0" rev="0"/>
            </a:camera>
            <a:lightRig rig="contrasting" dir="t">
              <a:rot lat="0" lon="0" rev="1200000"/>
            </a:lightRig>
          </a:scene3d>
        </p:grpSpPr>
        <p:sp>
          <p:nvSpPr>
            <p:cNvPr id="25" name="圓角矩形 24"/>
            <p:cNvSpPr/>
            <p:nvPr/>
          </p:nvSpPr>
          <p:spPr>
            <a:xfrm>
              <a:off x="986313" y="1809256"/>
              <a:ext cx="4292068" cy="74646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zh-TW" altLang="en-US">
                <a:solidFill>
                  <a:prstClr val="white"/>
                </a:solidFill>
              </a:endParaRPr>
            </a:p>
          </p:txBody>
        </p:sp>
        <p:sp>
          <p:nvSpPr>
            <p:cNvPr id="26" name="圓角矩形 6"/>
            <p:cNvSpPr/>
            <p:nvPr/>
          </p:nvSpPr>
          <p:spPr>
            <a:xfrm>
              <a:off x="1022752" y="1845695"/>
              <a:ext cx="4219190" cy="673582"/>
            </a:xfrm>
            <a:prstGeom prst="rect">
              <a:avLst/>
            </a:prstGeom>
            <a:sp3d/>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defTabSz="1244600" fontAlgn="auto">
                <a:lnSpc>
                  <a:spcPct val="90000"/>
                </a:lnSpc>
                <a:spcAft>
                  <a:spcPct val="35000"/>
                </a:spcAft>
                <a:defRPr/>
              </a:pPr>
              <a:r>
                <a:rPr kumimoji="0" lang="zh-TW" altLang="en-US" sz="2800" dirty="0">
                  <a:solidFill>
                    <a:prstClr val="white"/>
                  </a:solidFill>
                  <a:latin typeface="標楷體" pitchFamily="65" charset="-120"/>
                  <a:ea typeface="標楷體" pitchFamily="65" charset="-120"/>
                </a:rPr>
                <a:t>升學或就業需求</a:t>
              </a:r>
            </a:p>
          </p:txBody>
        </p:sp>
      </p:grpSp>
    </p:spTree>
    <p:extLst>
      <p:ext uri="{BB962C8B-B14F-4D97-AF65-F5344CB8AC3E}">
        <p14:creationId xmlns:p14="http://schemas.microsoft.com/office/powerpoint/2010/main" val="299791926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p:txBody>
          <a:bodyPr/>
          <a:lstStyle/>
          <a:p>
            <a:pPr>
              <a:defRPr/>
            </a:pPr>
            <a:r>
              <a:rPr lang="zh-TW" altLang="en-US" sz="4800" dirty="0">
                <a:effectLst>
                  <a:glow rad="101600">
                    <a:srgbClr val="C00000">
                      <a:alpha val="40000"/>
                    </a:srgbClr>
                  </a:glow>
                </a:effectLst>
                <a:latin typeface="標楷體" pitchFamily="65" charset="-120"/>
                <a:ea typeface="標楷體" pitchFamily="65" charset="-120"/>
                <a:cs typeface="+mn-cs"/>
                <a:sym typeface="Wingdings"/>
              </a:rPr>
              <a:t>貼心提醒</a:t>
            </a:r>
            <a:r>
              <a:rPr lang="en-US" altLang="zh-TW" dirty="0">
                <a:latin typeface="Times New Roman" pitchFamily="18" charset="0"/>
                <a:ea typeface="標楷體" pitchFamily="65" charset="-120"/>
                <a:cs typeface="Times New Roman" pitchFamily="18" charset="0"/>
              </a:rPr>
              <a:t>-3</a:t>
            </a:r>
            <a:endParaRPr lang="zh-TW" altLang="en-US" dirty="0">
              <a:latin typeface="Times New Roman" pitchFamily="18" charset="0"/>
              <a:ea typeface="標楷體" pitchFamily="65" charset="-120"/>
              <a:cs typeface="Times New Roman" pitchFamily="18" charset="0"/>
            </a:endParaRPr>
          </a:p>
        </p:txBody>
      </p:sp>
      <p:sp>
        <p:nvSpPr>
          <p:cNvPr id="4" name="內容版面配置區 2"/>
          <p:cNvSpPr txBox="1">
            <a:spLocks/>
          </p:cNvSpPr>
          <p:nvPr/>
        </p:nvSpPr>
        <p:spPr>
          <a:xfrm>
            <a:off x="467544" y="1700808"/>
            <a:ext cx="8424862" cy="4320257"/>
          </a:xfrm>
          <a:prstGeom prst="rect">
            <a:avLst/>
          </a:prstGeom>
        </p:spPr>
        <p:txBody>
          <a:bodyPr lIns="36000" tIns="36000" rIns="36000" bIns="36000"/>
          <a:lstStyle/>
          <a:p>
            <a:pPr marL="342900" indent="-342900" fontAlgn="auto">
              <a:spcBef>
                <a:spcPct val="20000"/>
              </a:spcBef>
              <a:spcAft>
                <a:spcPts val="0"/>
              </a:spcAft>
              <a:buFont typeface="Wingdings" pitchFamily="2" charset="2"/>
              <a:buChar char="u"/>
              <a:defRPr/>
            </a:pPr>
            <a:r>
              <a:rPr kumimoji="0" lang="zh-TW" altLang="en-US"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志願很多，但是多數只有一校可選。</a:t>
            </a:r>
            <a:endParaRPr kumimoji="0" lang="en-US" altLang="zh-TW"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endParaRPr>
          </a:p>
          <a:p>
            <a:pPr marL="342900" indent="-342900" fontAlgn="auto">
              <a:spcBef>
                <a:spcPts val="600"/>
              </a:spcBef>
              <a:spcAft>
                <a:spcPts val="0"/>
              </a:spcAft>
              <a:buFont typeface="Wingdings" pitchFamily="2" charset="2"/>
              <a:buChar char="u"/>
              <a:defRPr/>
            </a:pPr>
            <a:r>
              <a:rPr kumimoji="0" lang="zh-TW" altLang="en-US" sz="34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找出最喜歡的三個系填在前三志願。</a:t>
            </a:r>
            <a:endParaRPr kumimoji="0" lang="en-US" altLang="zh-TW" sz="34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endParaRPr>
          </a:p>
          <a:p>
            <a:pPr marL="442913" indent="-442913" fontAlgn="auto">
              <a:spcBef>
                <a:spcPts val="600"/>
              </a:spcBef>
              <a:spcAft>
                <a:spcPts val="0"/>
              </a:spcAft>
              <a:buFont typeface="Wingdings" pitchFamily="2" charset="2"/>
              <a:buChar char="u"/>
              <a:defRPr/>
            </a:pPr>
            <a:r>
              <a:rPr kumimoji="0" lang="zh-TW" altLang="en-US" sz="34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喜歡的科還是要認真學習，興趣只是讓學習變得比較開心，但是不會讓成績變好。</a:t>
            </a:r>
            <a:endParaRPr kumimoji="0" lang="en-US" altLang="zh-TW" sz="34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endParaRPr>
          </a:p>
          <a:p>
            <a:pPr marL="342900" indent="-342900" fontAlgn="auto">
              <a:spcBef>
                <a:spcPts val="600"/>
              </a:spcBef>
              <a:spcAft>
                <a:spcPts val="0"/>
              </a:spcAft>
              <a:buFont typeface="Wingdings" pitchFamily="2" charset="2"/>
              <a:buChar char="u"/>
              <a:defRPr/>
            </a:pPr>
            <a:r>
              <a:rPr kumimoji="0" lang="zh-TW" altLang="en-US" sz="34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一旦錄取後，想更換志願就很難了。</a:t>
            </a:r>
            <a:endParaRPr kumimoji="0" lang="en-US" altLang="zh-TW" sz="34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endParaRPr>
          </a:p>
          <a:p>
            <a:pPr marL="442913" indent="-442913" fontAlgn="auto">
              <a:spcBef>
                <a:spcPts val="600"/>
              </a:spcBef>
              <a:spcAft>
                <a:spcPts val="0"/>
              </a:spcAft>
              <a:buFont typeface="Wingdings" pitchFamily="2" charset="2"/>
              <a:buChar char="u"/>
              <a:defRPr/>
            </a:pPr>
            <a:r>
              <a:rPr kumimoji="0" lang="zh-TW" altLang="en-US"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rPr>
              <a:t>額滿的校系根本轉不進去，國立學校及部分私校沒有續招也進不去。</a:t>
            </a:r>
            <a:endParaRPr kumimoji="0" lang="en-US" altLang="zh-TW" sz="3400" b="1" dirty="0">
              <a:solidFill>
                <a:srgbClr val="006600"/>
              </a:solidFill>
              <a:effectLst>
                <a:outerShdw blurRad="38100" dist="38100" dir="2700000" algn="tl">
                  <a:srgbClr val="000000">
                    <a:alpha val="43137"/>
                  </a:srgbClr>
                </a:outerShdw>
              </a:effectLst>
              <a:latin typeface="微軟正黑體" pitchFamily="34" charset="-120"/>
              <a:ea typeface="微軟正黑體" pitchFamily="34" charset="-120"/>
              <a:cs typeface="Segoe UI" pitchFamily="34" charset="0"/>
            </a:endParaRPr>
          </a:p>
          <a:p>
            <a:pPr marL="342900" indent="-342900" fontAlgn="auto">
              <a:spcBef>
                <a:spcPts val="600"/>
              </a:spcBef>
              <a:spcAft>
                <a:spcPts val="0"/>
              </a:spcAft>
              <a:defRPr/>
            </a:pP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p:txBody>
      </p:sp>
    </p:spTree>
    <p:extLst>
      <p:ext uri="{BB962C8B-B14F-4D97-AF65-F5344CB8AC3E}">
        <p14:creationId xmlns:p14="http://schemas.microsoft.com/office/powerpoint/2010/main" val="102208429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 xmlns:a16="http://schemas.microsoft.com/office/drawing/2014/main" id="{6AA580D4-A10C-6FD5-84AF-50CBC4E44926}"/>
              </a:ext>
            </a:extLst>
          </p:cNvPr>
          <p:cNvPicPr>
            <a:picLocks noChangeAspect="1"/>
          </p:cNvPicPr>
          <p:nvPr/>
        </p:nvPicPr>
        <p:blipFill>
          <a:blip r:embed="rId3"/>
          <a:stretch>
            <a:fillRect/>
          </a:stretch>
        </p:blipFill>
        <p:spPr>
          <a:xfrm>
            <a:off x="4762998" y="1265993"/>
            <a:ext cx="3958965" cy="5553479"/>
          </a:xfrm>
          <a:prstGeom prst="rect">
            <a:avLst/>
          </a:prstGeom>
        </p:spPr>
      </p:pic>
      <p:sp>
        <p:nvSpPr>
          <p:cNvPr id="19" name="矩形 18"/>
          <p:cNvSpPr/>
          <p:nvPr/>
        </p:nvSpPr>
        <p:spPr bwMode="auto">
          <a:xfrm>
            <a:off x="840261" y="1265993"/>
            <a:ext cx="3575050" cy="4346574"/>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ea typeface="新細明體" pitchFamily="18" charset="-120"/>
            </a:endParaRPr>
          </a:p>
        </p:txBody>
      </p:sp>
      <p:pic>
        <p:nvPicPr>
          <p:cNvPr id="1034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846" y="1368040"/>
            <a:ext cx="3411416" cy="444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矩形 35"/>
          <p:cNvSpPr/>
          <p:nvPr/>
        </p:nvSpPr>
        <p:spPr>
          <a:xfrm>
            <a:off x="1813783" y="652749"/>
            <a:ext cx="5732462"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175106" name="文字方塊 38"/>
          <p:cNvSpPr txBox="1">
            <a:spLocks noChangeArrowheads="1"/>
          </p:cNvSpPr>
          <p:nvPr/>
        </p:nvSpPr>
        <p:spPr bwMode="auto">
          <a:xfrm>
            <a:off x="1894743" y="679735"/>
            <a:ext cx="5651500" cy="523220"/>
          </a:xfrm>
          <a:prstGeom prst="rect">
            <a:avLst/>
          </a:prstGeom>
          <a:noFill/>
          <a:ln w="9525">
            <a:noFill/>
            <a:miter lim="800000"/>
            <a:headEnd/>
            <a:tailEnd/>
          </a:ln>
        </p:spPr>
        <p:txBody>
          <a:bodyPr wrap="square">
            <a:spAutoFit/>
          </a:bodyPr>
          <a:lstStyle/>
          <a:p>
            <a:r>
              <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國中學生生涯發展檔案與紀錄</a:t>
            </a:r>
            <a:endPar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endParaRPr>
          </a:p>
        </p:txBody>
      </p:sp>
      <p:grpSp>
        <p:nvGrpSpPr>
          <p:cNvPr id="14" name="群組 13"/>
          <p:cNvGrpSpPr/>
          <p:nvPr/>
        </p:nvGrpSpPr>
        <p:grpSpPr>
          <a:xfrm>
            <a:off x="2195736" y="44624"/>
            <a:ext cx="6935645" cy="400110"/>
            <a:chOff x="2195736" y="44624"/>
            <a:chExt cx="6935645" cy="400110"/>
          </a:xfrm>
        </p:grpSpPr>
        <p:sp>
          <p:nvSpPr>
            <p:cNvPr id="15" name="矩形 1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6" name="群組 15"/>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AutoShape 2" descr="「國中學生生涯輔導紀錄手冊」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5" name="文字方塊 1"/>
          <p:cNvSpPr txBox="1">
            <a:spLocks noChangeArrowheads="1"/>
          </p:cNvSpPr>
          <p:nvPr/>
        </p:nvSpPr>
        <p:spPr bwMode="auto">
          <a:xfrm>
            <a:off x="755578" y="5547010"/>
            <a:ext cx="3744416" cy="1155700"/>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000" b="1" dirty="0">
                <a:solidFill>
                  <a:prstClr val="black"/>
                </a:solidFill>
                <a:latin typeface="微軟正黑體" pitchFamily="34" charset="-120"/>
                <a:ea typeface="微軟正黑體" pitchFamily="34" charset="-120"/>
              </a:rPr>
              <a:t>協助學校規劃辦理生涯發展教育工作，做為學生適性輔導的基礎。</a:t>
            </a: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133</a:t>
            </a:fld>
            <a:endParaRPr lang="zh-TW" altLang="en-US"/>
          </a:p>
        </p:txBody>
      </p:sp>
      <p:sp>
        <p:nvSpPr>
          <p:cNvPr id="24" name="文字方塊 1"/>
          <p:cNvSpPr txBox="1">
            <a:spLocks noChangeArrowheads="1"/>
          </p:cNvSpPr>
          <p:nvPr/>
        </p:nvSpPr>
        <p:spPr bwMode="auto">
          <a:xfrm>
            <a:off x="4891776" y="5583043"/>
            <a:ext cx="3780420" cy="1171575"/>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sz="2000" b="1" dirty="0">
                <a:solidFill>
                  <a:prstClr val="black"/>
                </a:solidFill>
                <a:latin typeface="微軟正黑體" pitchFamily="34" charset="-120"/>
                <a:ea typeface="微軟正黑體" pitchFamily="34" charset="-120"/>
              </a:rPr>
              <a:t>協助學</a:t>
            </a:r>
            <a:r>
              <a:rPr lang="zh-TW" altLang="en-US" sz="2000" b="1" dirty="0">
                <a:solidFill>
                  <a:prstClr val="black"/>
                </a:solidFill>
                <a:latin typeface="微軟正黑體" pitchFamily="34" charset="-120"/>
                <a:ea typeface="微軟正黑體" pitchFamily="34" charset="-120"/>
              </a:rPr>
              <a:t>生</a:t>
            </a:r>
            <a:r>
              <a:rPr lang="zh-TW" altLang="zh-TW" sz="2000" b="1" dirty="0">
                <a:solidFill>
                  <a:prstClr val="black"/>
                </a:solidFill>
                <a:latin typeface="微軟正黑體" pitchFamily="34" charset="-120"/>
                <a:ea typeface="微軟正黑體" pitchFamily="34" charset="-120"/>
              </a:rPr>
              <a:t>記錄生涯規劃所需資料以利在九年級做升學進路選擇時有較完整資訊可供參考。</a:t>
            </a:r>
            <a:endParaRPr lang="zh-TW" altLang="en-US" sz="20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1899767527"/>
      </p:ext>
    </p:extLst>
  </p:cSld>
  <p:clrMapOvr>
    <a:masterClrMapping/>
  </p:clrMapOvr>
  <p:transition spd="slow">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09;p39"/>
          <p:cNvPicPr preferRelativeResize="0"/>
          <p:nvPr/>
        </p:nvPicPr>
        <p:blipFill rotWithShape="1">
          <a:blip r:embed="rId2">
            <a:alphaModFix/>
          </a:blip>
          <a:srcRect l="5169" t="3974" r="4877" b="4918"/>
          <a:stretch/>
        </p:blipFill>
        <p:spPr>
          <a:xfrm>
            <a:off x="178906" y="1707855"/>
            <a:ext cx="3726674" cy="4921547"/>
          </a:xfrm>
          <a:prstGeom prst="rect">
            <a:avLst/>
          </a:prstGeom>
          <a:noFill/>
          <a:ln>
            <a:solidFill>
              <a:schemeClr val="tx1"/>
            </a:solidFill>
          </a:ln>
        </p:spPr>
      </p:pic>
      <p:sp>
        <p:nvSpPr>
          <p:cNvPr id="3" name="Google Shape;611;p39"/>
          <p:cNvSpPr/>
          <p:nvPr/>
        </p:nvSpPr>
        <p:spPr>
          <a:xfrm>
            <a:off x="13335" y="5504101"/>
            <a:ext cx="1060451" cy="1225550"/>
          </a:xfrm>
          <a:prstGeom prst="rect">
            <a:avLst/>
          </a:prstGeom>
          <a:blipFill rotWithShape="1">
            <a:blip r:embed="rId3">
              <a:alphaModFix/>
            </a:blip>
            <a:stretch>
              <a:fillRect/>
            </a:stretch>
          </a:blipFill>
          <a:ln>
            <a:noFill/>
          </a:ln>
        </p:spPr>
        <p:txBody>
          <a:bodyPr spcFirstLastPara="1" wrap="square" lIns="108837" tIns="54404" rIns="108837" bIns="54404" anchor="t" anchorCtr="0">
            <a:noAutofit/>
          </a:bodyPr>
          <a:lstStyle/>
          <a:p>
            <a:pPr>
              <a:buClr>
                <a:prstClr val="white"/>
              </a:buClr>
              <a:buSzPts val="1800"/>
            </a:pPr>
            <a:endParaRPr sz="2150">
              <a:solidFill>
                <a:prstClr val="black"/>
              </a:solidFill>
              <a:latin typeface="微軟正黑體" panose="020B0604030504040204" pitchFamily="34" charset="-120"/>
              <a:ea typeface="微軟正黑體" panose="020B0604030504040204" pitchFamily="34" charset="-120"/>
              <a:sym typeface="Arial"/>
            </a:endParaRPr>
          </a:p>
        </p:txBody>
      </p:sp>
      <p:sp>
        <p:nvSpPr>
          <p:cNvPr id="4" name="Google Shape;612;p39"/>
          <p:cNvSpPr/>
          <p:nvPr/>
        </p:nvSpPr>
        <p:spPr>
          <a:xfrm>
            <a:off x="7758985" y="120930"/>
            <a:ext cx="983975" cy="1269015"/>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buClr>
                <a:prstClr val="white"/>
              </a:buClr>
              <a:buSzPts val="1800"/>
            </a:pPr>
            <a:endParaRPr sz="2150">
              <a:solidFill>
                <a:prstClr val="black"/>
              </a:solidFill>
              <a:latin typeface="微軟正黑體" panose="020B0604030504040204" pitchFamily="34" charset="-120"/>
              <a:ea typeface="微軟正黑體" panose="020B0604030504040204" pitchFamily="34" charset="-120"/>
              <a:sym typeface="Arial"/>
            </a:endParaRPr>
          </a:p>
        </p:txBody>
      </p:sp>
      <p:sp>
        <p:nvSpPr>
          <p:cNvPr id="5" name="Google Shape;613;p39"/>
          <p:cNvSpPr/>
          <p:nvPr/>
        </p:nvSpPr>
        <p:spPr>
          <a:xfrm>
            <a:off x="867866" y="3690484"/>
            <a:ext cx="3354389" cy="2783205"/>
          </a:xfrm>
          <a:prstGeom prst="wedgeEllipseCallout">
            <a:avLst>
              <a:gd name="adj1" fmla="val -50891"/>
              <a:gd name="adj2" fmla="val 27881"/>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buClr>
                <a:srgbClr val="000000"/>
              </a:buClr>
              <a:buSzPts val="600"/>
            </a:pPr>
            <a:r>
              <a:rPr lang="zh-TW" altLang="en-US" sz="2000" b="1" dirty="0">
                <a:solidFill>
                  <a:prstClr val="black"/>
                </a:solidFill>
                <a:latin typeface="微軟正黑體" panose="020B0604030504040204" pitchFamily="34" charset="-120"/>
                <a:ea typeface="微軟正黑體" panose="020B0604030504040204" pitchFamily="34" charset="-120"/>
                <a:sym typeface="Arial"/>
              </a:rPr>
              <a:t>    </a:t>
            </a:r>
            <a:r>
              <a:rPr lang="zh-TW" altLang="en-US" sz="2000" b="1" dirty="0">
                <a:solidFill>
                  <a:srgbClr val="FF0000"/>
                </a:solidFill>
                <a:latin typeface="微軟正黑體" panose="020B0604030504040204" pitchFamily="34" charset="-120"/>
                <a:ea typeface="微軟正黑體" panose="020B0604030504040204" pitchFamily="34" charset="-120"/>
                <a:sym typeface="Arial"/>
              </a:rPr>
              <a:t>性向測驗用於測量個人學習潛能</a:t>
            </a:r>
            <a:r>
              <a:rPr lang="zh-TW" altLang="en-US" sz="2000" b="1" dirty="0">
                <a:solidFill>
                  <a:prstClr val="black"/>
                </a:solidFill>
                <a:latin typeface="微軟正黑體" panose="020B0604030504040204" pitchFamily="34" charset="-120"/>
                <a:ea typeface="微軟正黑體" panose="020B0604030504040204" pitchFamily="34" charset="-120"/>
                <a:sym typeface="Arial"/>
              </a:rPr>
              <a:t>，透過測驗可瞭解自己的優勢能力，幫助自己在進路選擇時，往優勢能力方向發展。</a:t>
            </a:r>
            <a:endParaRPr sz="1400" b="1" dirty="0">
              <a:solidFill>
                <a:prstClr val="black"/>
              </a:solidFill>
              <a:latin typeface="微軟正黑體" panose="020B0604030504040204" pitchFamily="34" charset="-120"/>
              <a:ea typeface="微軟正黑體" panose="020B0604030504040204" pitchFamily="34" charset="-120"/>
              <a:sym typeface="Arial"/>
            </a:endParaRPr>
          </a:p>
        </p:txBody>
      </p:sp>
      <p:sp>
        <p:nvSpPr>
          <p:cNvPr id="6" name="Google Shape;616;p39"/>
          <p:cNvSpPr txBox="1"/>
          <p:nvPr/>
        </p:nvSpPr>
        <p:spPr>
          <a:xfrm>
            <a:off x="178907" y="1391556"/>
            <a:ext cx="3726674" cy="397790"/>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二、各項心理測驗</a:t>
            </a:r>
            <a:r>
              <a:rPr lang="en-US" altLang="zh-TW" sz="2000" dirty="0">
                <a:solidFill>
                  <a:srgbClr val="FF0000"/>
                </a:solidFill>
              </a:rPr>
              <a:t>—</a:t>
            </a:r>
            <a:r>
              <a:rPr lang="zh-TW" altLang="en-US" sz="2000" dirty="0">
                <a:solidFill>
                  <a:srgbClr val="FF0000"/>
                </a:solidFill>
                <a:sym typeface="Arial"/>
              </a:rPr>
              <a:t>性向測驗</a:t>
            </a:r>
            <a:endParaRPr sz="2000" dirty="0">
              <a:solidFill>
                <a:srgbClr val="FF0000"/>
              </a:solidFill>
              <a:sym typeface="Arial"/>
            </a:endParaRPr>
          </a:p>
        </p:txBody>
      </p:sp>
      <p:sp>
        <p:nvSpPr>
          <p:cNvPr id="7" name="Google Shape;588;p37"/>
          <p:cNvSpPr/>
          <p:nvPr/>
        </p:nvSpPr>
        <p:spPr>
          <a:xfrm rot="10800000" flipH="1">
            <a:off x="139660" y="654880"/>
            <a:ext cx="5144888" cy="554929"/>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buClr>
                <a:srgbClr val="000000"/>
              </a:buClr>
              <a:buSzPts val="1800"/>
            </a:pPr>
            <a:endParaRPr sz="2150">
              <a:solidFill>
                <a:srgbClr val="8064A2"/>
              </a:solidFill>
              <a:latin typeface="微軟正黑體" panose="020B0604030504040204" pitchFamily="34" charset="-120"/>
              <a:ea typeface="微軟正黑體" panose="020B0604030504040204" pitchFamily="34" charset="-120"/>
              <a:sym typeface="Arial"/>
            </a:endParaRPr>
          </a:p>
        </p:txBody>
      </p:sp>
      <p:sp>
        <p:nvSpPr>
          <p:cNvPr id="8" name="Google Shape;591;p37"/>
          <p:cNvSpPr txBox="1"/>
          <p:nvPr/>
        </p:nvSpPr>
        <p:spPr>
          <a:xfrm>
            <a:off x="197561" y="654881"/>
            <a:ext cx="5173413" cy="461663"/>
          </a:xfrm>
          <a:prstGeom prst="rect">
            <a:avLst/>
          </a:prstGeom>
          <a:noFill/>
          <a:ln>
            <a:noFill/>
          </a:ln>
        </p:spPr>
        <p:txBody>
          <a:bodyPr spcFirstLastPara="1" wrap="square" lIns="54404" tIns="54404" rIns="54404" bIns="54404" anchor="t" anchorCtr="0">
            <a:noAutofit/>
          </a:bodyPr>
          <a:lstStyle/>
          <a:p>
            <a:pPr>
              <a:buClr>
                <a:srgbClr val="002060"/>
              </a:buClr>
              <a:buSzPts val="2400"/>
            </a:pPr>
            <a:r>
              <a:rPr lang="zh-TW" altLang="en-US" sz="2850" b="1"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pic>
        <p:nvPicPr>
          <p:cNvPr id="9" name="Google Shape;623;p40"/>
          <p:cNvPicPr preferRelativeResize="0"/>
          <p:nvPr/>
        </p:nvPicPr>
        <p:blipFill rotWithShape="1">
          <a:blip r:embed="rId5">
            <a:alphaModFix/>
          </a:blip>
          <a:srcRect l="4379" t="3479" r="5415" b="7920"/>
          <a:stretch/>
        </p:blipFill>
        <p:spPr>
          <a:xfrm>
            <a:off x="4881397" y="1707853"/>
            <a:ext cx="3558209" cy="4784460"/>
          </a:xfrm>
          <a:prstGeom prst="rect">
            <a:avLst/>
          </a:prstGeom>
          <a:noFill/>
          <a:ln>
            <a:solidFill>
              <a:schemeClr val="tx1"/>
            </a:solidFill>
          </a:ln>
        </p:spPr>
      </p:pic>
      <p:sp>
        <p:nvSpPr>
          <p:cNvPr id="10" name="Google Shape;627;p40"/>
          <p:cNvSpPr/>
          <p:nvPr/>
        </p:nvSpPr>
        <p:spPr>
          <a:xfrm>
            <a:off x="4629326" y="3488554"/>
            <a:ext cx="4381500" cy="2985135"/>
          </a:xfrm>
          <a:prstGeom prst="wedgeEllipseCallout">
            <a:avLst>
              <a:gd name="adj1" fmla="val 43104"/>
              <a:gd name="adj2" fmla="val -49795"/>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buClr>
                <a:srgbClr val="000000"/>
              </a:buClr>
              <a:buSzPts val="600"/>
            </a:pPr>
            <a:r>
              <a:rPr lang="zh-TW" altLang="en-US" sz="2000" b="1" dirty="0">
                <a:solidFill>
                  <a:prstClr val="black"/>
                </a:solidFill>
                <a:latin typeface="微軟正黑體" panose="020B0604030504040204" pitchFamily="34" charset="-120"/>
                <a:ea typeface="微軟正黑體" panose="020B0604030504040204" pitchFamily="34" charset="-120"/>
                <a:sym typeface="Arial"/>
              </a:rPr>
              <a:t>    興趣指個人對人事物的喜愛程度，當課程、活動、職業等產生興趣時，會較投入並得到滿足。</a:t>
            </a:r>
            <a:endParaRPr lang="en-US" altLang="zh-TW" sz="2000" b="1" dirty="0">
              <a:solidFill>
                <a:prstClr val="black"/>
              </a:solidFill>
              <a:latin typeface="微軟正黑體" panose="020B0604030504040204" pitchFamily="34" charset="-120"/>
              <a:ea typeface="微軟正黑體" panose="020B0604030504040204" pitchFamily="34" charset="-120"/>
              <a:sym typeface="Arial"/>
            </a:endParaRPr>
          </a:p>
          <a:p>
            <a:pPr>
              <a:buClr>
                <a:srgbClr val="000000"/>
              </a:buClr>
              <a:buSzPts val="600"/>
            </a:pPr>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en-US" sz="2000" b="1" dirty="0">
                <a:solidFill>
                  <a:srgbClr val="FF0000"/>
                </a:solidFill>
                <a:latin typeface="微軟正黑體" panose="020B0604030504040204" pitchFamily="34" charset="-120"/>
                <a:ea typeface="微軟正黑體" panose="020B0604030504040204" pitchFamily="34" charset="-120"/>
                <a:sym typeface="Arial"/>
              </a:rPr>
              <a:t>興趣測驗即在測量對某種事務或活動喜歡或不喜歡的程度。</a:t>
            </a:r>
            <a:endParaRPr sz="1400" b="1" dirty="0">
              <a:solidFill>
                <a:srgbClr val="FF0000"/>
              </a:solidFill>
              <a:latin typeface="微軟正黑體" panose="020B0604030504040204" pitchFamily="34" charset="-120"/>
              <a:ea typeface="微軟正黑體" panose="020B0604030504040204" pitchFamily="34" charset="-120"/>
              <a:sym typeface="Arial"/>
            </a:endParaRPr>
          </a:p>
        </p:txBody>
      </p:sp>
      <p:sp>
        <p:nvSpPr>
          <p:cNvPr id="11" name="Google Shape;616;p39"/>
          <p:cNvSpPr txBox="1"/>
          <p:nvPr/>
        </p:nvSpPr>
        <p:spPr>
          <a:xfrm>
            <a:off x="4860033" y="1359396"/>
            <a:ext cx="3579574" cy="429950"/>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三、各項心理測驗</a:t>
            </a:r>
            <a:r>
              <a:rPr lang="en-US" altLang="zh-TW" sz="2000" dirty="0">
                <a:solidFill>
                  <a:srgbClr val="FF0000"/>
                </a:solidFill>
              </a:rPr>
              <a:t>—</a:t>
            </a:r>
            <a:r>
              <a:rPr lang="zh-TW" altLang="en-US" sz="2000" dirty="0">
                <a:solidFill>
                  <a:srgbClr val="FF0000"/>
                </a:solidFill>
              </a:rPr>
              <a:t>興趣</a:t>
            </a:r>
            <a:r>
              <a:rPr lang="zh-TW" altLang="en-US" sz="2000" dirty="0">
                <a:solidFill>
                  <a:srgbClr val="FF0000"/>
                </a:solidFill>
                <a:sym typeface="Arial"/>
              </a:rPr>
              <a:t>測驗</a:t>
            </a:r>
            <a:endParaRPr sz="2000" dirty="0">
              <a:solidFill>
                <a:srgbClr val="FF0000"/>
              </a:solidFill>
              <a:sym typeface="Arial"/>
            </a:endParaRPr>
          </a:p>
        </p:txBody>
      </p:sp>
      <p:grpSp>
        <p:nvGrpSpPr>
          <p:cNvPr id="12" name="群組 11"/>
          <p:cNvGrpSpPr/>
          <p:nvPr/>
        </p:nvGrpSpPr>
        <p:grpSpPr>
          <a:xfrm>
            <a:off x="3287910" y="1968833"/>
            <a:ext cx="2136131" cy="4504856"/>
            <a:chOff x="184081" y="117"/>
            <a:chExt cx="3327908" cy="3327908"/>
          </a:xfrm>
        </p:grpSpPr>
        <p:sp>
          <p:nvSpPr>
            <p:cNvPr id="13" name="向下箭號 12"/>
            <p:cNvSpPr/>
            <p:nvPr/>
          </p:nvSpPr>
          <p:spPr>
            <a:xfrm>
              <a:off x="184081" y="117"/>
              <a:ext cx="3327908" cy="3327908"/>
            </a:xfrm>
            <a:prstGeom prst="downArrow">
              <a:avLst>
                <a:gd name="adj1" fmla="val 50000"/>
                <a:gd name="adj2" fmla="val 35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zh-TW" altLang="en-US">
                <a:solidFill>
                  <a:prstClr val="white"/>
                </a:solidFill>
              </a:endParaRPr>
            </a:p>
          </p:txBody>
        </p:sp>
        <p:sp>
          <p:nvSpPr>
            <p:cNvPr id="14" name="向下箭號 4"/>
            <p:cNvSpPr/>
            <p:nvPr/>
          </p:nvSpPr>
          <p:spPr>
            <a:xfrm>
              <a:off x="1016058" y="117"/>
              <a:ext cx="1663954" cy="2745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algn="ctr" defTabSz="2222451">
                <a:lnSpc>
                  <a:spcPct val="90000"/>
                </a:lnSpc>
                <a:spcAft>
                  <a:spcPct val="35000"/>
                </a:spcAft>
              </a:pPr>
              <a:r>
                <a:rPr lang="zh-TW" altLang="en-US" sz="4000" b="1" dirty="0">
                  <a:solidFill>
                    <a:prstClr val="white"/>
                  </a:solidFill>
                  <a:latin typeface="微軟正黑體" pitchFamily="34" charset="-120"/>
                  <a:ea typeface="微軟正黑體" pitchFamily="34" charset="-120"/>
                </a:rPr>
                <a:t>善用輔導資源</a:t>
              </a:r>
            </a:p>
          </p:txBody>
        </p:sp>
      </p:grpSp>
      <p:grpSp>
        <p:nvGrpSpPr>
          <p:cNvPr id="15" name="群組 14"/>
          <p:cNvGrpSpPr/>
          <p:nvPr/>
        </p:nvGrpSpPr>
        <p:grpSpPr>
          <a:xfrm>
            <a:off x="2195736" y="44624"/>
            <a:ext cx="6935645" cy="400110"/>
            <a:chOff x="2195736" y="44624"/>
            <a:chExt cx="6935645" cy="400110"/>
          </a:xfrm>
        </p:grpSpPr>
        <p:sp>
          <p:nvSpPr>
            <p:cNvPr id="16" name="矩形 1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7" name="群組 16"/>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0" name="群組 37"/>
                <p:cNvGrpSpPr/>
                <p:nvPr/>
              </p:nvGrpSpPr>
              <p:grpSpPr>
                <a:xfrm>
                  <a:off x="2267744" y="44629"/>
                  <a:ext cx="2232248" cy="360040"/>
                  <a:chOff x="2267738" y="44624"/>
                  <a:chExt cx="2232248" cy="360040"/>
                </a:xfrm>
              </p:grpSpPr>
              <p:sp>
                <p:nvSpPr>
                  <p:cNvPr id="23" name="橢圓 2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2" name="橢圓 2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33144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52;p42"/>
          <p:cNvPicPr preferRelativeResize="0"/>
          <p:nvPr/>
        </p:nvPicPr>
        <p:blipFill rotWithShape="1">
          <a:blip r:embed="rId2">
            <a:alphaModFix/>
          </a:blip>
          <a:srcRect l="8208" t="3920" r="5869" b="9389"/>
          <a:stretch/>
        </p:blipFill>
        <p:spPr>
          <a:xfrm>
            <a:off x="139148" y="1530628"/>
            <a:ext cx="3389244" cy="4681331"/>
          </a:xfrm>
          <a:prstGeom prst="rect">
            <a:avLst/>
          </a:prstGeom>
          <a:noFill/>
          <a:ln>
            <a:solidFill>
              <a:schemeClr val="tx1"/>
            </a:solidFill>
          </a:ln>
        </p:spPr>
      </p:pic>
      <p:pic>
        <p:nvPicPr>
          <p:cNvPr id="4" name="Google Shape;650;p42"/>
          <p:cNvPicPr preferRelativeResize="0"/>
          <p:nvPr/>
        </p:nvPicPr>
        <p:blipFill rotWithShape="1">
          <a:blip r:embed="rId3">
            <a:alphaModFix/>
          </a:blip>
          <a:srcRect l="4838" t="2928" r="3696" b="8724"/>
          <a:stretch/>
        </p:blipFill>
        <p:spPr>
          <a:xfrm>
            <a:off x="1393897" y="1530625"/>
            <a:ext cx="3518456" cy="4681332"/>
          </a:xfrm>
          <a:prstGeom prst="rect">
            <a:avLst/>
          </a:prstGeom>
          <a:noFill/>
          <a:ln>
            <a:solidFill>
              <a:schemeClr val="tx1"/>
            </a:solidFill>
          </a:ln>
        </p:spPr>
      </p:pic>
      <p:sp>
        <p:nvSpPr>
          <p:cNvPr id="5" name="Google Shape;651;p42"/>
          <p:cNvSpPr/>
          <p:nvPr/>
        </p:nvSpPr>
        <p:spPr>
          <a:xfrm>
            <a:off x="139148" y="5672873"/>
            <a:ext cx="1060451" cy="1225550"/>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buClr>
                <a:prstClr val="white"/>
              </a:buClr>
              <a:buSzPts val="1800"/>
            </a:pPr>
            <a:endParaRPr sz="2150">
              <a:solidFill>
                <a:prstClr val="black"/>
              </a:solidFill>
              <a:latin typeface="微軟正黑體" panose="020B0604030504040204" pitchFamily="34" charset="-120"/>
              <a:ea typeface="微軟正黑體" panose="020B0604030504040204" pitchFamily="34" charset="-120"/>
              <a:sym typeface="Arial"/>
            </a:endParaRPr>
          </a:p>
        </p:txBody>
      </p:sp>
      <p:sp>
        <p:nvSpPr>
          <p:cNvPr id="8" name="Google Shape;588;p37"/>
          <p:cNvSpPr/>
          <p:nvPr/>
        </p:nvSpPr>
        <p:spPr>
          <a:xfrm rot="10800000" flipH="1">
            <a:off x="235360" y="598757"/>
            <a:ext cx="5144888" cy="461664"/>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buClr>
                <a:srgbClr val="000000"/>
              </a:buClr>
              <a:buSzPts val="1800"/>
            </a:pPr>
            <a:endParaRPr sz="2150">
              <a:solidFill>
                <a:srgbClr val="8064A2"/>
              </a:solidFill>
              <a:latin typeface="微軟正黑體" panose="020B0604030504040204" pitchFamily="34" charset="-120"/>
              <a:ea typeface="微軟正黑體" panose="020B0604030504040204" pitchFamily="34" charset="-120"/>
              <a:sym typeface="Arial"/>
            </a:endParaRPr>
          </a:p>
        </p:txBody>
      </p:sp>
      <p:sp>
        <p:nvSpPr>
          <p:cNvPr id="9" name="Google Shape;591;p37"/>
          <p:cNvSpPr txBox="1"/>
          <p:nvPr/>
        </p:nvSpPr>
        <p:spPr>
          <a:xfrm>
            <a:off x="279795" y="598756"/>
            <a:ext cx="5173413" cy="461665"/>
          </a:xfrm>
          <a:prstGeom prst="rect">
            <a:avLst/>
          </a:prstGeom>
          <a:noFill/>
          <a:ln>
            <a:noFill/>
          </a:ln>
        </p:spPr>
        <p:txBody>
          <a:bodyPr spcFirstLastPara="1" wrap="square" lIns="54404" tIns="54404" rIns="54404" bIns="54404" anchor="t" anchorCtr="0">
            <a:noAutofit/>
          </a:bodyPr>
          <a:lstStyle/>
          <a:p>
            <a:pPr>
              <a:buClr>
                <a:srgbClr val="002060"/>
              </a:buClr>
              <a:buSzPts val="2400"/>
            </a:pPr>
            <a:r>
              <a:rPr lang="zh-TW" altLang="en-US" sz="2850"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pic>
        <p:nvPicPr>
          <p:cNvPr id="10" name="Google Shape;663;p43">
            <a:extLst>
              <a:ext uri="{FF2B5EF4-FFF2-40B4-BE49-F238E27FC236}">
                <a16:creationId xmlns="" xmlns:a16="http://schemas.microsoft.com/office/drawing/2014/main" id="{0289246E-6A93-4912-AB03-4F839C23E9A8}"/>
              </a:ext>
            </a:extLst>
          </p:cNvPr>
          <p:cNvPicPr preferRelativeResize="0"/>
          <p:nvPr/>
        </p:nvPicPr>
        <p:blipFill rotWithShape="1">
          <a:blip r:embed="rId5">
            <a:alphaModFix/>
          </a:blip>
          <a:srcRect l="6582" t="5030" r="3715" b="7359"/>
          <a:stretch/>
        </p:blipFill>
        <p:spPr>
          <a:xfrm>
            <a:off x="2899600" y="1479594"/>
            <a:ext cx="3538331" cy="4731026"/>
          </a:xfrm>
          <a:prstGeom prst="rect">
            <a:avLst/>
          </a:prstGeom>
          <a:noFill/>
          <a:ln>
            <a:solidFill>
              <a:schemeClr val="tx1"/>
            </a:solidFill>
          </a:ln>
        </p:spPr>
      </p:pic>
      <p:pic>
        <p:nvPicPr>
          <p:cNvPr id="13" name="Google Shape;677;p44">
            <a:extLst>
              <a:ext uri="{FF2B5EF4-FFF2-40B4-BE49-F238E27FC236}">
                <a16:creationId xmlns="" xmlns:a16="http://schemas.microsoft.com/office/drawing/2014/main" id="{F21F9367-A861-45AA-B83A-F2FA0D364EBE}"/>
              </a:ext>
            </a:extLst>
          </p:cNvPr>
          <p:cNvPicPr preferRelativeResize="0"/>
          <p:nvPr/>
        </p:nvPicPr>
        <p:blipFill rotWithShape="1">
          <a:blip r:embed="rId6">
            <a:alphaModFix/>
          </a:blip>
          <a:srcRect l="5685" t="4945" r="5873" b="7627"/>
          <a:stretch/>
        </p:blipFill>
        <p:spPr>
          <a:xfrm>
            <a:off x="5327298" y="1454162"/>
            <a:ext cx="3488634" cy="4721087"/>
          </a:xfrm>
          <a:prstGeom prst="rect">
            <a:avLst/>
          </a:prstGeom>
          <a:noFill/>
          <a:ln>
            <a:solidFill>
              <a:schemeClr val="tx1"/>
            </a:solidFill>
          </a:ln>
        </p:spPr>
      </p:pic>
      <p:sp>
        <p:nvSpPr>
          <p:cNvPr id="14" name="Google Shape;678;p44">
            <a:extLst>
              <a:ext uri="{FF2B5EF4-FFF2-40B4-BE49-F238E27FC236}">
                <a16:creationId xmlns="" xmlns:a16="http://schemas.microsoft.com/office/drawing/2014/main" id="{99D70F8C-F8C5-414D-B62E-6C4ACC8D9BCD}"/>
              </a:ext>
            </a:extLst>
          </p:cNvPr>
          <p:cNvSpPr/>
          <p:nvPr/>
        </p:nvSpPr>
        <p:spPr>
          <a:xfrm>
            <a:off x="5823836" y="3638875"/>
            <a:ext cx="2700338" cy="1901825"/>
          </a:xfrm>
          <a:prstGeom prst="wedgeEllipseCallout">
            <a:avLst>
              <a:gd name="adj1" fmla="val -10074"/>
              <a:gd name="adj2" fmla="val 59444"/>
            </a:avLst>
          </a:prstGeom>
          <a:solidFill>
            <a:srgbClr val="CCECFF"/>
          </a:solidFill>
          <a:ln w="38100" cap="flat" cmpd="sng">
            <a:solidFill>
              <a:srgbClr val="00B0F0"/>
            </a:solidFill>
            <a:prstDash val="dash"/>
            <a:round/>
            <a:headEnd type="none" w="sm" len="sm"/>
            <a:tailEnd type="none" w="sm" len="sm"/>
          </a:ln>
        </p:spPr>
        <p:txBody>
          <a:bodyPr spcFirstLastPara="1" wrap="square" lIns="21428" tIns="21428" rIns="21428" bIns="21428" anchor="ctr" anchorCtr="0">
            <a:noAutofit/>
          </a:bodyPr>
          <a:lstStyle/>
          <a:p>
            <a:pPr>
              <a:buClr>
                <a:srgbClr val="000000"/>
              </a:buClr>
              <a:buSzPts val="600"/>
            </a:pPr>
            <a:r>
              <a:rPr lang="zh-TW" altLang="en-US" sz="2000" b="1" dirty="0">
                <a:solidFill>
                  <a:prstClr val="black"/>
                </a:solidFill>
                <a:latin typeface="微軟正黑體" panose="020B0604030504040204" pitchFamily="34" charset="-120"/>
                <a:ea typeface="微軟正黑體" panose="020B0604030504040204" pitchFamily="34" charset="-120"/>
                <a:sym typeface="Arial"/>
              </a:rPr>
              <a:t>    從學生參與競賽的項目及表現，也可以瞭解他的專長及興趣。</a:t>
            </a:r>
            <a:endParaRPr sz="1400" b="1" dirty="0">
              <a:solidFill>
                <a:prstClr val="black"/>
              </a:solidFill>
              <a:latin typeface="微軟正黑體" panose="020B0604030504040204" pitchFamily="34" charset="-120"/>
              <a:ea typeface="微軟正黑體" panose="020B0604030504040204" pitchFamily="34" charset="-120"/>
              <a:sym typeface="Arial"/>
            </a:endParaRPr>
          </a:p>
        </p:txBody>
      </p:sp>
      <p:sp>
        <p:nvSpPr>
          <p:cNvPr id="15" name="Google Shape;664;p43">
            <a:extLst>
              <a:ext uri="{FF2B5EF4-FFF2-40B4-BE49-F238E27FC236}">
                <a16:creationId xmlns="" xmlns:a16="http://schemas.microsoft.com/office/drawing/2014/main" id="{903F4844-8BBF-4349-BC20-FD6589E657CD}"/>
              </a:ext>
            </a:extLst>
          </p:cNvPr>
          <p:cNvSpPr/>
          <p:nvPr/>
        </p:nvSpPr>
        <p:spPr>
          <a:xfrm>
            <a:off x="7845928" y="4941168"/>
            <a:ext cx="1320800" cy="1670050"/>
          </a:xfrm>
          <a:prstGeom prst="rect">
            <a:avLst/>
          </a:prstGeom>
          <a:blipFill rotWithShape="1">
            <a:blip r:embed="rId7">
              <a:alphaModFix/>
            </a:blip>
            <a:stretch>
              <a:fillRect/>
            </a:stretch>
          </a:blipFill>
          <a:ln>
            <a:noFill/>
          </a:ln>
        </p:spPr>
        <p:txBody>
          <a:bodyPr spcFirstLastPara="1" wrap="square" lIns="108837" tIns="54404" rIns="108837" bIns="54404" anchor="t" anchorCtr="0">
            <a:noAutofit/>
          </a:bodyPr>
          <a:lstStyle/>
          <a:p>
            <a:pPr>
              <a:buClr>
                <a:prstClr val="white"/>
              </a:buClr>
              <a:buSzPts val="1800"/>
            </a:pPr>
            <a:endParaRPr sz="2150">
              <a:solidFill>
                <a:prstClr val="black"/>
              </a:solidFill>
              <a:latin typeface="微軟正黑體" panose="020B0604030504040204" pitchFamily="34" charset="-120"/>
              <a:ea typeface="微軟正黑體" panose="020B0604030504040204" pitchFamily="34" charset="-120"/>
              <a:sym typeface="Arial"/>
            </a:endParaRPr>
          </a:p>
        </p:txBody>
      </p:sp>
      <p:sp>
        <p:nvSpPr>
          <p:cNvPr id="16" name="Google Shape;665;p43">
            <a:extLst>
              <a:ext uri="{FF2B5EF4-FFF2-40B4-BE49-F238E27FC236}">
                <a16:creationId xmlns="" xmlns:a16="http://schemas.microsoft.com/office/drawing/2014/main" id="{08CD20C4-08BB-46CE-94A4-2928D72CBE6C}"/>
              </a:ext>
            </a:extLst>
          </p:cNvPr>
          <p:cNvSpPr/>
          <p:nvPr/>
        </p:nvSpPr>
        <p:spPr>
          <a:xfrm>
            <a:off x="2221976" y="5275936"/>
            <a:ext cx="1289051" cy="1552575"/>
          </a:xfrm>
          <a:prstGeom prst="rect">
            <a:avLst/>
          </a:prstGeom>
          <a:blipFill rotWithShape="1">
            <a:blip r:embed="rId8">
              <a:alphaModFix/>
            </a:blip>
            <a:stretch>
              <a:fillRect/>
            </a:stretch>
          </a:blipFill>
          <a:ln>
            <a:noFill/>
          </a:ln>
        </p:spPr>
        <p:txBody>
          <a:bodyPr spcFirstLastPara="1" wrap="square" lIns="108837" tIns="54404" rIns="108837" bIns="54404" anchor="t" anchorCtr="0">
            <a:noAutofit/>
          </a:bodyPr>
          <a:lstStyle/>
          <a:p>
            <a:pPr>
              <a:buClr>
                <a:prstClr val="white"/>
              </a:buClr>
              <a:buSzPts val="1800"/>
            </a:pPr>
            <a:endParaRPr sz="2150">
              <a:solidFill>
                <a:prstClr val="black"/>
              </a:solidFill>
              <a:latin typeface="微軟正黑體" panose="020B0604030504040204" pitchFamily="34" charset="-120"/>
              <a:ea typeface="微軟正黑體" panose="020B0604030504040204" pitchFamily="34" charset="-120"/>
              <a:sym typeface="Arial"/>
            </a:endParaRPr>
          </a:p>
        </p:txBody>
      </p:sp>
      <p:grpSp>
        <p:nvGrpSpPr>
          <p:cNvPr id="20" name="群組 19"/>
          <p:cNvGrpSpPr/>
          <p:nvPr/>
        </p:nvGrpSpPr>
        <p:grpSpPr>
          <a:xfrm>
            <a:off x="2195736" y="44624"/>
            <a:ext cx="6935645" cy="400110"/>
            <a:chOff x="2195736" y="44624"/>
            <a:chExt cx="6935645" cy="400110"/>
          </a:xfrm>
        </p:grpSpPr>
        <p:sp>
          <p:nvSpPr>
            <p:cNvPr id="21" name="矩形 2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11" name="Google Shape;666;p43">
            <a:extLst>
              <a:ext uri="{FF2B5EF4-FFF2-40B4-BE49-F238E27FC236}">
                <a16:creationId xmlns="" xmlns:a16="http://schemas.microsoft.com/office/drawing/2014/main" id="{FADD7A9D-DFE6-4D13-BCB7-4857D9BAD0DB}"/>
              </a:ext>
            </a:extLst>
          </p:cNvPr>
          <p:cNvSpPr/>
          <p:nvPr/>
        </p:nvSpPr>
        <p:spPr>
          <a:xfrm>
            <a:off x="2822730" y="3584339"/>
            <a:ext cx="2711450" cy="1784350"/>
          </a:xfrm>
          <a:prstGeom prst="wedgeEllipseCallout">
            <a:avLst>
              <a:gd name="adj1" fmla="val -25268"/>
              <a:gd name="adj2" fmla="val 67058"/>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buClr>
                <a:srgbClr val="000000"/>
              </a:buClr>
              <a:buSzPts val="600"/>
            </a:pPr>
            <a:r>
              <a:rPr lang="zh-TW" altLang="en-US" sz="2000" b="1" dirty="0">
                <a:solidFill>
                  <a:prstClr val="black"/>
                </a:solidFill>
                <a:latin typeface="微軟正黑體" panose="020B0604030504040204" pitchFamily="34" charset="-120"/>
                <a:ea typeface="微軟正黑體" panose="020B0604030504040204" pitchFamily="34" charset="-120"/>
                <a:sym typeface="Arial"/>
              </a:rPr>
              <a:t>　擔任班級幹部及參加社團活動，也是自我能力探索的方法。</a:t>
            </a:r>
            <a:endParaRPr sz="1400" b="1" dirty="0">
              <a:solidFill>
                <a:prstClr val="black"/>
              </a:solidFill>
              <a:latin typeface="微軟正黑體" panose="020B0604030504040204" pitchFamily="34" charset="-120"/>
              <a:ea typeface="微軟正黑體" panose="020B0604030504040204" pitchFamily="34" charset="-120"/>
              <a:sym typeface="Arial"/>
            </a:endParaRPr>
          </a:p>
        </p:txBody>
      </p:sp>
      <p:sp>
        <p:nvSpPr>
          <p:cNvPr id="7" name="Google Shape;657;p42"/>
          <p:cNvSpPr txBox="1"/>
          <p:nvPr/>
        </p:nvSpPr>
        <p:spPr>
          <a:xfrm>
            <a:off x="187015" y="1151729"/>
            <a:ext cx="5358974" cy="401424"/>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四、學習成果及特殊表現</a:t>
            </a:r>
            <a:r>
              <a:rPr lang="en-US" altLang="zh-TW" sz="2000" dirty="0">
                <a:solidFill>
                  <a:srgbClr val="FF0000"/>
                </a:solidFill>
              </a:rPr>
              <a:t>—</a:t>
            </a:r>
            <a:r>
              <a:rPr lang="zh-TW" altLang="en-US" sz="2000" dirty="0">
                <a:solidFill>
                  <a:srgbClr val="FF0000"/>
                </a:solidFill>
                <a:sym typeface="Arial"/>
              </a:rPr>
              <a:t>我的學習表現</a:t>
            </a:r>
            <a:endParaRPr sz="2000" dirty="0">
              <a:solidFill>
                <a:srgbClr val="FF0000"/>
              </a:solidFill>
              <a:sym typeface="Arial"/>
            </a:endParaRPr>
          </a:p>
        </p:txBody>
      </p:sp>
    </p:spTree>
    <p:extLst>
      <p:ext uri="{BB962C8B-B14F-4D97-AF65-F5344CB8AC3E}">
        <p14:creationId xmlns:p14="http://schemas.microsoft.com/office/powerpoint/2010/main" val="11173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53;p54"/>
          <p:cNvPicPr preferRelativeResize="0"/>
          <p:nvPr/>
        </p:nvPicPr>
        <p:blipFill rotWithShape="1">
          <a:blip r:embed="rId2">
            <a:alphaModFix/>
          </a:blip>
          <a:srcRect l="5270" t="4286" r="5027" b="6999"/>
          <a:stretch/>
        </p:blipFill>
        <p:spPr>
          <a:xfrm>
            <a:off x="4760844" y="1622260"/>
            <a:ext cx="3538331" cy="4790661"/>
          </a:xfrm>
          <a:prstGeom prst="rect">
            <a:avLst/>
          </a:prstGeom>
          <a:noFill/>
          <a:ln>
            <a:solidFill>
              <a:schemeClr val="tx1"/>
            </a:solidFill>
          </a:ln>
        </p:spPr>
      </p:pic>
      <p:pic>
        <p:nvPicPr>
          <p:cNvPr id="3" name="Google Shape;854;p54"/>
          <p:cNvPicPr preferRelativeResize="0"/>
          <p:nvPr/>
        </p:nvPicPr>
        <p:blipFill rotWithShape="1">
          <a:blip r:embed="rId3">
            <a:alphaModFix/>
          </a:blip>
          <a:srcRect l="5248" t="3667" r="4042" b="8170"/>
          <a:stretch/>
        </p:blipFill>
        <p:spPr>
          <a:xfrm>
            <a:off x="680762" y="1657048"/>
            <a:ext cx="3578087" cy="4760843"/>
          </a:xfrm>
          <a:prstGeom prst="rect">
            <a:avLst/>
          </a:prstGeom>
          <a:noFill/>
          <a:ln>
            <a:solidFill>
              <a:schemeClr val="tx1"/>
            </a:solidFill>
          </a:ln>
        </p:spPr>
      </p:pic>
      <p:sp>
        <p:nvSpPr>
          <p:cNvPr id="4" name="Google Shape;855;p54"/>
          <p:cNvSpPr/>
          <p:nvPr/>
        </p:nvSpPr>
        <p:spPr>
          <a:xfrm>
            <a:off x="0" y="5445223"/>
            <a:ext cx="1042866" cy="1405063"/>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buClr>
                <a:prstClr val="white"/>
              </a:buClr>
              <a:buSzPts val="1800"/>
            </a:pPr>
            <a:endParaRPr sz="2150">
              <a:solidFill>
                <a:prstClr val="black"/>
              </a:solidFill>
              <a:latin typeface="微軟正黑體" panose="020B0604030504040204" pitchFamily="34" charset="-120"/>
              <a:ea typeface="微軟正黑體" panose="020B0604030504040204" pitchFamily="34" charset="-120"/>
              <a:sym typeface="Arial"/>
            </a:endParaRPr>
          </a:p>
        </p:txBody>
      </p:sp>
      <p:sp>
        <p:nvSpPr>
          <p:cNvPr id="6" name="Google Shape;861;p54"/>
          <p:cNvSpPr txBox="1"/>
          <p:nvPr/>
        </p:nvSpPr>
        <p:spPr>
          <a:xfrm>
            <a:off x="662615" y="1237553"/>
            <a:ext cx="3578087" cy="444346"/>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五、生涯發展規劃書</a:t>
            </a:r>
            <a:endParaRPr sz="2000" dirty="0">
              <a:solidFill>
                <a:srgbClr val="FF0000"/>
              </a:solidFill>
              <a:sym typeface="Arial"/>
            </a:endParaRPr>
          </a:p>
        </p:txBody>
      </p:sp>
      <p:sp>
        <p:nvSpPr>
          <p:cNvPr id="23" name="Google Shape;588;p37"/>
          <p:cNvSpPr/>
          <p:nvPr/>
        </p:nvSpPr>
        <p:spPr>
          <a:xfrm rot="10800000" flipH="1">
            <a:off x="235360" y="598757"/>
            <a:ext cx="5144888" cy="540535"/>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buClr>
                <a:srgbClr val="000000"/>
              </a:buClr>
              <a:buSzPts val="1800"/>
            </a:pPr>
            <a:endParaRPr sz="2150">
              <a:solidFill>
                <a:srgbClr val="8064A2"/>
              </a:solidFill>
              <a:latin typeface="微軟正黑體" panose="020B0604030504040204" pitchFamily="34" charset="-120"/>
              <a:ea typeface="微軟正黑體" panose="020B0604030504040204" pitchFamily="34" charset="-120"/>
              <a:sym typeface="Arial"/>
            </a:endParaRPr>
          </a:p>
        </p:txBody>
      </p:sp>
      <p:sp>
        <p:nvSpPr>
          <p:cNvPr id="24" name="Google Shape;591;p37"/>
          <p:cNvSpPr txBox="1"/>
          <p:nvPr/>
        </p:nvSpPr>
        <p:spPr>
          <a:xfrm>
            <a:off x="279795" y="598758"/>
            <a:ext cx="5173413" cy="461663"/>
          </a:xfrm>
          <a:prstGeom prst="rect">
            <a:avLst/>
          </a:prstGeom>
          <a:noFill/>
          <a:ln>
            <a:noFill/>
          </a:ln>
        </p:spPr>
        <p:txBody>
          <a:bodyPr spcFirstLastPara="1" wrap="square" lIns="54404" tIns="54404" rIns="54404" bIns="54404" anchor="t" anchorCtr="0">
            <a:noAutofit/>
          </a:bodyPr>
          <a:lstStyle/>
          <a:p>
            <a:pPr>
              <a:buClr>
                <a:srgbClr val="002060"/>
              </a:buClr>
              <a:buSzPts val="2400"/>
            </a:pPr>
            <a:r>
              <a:rPr lang="zh-TW" altLang="en-US" sz="2850"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grpSp>
        <p:nvGrpSpPr>
          <p:cNvPr id="25" name="群組 24"/>
          <p:cNvGrpSpPr/>
          <p:nvPr/>
        </p:nvGrpSpPr>
        <p:grpSpPr>
          <a:xfrm>
            <a:off x="2195736" y="44624"/>
            <a:ext cx="6935645" cy="400110"/>
            <a:chOff x="2195736" y="44624"/>
            <a:chExt cx="6935645" cy="400110"/>
          </a:xfrm>
        </p:grpSpPr>
        <p:sp>
          <p:nvSpPr>
            <p:cNvPr id="26" name="矩形 2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555776" y="44624"/>
                <a:ext cx="2232248" cy="360045"/>
                <a:chOff x="2267744" y="44624"/>
                <a:chExt cx="2232248" cy="360045"/>
              </a:xfrm>
            </p:grpSpPr>
            <p:grpSp>
              <p:nvGrpSpPr>
                <p:cNvPr id="30" name="群組 37"/>
                <p:cNvGrpSpPr/>
                <p:nvPr/>
              </p:nvGrpSpPr>
              <p:grpSpPr>
                <a:xfrm>
                  <a:off x="2267744" y="44629"/>
                  <a:ext cx="2232248" cy="360040"/>
                  <a:chOff x="2267738" y="44624"/>
                  <a:chExt cx="2232248" cy="360040"/>
                </a:xfrm>
              </p:grpSpPr>
              <p:sp>
                <p:nvSpPr>
                  <p:cNvPr id="33" name="橢圓 3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6" name="橢圓形圖說文字 35"/>
          <p:cNvSpPr/>
          <p:nvPr/>
        </p:nvSpPr>
        <p:spPr bwMode="auto">
          <a:xfrm>
            <a:off x="1727962" y="3330214"/>
            <a:ext cx="3887875" cy="3080663"/>
          </a:xfrm>
          <a:prstGeom prst="wedgeEllipseCallout">
            <a:avLst>
              <a:gd name="adj1" fmla="val -63532"/>
              <a:gd name="adj2" fmla="val 40886"/>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a:lnSpc>
                <a:spcPts val="2400"/>
              </a:lnSpc>
              <a:defRPr/>
            </a:pPr>
            <a:r>
              <a:rPr lang="zh-TW" altLang="en-US" sz="2000" b="1" dirty="0">
                <a:solidFill>
                  <a:prstClr val="black"/>
                </a:solidFill>
                <a:latin typeface="微軟正黑體" pitchFamily="34" charset="-120"/>
                <a:ea typeface="微軟正黑體" pitchFamily="34" charset="-120"/>
              </a:rPr>
              <a:t>學生參考生涯輔導紀錄手冊資料，親師生一起討論，依據</a:t>
            </a:r>
            <a:r>
              <a:rPr lang="zh-TW" altLang="en-US" sz="2000" b="1" dirty="0">
                <a:solidFill>
                  <a:srgbClr val="FF0000"/>
                </a:solidFill>
                <a:latin typeface="微軟正黑體" pitchFamily="34" charset="-120"/>
                <a:ea typeface="微軟正黑體" pitchFamily="34" charset="-120"/>
              </a:rPr>
              <a:t>學生學習表現、專長、興趣</a:t>
            </a:r>
            <a:r>
              <a:rPr lang="zh-TW" altLang="en-US" sz="2000" b="1" dirty="0">
                <a:solidFill>
                  <a:prstClr val="black"/>
                </a:solidFill>
                <a:latin typeface="微軟正黑體" pitchFamily="34" charset="-120"/>
                <a:ea typeface="微軟正黑體" pitchFamily="34" charset="-120"/>
              </a:rPr>
              <a:t>等，並且考量想</a:t>
            </a:r>
            <a:r>
              <a:rPr lang="zh-TW" altLang="en-US" sz="2000" b="1" dirty="0">
                <a:solidFill>
                  <a:srgbClr val="FF0000"/>
                </a:solidFill>
                <a:latin typeface="微軟正黑體" pitchFamily="34" charset="-120"/>
                <a:ea typeface="微軟正黑體" pitchFamily="34" charset="-120"/>
              </a:rPr>
              <a:t>升讀學校的入學條件</a:t>
            </a:r>
            <a:r>
              <a:rPr lang="zh-TW" altLang="en-US" sz="2000" b="1" dirty="0">
                <a:solidFill>
                  <a:prstClr val="black"/>
                </a:solidFill>
                <a:latin typeface="微軟正黑體" pitchFamily="34" charset="-120"/>
                <a:ea typeface="微軟正黑體" pitchFamily="34" charset="-120"/>
              </a:rPr>
              <a:t>，初步完成個人升學規劃。</a:t>
            </a:r>
          </a:p>
        </p:txBody>
      </p:sp>
    </p:spTree>
    <p:extLst>
      <p:ext uri="{BB962C8B-B14F-4D97-AF65-F5344CB8AC3E}">
        <p14:creationId xmlns:p14="http://schemas.microsoft.com/office/powerpoint/2010/main" val="5465757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444734"/>
            <a:ext cx="8229600" cy="1143000"/>
          </a:xfrm>
        </p:spPr>
        <p:txBody>
          <a:bodyPr rtlCol="0">
            <a:normAutofit/>
          </a:bodyPr>
          <a:lstStyle/>
          <a:p>
            <a:pPr eaLnBrk="1" fontAlgn="auto" hangingPunct="1">
              <a:spcAft>
                <a:spcPts val="0"/>
              </a:spcAft>
              <a:defRPr/>
            </a:pPr>
            <a:r>
              <a:rPr kumimoji="0" lang="zh-TW" altLang="en-US" sz="4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花蓮區志願選填與輔導</a:t>
            </a:r>
          </a:p>
        </p:txBody>
      </p:sp>
      <p:sp>
        <p:nvSpPr>
          <p:cNvPr id="177154" name="內容版面配置區 2"/>
          <p:cNvSpPr>
            <a:spLocks noGrp="1"/>
          </p:cNvSpPr>
          <p:nvPr>
            <p:ph idx="1"/>
          </p:nvPr>
        </p:nvSpPr>
        <p:spPr>
          <a:xfrm>
            <a:off x="683568" y="1484788"/>
            <a:ext cx="8686800" cy="5184775"/>
          </a:xfrm>
        </p:spPr>
        <p:txBody>
          <a:bodyPr/>
          <a:lstStyle/>
          <a:p>
            <a:pPr eaLnBrk="1" hangingPunct="1">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一</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第一次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a:solidFill>
                  <a:srgbClr val="FF0000"/>
                </a:solidFill>
                <a:latin typeface="微軟正黑體" pitchFamily="34" charset="-120"/>
                <a:ea typeface="微軟正黑體" pitchFamily="34" charset="-120"/>
              </a:rPr>
              <a:t>114</a:t>
            </a:r>
            <a:r>
              <a:rPr kumimoji="0" lang="zh-TW" altLang="en-US" b="1" dirty="0">
                <a:solidFill>
                  <a:srgbClr val="FF0000"/>
                </a:solidFill>
                <a:latin typeface="微軟正黑體" pitchFamily="34" charset="-120"/>
                <a:ea typeface="微軟正黑體" pitchFamily="34" charset="-120"/>
              </a:rPr>
              <a:t>年</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6</a:t>
            </a:r>
            <a:r>
              <a:rPr kumimoji="0" lang="zh-TW" altLang="en-US" b="1" dirty="0">
                <a:solidFill>
                  <a:srgbClr val="FF0000"/>
                </a:solidFill>
                <a:latin typeface="微軟正黑體" pitchFamily="34" charset="-120"/>
                <a:ea typeface="微軟正黑體" pitchFamily="34" charset="-120"/>
              </a:rPr>
              <a:t>日至</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10</a:t>
            </a:r>
            <a:r>
              <a:rPr kumimoji="0" lang="zh-TW" altLang="en-US" b="1" dirty="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eaLnBrk="1" hangingPunct="1">
              <a:spcBef>
                <a:spcPts val="3000"/>
              </a:spcBef>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二</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第二次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a:solidFill>
                  <a:srgbClr val="FF0000"/>
                </a:solidFill>
                <a:latin typeface="微軟正黑體" pitchFamily="34" charset="-120"/>
                <a:ea typeface="微軟正黑體" pitchFamily="34" charset="-120"/>
              </a:rPr>
              <a:t>114</a:t>
            </a:r>
            <a:r>
              <a:rPr kumimoji="0" lang="zh-TW" altLang="en-US" b="1" dirty="0">
                <a:solidFill>
                  <a:srgbClr val="FF0000"/>
                </a:solidFill>
                <a:latin typeface="微軟正黑體" pitchFamily="34" charset="-120"/>
                <a:ea typeface="微軟正黑體" pitchFamily="34" charset="-120"/>
              </a:rPr>
              <a:t>年</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25</a:t>
            </a:r>
            <a:r>
              <a:rPr kumimoji="0" lang="zh-TW" altLang="en-US" b="1" dirty="0">
                <a:solidFill>
                  <a:srgbClr val="FF0000"/>
                </a:solidFill>
                <a:latin typeface="微軟正黑體" pitchFamily="34" charset="-120"/>
                <a:ea typeface="微軟正黑體" pitchFamily="34" charset="-120"/>
              </a:rPr>
              <a:t>日至</a:t>
            </a:r>
            <a:r>
              <a:rPr kumimoji="0" lang="en-US" altLang="zh-TW" b="1" dirty="0">
                <a:solidFill>
                  <a:srgbClr val="FF0000"/>
                </a:solidFill>
                <a:latin typeface="微軟正黑體" pitchFamily="34" charset="-120"/>
                <a:ea typeface="微軟正黑體" pitchFamily="34" charset="-120"/>
              </a:rPr>
              <a:t>4</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2</a:t>
            </a:r>
            <a:r>
              <a:rPr kumimoji="0" lang="zh-TW" altLang="en-US" b="1" dirty="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indent="379413" eaLnBrk="1" hangingPunct="1">
              <a:buNone/>
            </a:pPr>
            <a:r>
              <a:rPr kumimoji="0" lang="zh-TW" altLang="en-US" sz="2800" b="1" u="sng" dirty="0">
                <a:solidFill>
                  <a:srgbClr val="0000FF"/>
                </a:solidFill>
                <a:latin typeface="微軟正黑體" pitchFamily="34" charset="-120"/>
                <a:ea typeface="微軟正黑體" pitchFamily="34" charset="-120"/>
              </a:rPr>
              <a:t>輔導時程：</a:t>
            </a:r>
            <a:r>
              <a:rPr kumimoji="0" lang="en-US" altLang="zh-TW" sz="2800" b="1" u="sng" dirty="0">
                <a:solidFill>
                  <a:srgbClr val="0000FF"/>
                </a:solidFill>
                <a:latin typeface="微軟正黑體" pitchFamily="34" charset="-120"/>
                <a:ea typeface="微軟正黑體" pitchFamily="34" charset="-120"/>
              </a:rPr>
              <a:t>113</a:t>
            </a:r>
            <a:r>
              <a:rPr kumimoji="0" lang="zh-TW" altLang="en-US" sz="2800" b="1" u="sng" dirty="0">
                <a:solidFill>
                  <a:srgbClr val="0000FF"/>
                </a:solidFill>
                <a:latin typeface="微軟正黑體" pitchFamily="34" charset="-120"/>
                <a:ea typeface="微軟正黑體" pitchFamily="34" charset="-120"/>
              </a:rPr>
              <a:t>年</a:t>
            </a:r>
            <a:r>
              <a:rPr kumimoji="0" lang="en-US" altLang="zh-TW" sz="2800" b="1" u="sng" dirty="0">
                <a:solidFill>
                  <a:srgbClr val="0000FF"/>
                </a:solidFill>
                <a:latin typeface="微軟正黑體" pitchFamily="34" charset="-120"/>
                <a:ea typeface="微軟正黑體" pitchFamily="34" charset="-120"/>
              </a:rPr>
              <a:t>5</a:t>
            </a:r>
            <a:r>
              <a:rPr kumimoji="0" lang="zh-TW" altLang="en-US" sz="2800" b="1" u="sng" dirty="0">
                <a:solidFill>
                  <a:srgbClr val="0000FF"/>
                </a:solidFill>
                <a:latin typeface="微軟正黑體" pitchFamily="34" charset="-120"/>
                <a:ea typeface="微軟正黑體" pitchFamily="34" charset="-120"/>
              </a:rPr>
              <a:t>月</a:t>
            </a:r>
            <a:r>
              <a:rPr kumimoji="0" lang="en-US" altLang="zh-TW" sz="2800" b="1" u="sng" dirty="0">
                <a:solidFill>
                  <a:srgbClr val="0000FF"/>
                </a:solidFill>
                <a:latin typeface="微軟正黑體" pitchFamily="34" charset="-120"/>
                <a:ea typeface="微軟正黑體" pitchFamily="34" charset="-120"/>
              </a:rPr>
              <a:t>6</a:t>
            </a:r>
            <a:r>
              <a:rPr kumimoji="0" lang="zh-TW" altLang="en-US" sz="2800" b="1" u="sng" dirty="0">
                <a:solidFill>
                  <a:srgbClr val="0000FF"/>
                </a:solidFill>
                <a:latin typeface="微軟正黑體" pitchFamily="34" charset="-120"/>
                <a:ea typeface="微軟正黑體" pitchFamily="34" charset="-120"/>
              </a:rPr>
              <a:t>日開始進行適性輔導</a:t>
            </a:r>
            <a:endParaRPr kumimoji="0" lang="en-US" altLang="zh-TW" sz="2800" b="1" u="sng" dirty="0">
              <a:solidFill>
                <a:srgbClr val="0000FF"/>
              </a:solidFill>
              <a:latin typeface="微軟正黑體" pitchFamily="34" charset="-120"/>
              <a:ea typeface="微軟正黑體" pitchFamily="34" charset="-120"/>
            </a:endParaRPr>
          </a:p>
          <a:p>
            <a:pPr eaLnBrk="1" hangingPunct="1">
              <a:spcBef>
                <a:spcPts val="3000"/>
              </a:spcBef>
              <a:buNone/>
            </a:pP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三</a:t>
            </a: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志願正式選填時間：</a:t>
            </a:r>
            <a:endParaRPr kumimoji="0" lang="en-US" altLang="zh-TW" sz="3600" b="1" dirty="0">
              <a:solidFill>
                <a:srgbClr val="0000FF"/>
              </a:solidFill>
              <a:latin typeface="微軟正黑體" panose="020B0604030504040204" pitchFamily="34" charset="-120"/>
              <a:ea typeface="微軟正黑體" panose="020B0604030504040204" pitchFamily="34" charset="-120"/>
            </a:endParaRPr>
          </a:p>
          <a:p>
            <a:pPr indent="909638" eaLnBrk="1" hangingPunct="1">
              <a:buNone/>
            </a:pPr>
            <a:r>
              <a:rPr kumimoji="0" lang="en-US" altLang="zh-TW" sz="3600" b="1" dirty="0">
                <a:solidFill>
                  <a:srgbClr val="FF0000"/>
                </a:solidFill>
                <a:latin typeface="微軟正黑體" panose="020B0604030504040204" pitchFamily="34" charset="-120"/>
                <a:ea typeface="微軟正黑體" panose="020B0604030504040204" pitchFamily="34" charset="-120"/>
              </a:rPr>
              <a:t>114</a:t>
            </a:r>
            <a:r>
              <a:rPr kumimoji="0" lang="zh-TW" altLang="en-US" sz="3600" b="1" dirty="0">
                <a:solidFill>
                  <a:srgbClr val="FF0000"/>
                </a:solidFill>
                <a:latin typeface="微軟正黑體" panose="020B0604030504040204" pitchFamily="34" charset="-120"/>
                <a:ea typeface="微軟正黑體" panose="020B0604030504040204" pitchFamily="34" charset="-120"/>
              </a:rPr>
              <a:t>年</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a:solidFill>
                  <a:srgbClr val="FF0000"/>
                </a:solidFill>
                <a:latin typeface="微軟正黑體" panose="020B0604030504040204" pitchFamily="34" charset="-120"/>
                <a:ea typeface="微軟正黑體" panose="020B0604030504040204" pitchFamily="34" charset="-120"/>
              </a:rPr>
              <a:t>月</a:t>
            </a:r>
            <a:r>
              <a:rPr kumimoji="0" lang="en-US" altLang="zh-TW" sz="3600" b="1" dirty="0">
                <a:solidFill>
                  <a:srgbClr val="FF0000"/>
                </a:solidFill>
                <a:latin typeface="微軟正黑體" panose="020B0604030504040204" pitchFamily="34" charset="-120"/>
                <a:ea typeface="微軟正黑體" panose="020B0604030504040204" pitchFamily="34" charset="-120"/>
              </a:rPr>
              <a:t>20</a:t>
            </a:r>
            <a:r>
              <a:rPr kumimoji="0" lang="zh-TW" altLang="en-US" sz="3600" b="1" dirty="0">
                <a:solidFill>
                  <a:srgbClr val="FF0000"/>
                </a:solidFill>
                <a:latin typeface="微軟正黑體" panose="020B0604030504040204" pitchFamily="34" charset="-120"/>
                <a:ea typeface="微軟正黑體" panose="020B0604030504040204" pitchFamily="34" charset="-120"/>
              </a:rPr>
              <a:t>日至</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a:solidFill>
                  <a:srgbClr val="FF0000"/>
                </a:solidFill>
                <a:latin typeface="微軟正黑體" panose="020B0604030504040204" pitchFamily="34" charset="-120"/>
                <a:ea typeface="微軟正黑體" panose="020B0604030504040204" pitchFamily="34" charset="-120"/>
              </a:rPr>
              <a:t>月</a:t>
            </a:r>
            <a:r>
              <a:rPr kumimoji="0" lang="en-US" altLang="zh-TW" sz="3600" b="1" dirty="0">
                <a:solidFill>
                  <a:srgbClr val="FF0000"/>
                </a:solidFill>
                <a:latin typeface="微軟正黑體" panose="020B0604030504040204" pitchFamily="34" charset="-120"/>
                <a:ea typeface="微軟正黑體" panose="020B0604030504040204" pitchFamily="34" charset="-120"/>
              </a:rPr>
              <a:t>26</a:t>
            </a:r>
            <a:r>
              <a:rPr kumimoji="0" lang="zh-TW" altLang="en-US" sz="3600" b="1" dirty="0">
                <a:solidFill>
                  <a:srgbClr val="FF0000"/>
                </a:solidFill>
                <a:latin typeface="微軟正黑體" panose="020B0604030504040204" pitchFamily="34" charset="-120"/>
                <a:ea typeface="微軟正黑體" panose="020B0604030504040204" pitchFamily="34" charset="-120"/>
              </a:rPr>
              <a:t>日</a:t>
            </a:r>
            <a:endParaRPr kumimoji="0" lang="en-US" altLang="zh-TW" sz="3600" b="1" dirty="0">
              <a:solidFill>
                <a:srgbClr val="FF0000"/>
              </a:solidFill>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2195736" y="44624"/>
            <a:ext cx="6935645" cy="400110"/>
            <a:chOff x="2195736" y="44624"/>
            <a:chExt cx="6935645" cy="400110"/>
          </a:xfrm>
        </p:grpSpPr>
        <p:sp>
          <p:nvSpPr>
            <p:cNvPr id="5" name="矩形 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555776" y="44624"/>
                <a:ext cx="2232248" cy="360045"/>
                <a:chOff x="2267744" y="44624"/>
                <a:chExt cx="2232248" cy="360045"/>
              </a:xfrm>
            </p:grpSpPr>
            <p:grpSp>
              <p:nvGrpSpPr>
                <p:cNvPr id="9"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137</a:t>
            </a:fld>
            <a:endParaRPr lang="zh-TW" altLang="en-US"/>
          </a:p>
        </p:txBody>
      </p:sp>
    </p:spTree>
    <p:extLst>
      <p:ext uri="{BB962C8B-B14F-4D97-AF65-F5344CB8AC3E}">
        <p14:creationId xmlns:p14="http://schemas.microsoft.com/office/powerpoint/2010/main" val="154820929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34000" r="-34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微軟正黑體" panose="020B0604030504040204" pitchFamily="34" charset="-120"/>
                <a:ea typeface="微軟正黑體" panose="020B0604030504040204" pitchFamily="34" charset="-120"/>
              </a:rPr>
              <a:t>伍、結語</a:t>
            </a:r>
            <a:endParaRPr lang="zh-TW" altLang="en-US" sz="3600" b="1" dirty="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7" name="群組 36"/>
          <p:cNvGrpSpPr/>
          <p:nvPr/>
        </p:nvGrpSpPr>
        <p:grpSpPr>
          <a:xfrm>
            <a:off x="2195736" y="44624"/>
            <a:ext cx="2592288" cy="360045"/>
            <a:chOff x="2123728" y="44624"/>
            <a:chExt cx="2592288" cy="360045"/>
          </a:xfrm>
        </p:grpSpPr>
        <p:grpSp>
          <p:nvGrpSpPr>
            <p:cNvPr id="38" name="群組 37"/>
            <p:cNvGrpSpPr/>
            <p:nvPr/>
          </p:nvGrpSpPr>
          <p:grpSpPr>
            <a:xfrm>
              <a:off x="2555776" y="44624"/>
              <a:ext cx="2160240" cy="360045"/>
              <a:chOff x="2267744" y="44624"/>
              <a:chExt cx="2160240" cy="360045"/>
            </a:xfrm>
          </p:grpSpPr>
          <p:grpSp>
            <p:nvGrpSpPr>
              <p:cNvPr id="40"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4516" name="Picture 4" descr="「生涯」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 y="2076172"/>
            <a:ext cx="9134867" cy="4781828"/>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138</a:t>
            </a:fld>
            <a:endParaRPr lang="zh-TW" altLang="en-US">
              <a:solidFill>
                <a:prstClr val="black">
                  <a:tint val="75000"/>
                </a:prstClr>
              </a:solidFill>
            </a:endParaRPr>
          </a:p>
        </p:txBody>
      </p:sp>
    </p:spTree>
    <p:extLst>
      <p:ext uri="{BB962C8B-B14F-4D97-AF65-F5344CB8AC3E}">
        <p14:creationId xmlns:p14="http://schemas.microsoft.com/office/powerpoint/2010/main" val="33277391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3" name="圖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581876"/>
            <a:ext cx="3285601" cy="2722950"/>
          </a:xfrm>
          <a:prstGeom prst="rect">
            <a:avLst/>
          </a:prstGeom>
          <a:ln>
            <a:noFill/>
          </a:ln>
          <a:effectLst>
            <a:softEdge rad="112500"/>
          </a:effectLst>
        </p:spPr>
      </p:pic>
      <p:pic>
        <p:nvPicPr>
          <p:cNvPr id="14" name="圖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269" y="1581876"/>
            <a:ext cx="3433940" cy="2564008"/>
          </a:xfrm>
          <a:prstGeom prst="rect">
            <a:avLst/>
          </a:prstGeom>
          <a:ln>
            <a:noFill/>
          </a:ln>
          <a:effectLst>
            <a:softEdge rad="112500"/>
          </a:effectLst>
        </p:spPr>
      </p:pic>
      <p:pic>
        <p:nvPicPr>
          <p:cNvPr id="15" name="圖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4157972"/>
            <a:ext cx="3249724" cy="2777594"/>
          </a:xfrm>
          <a:prstGeom prst="rect">
            <a:avLst/>
          </a:prstGeom>
          <a:ln>
            <a:noFill/>
          </a:ln>
          <a:effectLst>
            <a:softEdge rad="112500"/>
          </a:effectLst>
        </p:spPr>
      </p:pic>
      <p:pic>
        <p:nvPicPr>
          <p:cNvPr id="16" name="圖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8669" y="4080406"/>
            <a:ext cx="3375139" cy="2855160"/>
          </a:xfrm>
          <a:prstGeom prst="rect">
            <a:avLst/>
          </a:prstGeom>
          <a:ln>
            <a:noFill/>
          </a:ln>
          <a:effectLst>
            <a:softEdge rad="112500"/>
          </a:effectLst>
        </p:spPr>
      </p:pic>
      <p:sp>
        <p:nvSpPr>
          <p:cNvPr id="17" name="文字版面配置區 2"/>
          <p:cNvSpPr txBox="1">
            <a:spLocks/>
          </p:cNvSpPr>
          <p:nvPr/>
        </p:nvSpPr>
        <p:spPr bwMode="auto">
          <a:xfrm>
            <a:off x="790126" y="620688"/>
            <a:ext cx="6790134" cy="436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6000" b="1" dirty="0">
                <a:solidFill>
                  <a:srgbClr val="FF0000"/>
                </a:solidFill>
                <a:latin typeface="微軟正黑體" pitchFamily="34" charset="-120"/>
                <a:ea typeface="微軟正黑體" pitchFamily="34" charset="-120"/>
              </a:rPr>
              <a:t>誰最好？</a:t>
            </a:r>
          </a:p>
        </p:txBody>
      </p:sp>
    </p:spTree>
    <p:extLst>
      <p:ext uri="{BB962C8B-B14F-4D97-AF65-F5344CB8AC3E}">
        <p14:creationId xmlns:p14="http://schemas.microsoft.com/office/powerpoint/2010/main" val="190706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pic>
        <p:nvPicPr>
          <p:cNvPr id="18" name="圖片 17" descr="圖片12.jpg"/>
          <p:cNvPicPr>
            <a:picLocks noChangeAspect="1"/>
          </p:cNvPicPr>
          <p:nvPr/>
        </p:nvPicPr>
        <p:blipFill>
          <a:blip r:embed="rId4" cstate="print"/>
          <a:stretch>
            <a:fillRect/>
          </a:stretch>
        </p:blipFill>
        <p:spPr>
          <a:xfrm>
            <a:off x="-1888" y="1785925"/>
            <a:ext cx="4073822" cy="4439531"/>
          </a:xfrm>
          <a:prstGeom prst="rect">
            <a:avLst/>
          </a:prstGeom>
          <a:ln>
            <a:noFill/>
          </a:ln>
          <a:effectLst>
            <a:softEdge rad="317500"/>
          </a:effectLst>
        </p:spPr>
      </p:pic>
      <p:sp>
        <p:nvSpPr>
          <p:cNvPr id="19" name="矩形 18"/>
          <p:cNvSpPr/>
          <p:nvPr/>
        </p:nvSpPr>
        <p:spPr>
          <a:xfrm>
            <a:off x="1091" y="5933957"/>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20" name="直線接點 19"/>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投影片編號版面配置區 1"/>
          <p:cNvSpPr>
            <a:spLocks noGrp="1"/>
          </p:cNvSpPr>
          <p:nvPr>
            <p:ph type="sldNum" sz="quarter" idx="12"/>
          </p:nvPr>
        </p:nvSpPr>
        <p:spPr>
          <a:xfrm>
            <a:off x="7010400" y="6492876"/>
            <a:ext cx="2133600" cy="365125"/>
          </a:xfrm>
        </p:spPr>
        <p:txBody>
          <a:bodyPr/>
          <a:lstStyle/>
          <a:p>
            <a:pPr>
              <a:defRPr/>
            </a:pPr>
            <a:fld id="{03FD5384-ADE2-4419-8CED-3AA429929FD9}" type="slidenum">
              <a:rPr lang="zh-TW" altLang="en-US" smtClean="0">
                <a:solidFill>
                  <a:prstClr val="black">
                    <a:tint val="75000"/>
                  </a:prstClr>
                </a:solidFill>
              </a:rPr>
              <a:pPr>
                <a:defRPr/>
              </a:pPr>
              <a:t>14</a:t>
            </a:fld>
            <a:endParaRPr lang="zh-TW" altLang="en-US" dirty="0">
              <a:solidFill>
                <a:prstClr val="black">
                  <a:tint val="75000"/>
                </a:prstClr>
              </a:solidFill>
            </a:endParaRPr>
          </a:p>
        </p:txBody>
      </p:sp>
      <p:sp>
        <p:nvSpPr>
          <p:cNvPr id="85" name="矩形 84"/>
          <p:cNvSpPr/>
          <p:nvPr/>
        </p:nvSpPr>
        <p:spPr>
          <a:xfrm>
            <a:off x="-23928" y="53755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87" name="直線接點 86"/>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5" name="內容版面配置區 2"/>
          <p:cNvSpPr txBox="1">
            <a:spLocks/>
          </p:cNvSpPr>
          <p:nvPr/>
        </p:nvSpPr>
        <p:spPr>
          <a:xfrm>
            <a:off x="768488" y="892494"/>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壹、國中教育會考</a:t>
            </a:r>
          </a:p>
        </p:txBody>
      </p:sp>
      <p:sp>
        <p:nvSpPr>
          <p:cNvPr id="36" name="矩形 35"/>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37" name="群組 36"/>
          <p:cNvGrpSpPr/>
          <p:nvPr/>
        </p:nvGrpSpPr>
        <p:grpSpPr>
          <a:xfrm>
            <a:off x="2195736" y="44624"/>
            <a:ext cx="2664296" cy="360045"/>
            <a:chOff x="2123728" y="44624"/>
            <a:chExt cx="2664296" cy="360045"/>
          </a:xfrm>
        </p:grpSpPr>
        <p:grpSp>
          <p:nvGrpSpPr>
            <p:cNvPr id="38" name="群組 37"/>
            <p:cNvGrpSpPr/>
            <p:nvPr/>
          </p:nvGrpSpPr>
          <p:grpSpPr>
            <a:xfrm>
              <a:off x="2627784" y="44624"/>
              <a:ext cx="2160240" cy="360045"/>
              <a:chOff x="2339752" y="44624"/>
              <a:chExt cx="2160240" cy="360045"/>
            </a:xfrm>
          </p:grpSpPr>
          <p:grpSp>
            <p:nvGrpSpPr>
              <p:cNvPr id="40" name="群組 37"/>
              <p:cNvGrpSpPr/>
              <p:nvPr/>
            </p:nvGrpSpPr>
            <p:grpSpPr>
              <a:xfrm>
                <a:off x="2835903" y="44629"/>
                <a:ext cx="1664089" cy="360040"/>
                <a:chOff x="2835897" y="44624"/>
                <a:chExt cx="1664089" cy="360040"/>
              </a:xfrm>
            </p:grpSpPr>
            <p:sp>
              <p:nvSpPr>
                <p:cNvPr id="44" name="橢圓 4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矩形 23"/>
          <p:cNvSpPr/>
          <p:nvPr/>
        </p:nvSpPr>
        <p:spPr>
          <a:xfrm>
            <a:off x="197768" y="6300028"/>
            <a:ext cx="8838728" cy="369332"/>
          </a:xfrm>
          <a:prstGeom prst="rect">
            <a:avLst/>
          </a:prstGeom>
        </p:spPr>
        <p:txBody>
          <a:bodyPr wrap="square">
            <a:spAutoFit/>
          </a:bodyPr>
          <a:lstStyle/>
          <a:p>
            <a:pPr algn="ctr"/>
            <a:r>
              <a:rPr lang="en-US" altLang="zh-TW" b="1" dirty="0">
                <a:solidFill>
                  <a:srgbClr val="FFFF00"/>
                </a:solidFill>
                <a:latin typeface="微軟正黑體" panose="020B0604030504040204" pitchFamily="34" charset="-120"/>
                <a:ea typeface="微軟正黑體" panose="020B0604030504040204" pitchFamily="34" charset="-120"/>
              </a:rPr>
              <a:t>112</a:t>
            </a:r>
            <a:r>
              <a:rPr lang="zh-TW" altLang="en-US" b="1" dirty="0">
                <a:solidFill>
                  <a:srgbClr val="FFFF00"/>
                </a:solidFill>
                <a:latin typeface="微軟正黑體" panose="020B0604030504040204" pitchFamily="34" charset="-120"/>
                <a:ea typeface="微軟正黑體" panose="020B0604030504040204" pitchFamily="34" charset="-120"/>
              </a:rPr>
              <a:t>年全國試務承辦學校：國立臺灣師範大學心理與教育測驗研究發展中心</a:t>
            </a:r>
            <a:endParaRPr lang="en-US" altLang="zh-TW"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91623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15" name="Shape 470"/>
          <p:cNvGrpSpPr/>
          <p:nvPr/>
        </p:nvGrpSpPr>
        <p:grpSpPr>
          <a:xfrm>
            <a:off x="179512" y="836712"/>
            <a:ext cx="8856984" cy="5759103"/>
            <a:chOff x="315" y="315"/>
            <a:chExt cx="5097" cy="3748"/>
          </a:xfrm>
        </p:grpSpPr>
        <p:sp>
          <p:nvSpPr>
            <p:cNvPr id="16" name="Shape 471"/>
            <p:cNvSpPr/>
            <p:nvPr/>
          </p:nvSpPr>
          <p:spPr>
            <a:xfrm>
              <a:off x="2689" y="3483"/>
              <a:ext cx="330" cy="246"/>
            </a:xfrm>
            <a:custGeom>
              <a:avLst/>
              <a:gdLst/>
              <a:ahLst/>
              <a:cxnLst/>
              <a:rect l="0" t="0" r="0" b="0"/>
              <a:pathLst>
                <a:path w="120000" h="120000" extrusionOk="0">
                  <a:moveTo>
                    <a:pt x="118181" y="112712"/>
                  </a:moveTo>
                  <a:lnTo>
                    <a:pt x="118181" y="112712"/>
                  </a:lnTo>
                  <a:lnTo>
                    <a:pt x="109818" y="108340"/>
                  </a:lnTo>
                  <a:lnTo>
                    <a:pt x="101818" y="103967"/>
                  </a:lnTo>
                  <a:lnTo>
                    <a:pt x="94181" y="98623"/>
                  </a:lnTo>
                  <a:lnTo>
                    <a:pt x="86545" y="92307"/>
                  </a:lnTo>
                  <a:lnTo>
                    <a:pt x="72000" y="79190"/>
                  </a:lnTo>
                  <a:lnTo>
                    <a:pt x="57090" y="66558"/>
                  </a:lnTo>
                  <a:lnTo>
                    <a:pt x="57090" y="66558"/>
                  </a:lnTo>
                  <a:lnTo>
                    <a:pt x="42545" y="52955"/>
                  </a:lnTo>
                  <a:lnTo>
                    <a:pt x="35272" y="45668"/>
                  </a:lnTo>
                  <a:lnTo>
                    <a:pt x="28363" y="37408"/>
                  </a:lnTo>
                  <a:lnTo>
                    <a:pt x="22181" y="29149"/>
                  </a:lnTo>
                  <a:lnTo>
                    <a:pt x="15636" y="20890"/>
                  </a:lnTo>
                  <a:lnTo>
                    <a:pt x="10181" y="11659"/>
                  </a:lnTo>
                  <a:lnTo>
                    <a:pt x="5090" y="1457"/>
                  </a:lnTo>
                  <a:lnTo>
                    <a:pt x="5090" y="1457"/>
                  </a:lnTo>
                  <a:lnTo>
                    <a:pt x="4363" y="971"/>
                  </a:lnTo>
                  <a:lnTo>
                    <a:pt x="3272" y="0"/>
                  </a:lnTo>
                  <a:lnTo>
                    <a:pt x="2545" y="0"/>
                  </a:lnTo>
                  <a:lnTo>
                    <a:pt x="1454" y="971"/>
                  </a:lnTo>
                  <a:lnTo>
                    <a:pt x="363" y="1943"/>
                  </a:lnTo>
                  <a:lnTo>
                    <a:pt x="0" y="3400"/>
                  </a:lnTo>
                  <a:lnTo>
                    <a:pt x="0" y="4858"/>
                  </a:lnTo>
                  <a:lnTo>
                    <a:pt x="363" y="6315"/>
                  </a:lnTo>
                  <a:lnTo>
                    <a:pt x="363" y="6315"/>
                  </a:lnTo>
                  <a:lnTo>
                    <a:pt x="5454" y="16518"/>
                  </a:lnTo>
                  <a:lnTo>
                    <a:pt x="11636" y="25748"/>
                  </a:lnTo>
                  <a:lnTo>
                    <a:pt x="17454" y="34493"/>
                  </a:lnTo>
                  <a:lnTo>
                    <a:pt x="24363" y="42753"/>
                  </a:lnTo>
                  <a:lnTo>
                    <a:pt x="31272" y="51012"/>
                  </a:lnTo>
                  <a:lnTo>
                    <a:pt x="38909" y="58299"/>
                  </a:lnTo>
                  <a:lnTo>
                    <a:pt x="53454" y="72874"/>
                  </a:lnTo>
                  <a:lnTo>
                    <a:pt x="53454" y="72874"/>
                  </a:lnTo>
                  <a:lnTo>
                    <a:pt x="68363" y="85991"/>
                  </a:lnTo>
                  <a:lnTo>
                    <a:pt x="83636" y="99595"/>
                  </a:lnTo>
                  <a:lnTo>
                    <a:pt x="91272" y="105910"/>
                  </a:lnTo>
                  <a:lnTo>
                    <a:pt x="99272" y="111255"/>
                  </a:lnTo>
                  <a:lnTo>
                    <a:pt x="107272" y="116113"/>
                  </a:lnTo>
                  <a:lnTo>
                    <a:pt x="115636" y="120000"/>
                  </a:lnTo>
                  <a:lnTo>
                    <a:pt x="115636" y="120000"/>
                  </a:lnTo>
                  <a:lnTo>
                    <a:pt x="117090" y="120000"/>
                  </a:lnTo>
                  <a:lnTo>
                    <a:pt x="118181" y="119514"/>
                  </a:lnTo>
                  <a:lnTo>
                    <a:pt x="118909" y="118542"/>
                  </a:lnTo>
                  <a:lnTo>
                    <a:pt x="119636" y="117570"/>
                  </a:lnTo>
                  <a:lnTo>
                    <a:pt x="120000" y="116113"/>
                  </a:lnTo>
                  <a:lnTo>
                    <a:pt x="119636" y="114655"/>
                  </a:lnTo>
                  <a:lnTo>
                    <a:pt x="118909" y="113198"/>
                  </a:lnTo>
                  <a:lnTo>
                    <a:pt x="118181" y="112712"/>
                  </a:lnTo>
                  <a:lnTo>
                    <a:pt x="118181" y="11271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7" name="Shape 472"/>
            <p:cNvSpPr/>
            <p:nvPr/>
          </p:nvSpPr>
          <p:spPr>
            <a:xfrm>
              <a:off x="2680" y="3390"/>
              <a:ext cx="69" cy="102"/>
            </a:xfrm>
            <a:custGeom>
              <a:avLst/>
              <a:gdLst/>
              <a:ahLst/>
              <a:cxnLst/>
              <a:rect l="0" t="0" r="0" b="0"/>
              <a:pathLst>
                <a:path w="120000" h="120000" extrusionOk="0">
                  <a:moveTo>
                    <a:pt x="120000" y="16470"/>
                  </a:moveTo>
                  <a:lnTo>
                    <a:pt x="120000" y="16470"/>
                  </a:lnTo>
                  <a:lnTo>
                    <a:pt x="107826" y="45882"/>
                  </a:lnTo>
                  <a:lnTo>
                    <a:pt x="95652" y="74117"/>
                  </a:lnTo>
                  <a:lnTo>
                    <a:pt x="85217" y="87058"/>
                  </a:lnTo>
                  <a:lnTo>
                    <a:pt x="74782" y="97647"/>
                  </a:lnTo>
                  <a:lnTo>
                    <a:pt x="60869" y="109411"/>
                  </a:lnTo>
                  <a:lnTo>
                    <a:pt x="43478" y="120000"/>
                  </a:lnTo>
                  <a:lnTo>
                    <a:pt x="43478" y="120000"/>
                  </a:lnTo>
                  <a:lnTo>
                    <a:pt x="27826" y="114117"/>
                  </a:lnTo>
                  <a:lnTo>
                    <a:pt x="12173" y="105882"/>
                  </a:lnTo>
                  <a:lnTo>
                    <a:pt x="5217" y="96470"/>
                  </a:lnTo>
                  <a:lnTo>
                    <a:pt x="0" y="87058"/>
                  </a:lnTo>
                  <a:lnTo>
                    <a:pt x="0" y="74117"/>
                  </a:lnTo>
                  <a:lnTo>
                    <a:pt x="3478" y="62352"/>
                  </a:lnTo>
                  <a:lnTo>
                    <a:pt x="6956" y="49411"/>
                  </a:lnTo>
                  <a:lnTo>
                    <a:pt x="17391" y="37647"/>
                  </a:lnTo>
                  <a:lnTo>
                    <a:pt x="27826" y="25882"/>
                  </a:lnTo>
                  <a:lnTo>
                    <a:pt x="40000" y="16470"/>
                  </a:lnTo>
                  <a:lnTo>
                    <a:pt x="52173" y="8235"/>
                  </a:lnTo>
                  <a:lnTo>
                    <a:pt x="66086" y="1176"/>
                  </a:lnTo>
                  <a:lnTo>
                    <a:pt x="78260" y="0"/>
                  </a:lnTo>
                  <a:lnTo>
                    <a:pt x="92173" y="0"/>
                  </a:lnTo>
                  <a:lnTo>
                    <a:pt x="107826" y="3529"/>
                  </a:lnTo>
                  <a:lnTo>
                    <a:pt x="120000" y="11764"/>
                  </a:lnTo>
                  <a:lnTo>
                    <a:pt x="120000" y="1647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8" name="Shape 473"/>
            <p:cNvSpPr/>
            <p:nvPr/>
          </p:nvSpPr>
          <p:spPr>
            <a:xfrm>
              <a:off x="2672" y="3381"/>
              <a:ext cx="85" cy="117"/>
            </a:xfrm>
            <a:custGeom>
              <a:avLst/>
              <a:gdLst/>
              <a:ahLst/>
              <a:cxnLst/>
              <a:rect l="0" t="0" r="0" b="0"/>
              <a:pathLst>
                <a:path w="120000" h="120000" extrusionOk="0">
                  <a:moveTo>
                    <a:pt x="118588" y="27457"/>
                  </a:moveTo>
                  <a:lnTo>
                    <a:pt x="118588" y="27457"/>
                  </a:lnTo>
                  <a:lnTo>
                    <a:pt x="120000" y="24406"/>
                  </a:lnTo>
                  <a:lnTo>
                    <a:pt x="120000" y="21355"/>
                  </a:lnTo>
                  <a:lnTo>
                    <a:pt x="120000" y="21355"/>
                  </a:lnTo>
                  <a:lnTo>
                    <a:pt x="115764" y="14237"/>
                  </a:lnTo>
                  <a:lnTo>
                    <a:pt x="110117" y="9152"/>
                  </a:lnTo>
                  <a:lnTo>
                    <a:pt x="104470" y="5084"/>
                  </a:lnTo>
                  <a:lnTo>
                    <a:pt x="96000" y="2033"/>
                  </a:lnTo>
                  <a:lnTo>
                    <a:pt x="86117" y="0"/>
                  </a:lnTo>
                  <a:lnTo>
                    <a:pt x="76235" y="0"/>
                  </a:lnTo>
                  <a:lnTo>
                    <a:pt x="66352" y="2033"/>
                  </a:lnTo>
                  <a:lnTo>
                    <a:pt x="59294" y="3050"/>
                  </a:lnTo>
                  <a:lnTo>
                    <a:pt x="59294" y="3050"/>
                  </a:lnTo>
                  <a:lnTo>
                    <a:pt x="46588" y="7118"/>
                  </a:lnTo>
                  <a:lnTo>
                    <a:pt x="39529" y="13220"/>
                  </a:lnTo>
                  <a:lnTo>
                    <a:pt x="31058" y="19322"/>
                  </a:lnTo>
                  <a:lnTo>
                    <a:pt x="24000" y="26440"/>
                  </a:lnTo>
                  <a:lnTo>
                    <a:pt x="11294" y="41694"/>
                  </a:lnTo>
                  <a:lnTo>
                    <a:pt x="4235" y="56949"/>
                  </a:lnTo>
                  <a:lnTo>
                    <a:pt x="4235" y="56949"/>
                  </a:lnTo>
                  <a:lnTo>
                    <a:pt x="0" y="66101"/>
                  </a:lnTo>
                  <a:lnTo>
                    <a:pt x="0" y="74237"/>
                  </a:lnTo>
                  <a:lnTo>
                    <a:pt x="0" y="82372"/>
                  </a:lnTo>
                  <a:lnTo>
                    <a:pt x="1411" y="89491"/>
                  </a:lnTo>
                  <a:lnTo>
                    <a:pt x="5647" y="96610"/>
                  </a:lnTo>
                  <a:lnTo>
                    <a:pt x="11294" y="103728"/>
                  </a:lnTo>
                  <a:lnTo>
                    <a:pt x="16941" y="110847"/>
                  </a:lnTo>
                  <a:lnTo>
                    <a:pt x="26823" y="114915"/>
                  </a:lnTo>
                  <a:lnTo>
                    <a:pt x="26823" y="114915"/>
                  </a:lnTo>
                  <a:lnTo>
                    <a:pt x="36705" y="120000"/>
                  </a:lnTo>
                  <a:lnTo>
                    <a:pt x="46588" y="120000"/>
                  </a:lnTo>
                  <a:lnTo>
                    <a:pt x="55058" y="117966"/>
                  </a:lnTo>
                  <a:lnTo>
                    <a:pt x="63529" y="114915"/>
                  </a:lnTo>
                  <a:lnTo>
                    <a:pt x="70588" y="110847"/>
                  </a:lnTo>
                  <a:lnTo>
                    <a:pt x="79058" y="105762"/>
                  </a:lnTo>
                  <a:lnTo>
                    <a:pt x="90352" y="89491"/>
                  </a:lnTo>
                  <a:lnTo>
                    <a:pt x="100235" y="73220"/>
                  </a:lnTo>
                  <a:lnTo>
                    <a:pt x="108705" y="55932"/>
                  </a:lnTo>
                  <a:lnTo>
                    <a:pt x="118588" y="27457"/>
                  </a:lnTo>
                  <a:lnTo>
                    <a:pt x="118588" y="27457"/>
                  </a:lnTo>
                  <a:close/>
                  <a:moveTo>
                    <a:pt x="33882" y="46779"/>
                  </a:moveTo>
                  <a:lnTo>
                    <a:pt x="33882" y="46779"/>
                  </a:lnTo>
                  <a:lnTo>
                    <a:pt x="39529" y="38644"/>
                  </a:lnTo>
                  <a:lnTo>
                    <a:pt x="45176" y="32542"/>
                  </a:lnTo>
                  <a:lnTo>
                    <a:pt x="55058" y="26440"/>
                  </a:lnTo>
                  <a:lnTo>
                    <a:pt x="63529" y="20338"/>
                  </a:lnTo>
                  <a:lnTo>
                    <a:pt x="63529" y="20338"/>
                  </a:lnTo>
                  <a:lnTo>
                    <a:pt x="70588" y="17288"/>
                  </a:lnTo>
                  <a:lnTo>
                    <a:pt x="80470" y="16271"/>
                  </a:lnTo>
                  <a:lnTo>
                    <a:pt x="86117" y="17288"/>
                  </a:lnTo>
                  <a:lnTo>
                    <a:pt x="90352" y="17288"/>
                  </a:lnTo>
                  <a:lnTo>
                    <a:pt x="94588" y="20338"/>
                  </a:lnTo>
                  <a:lnTo>
                    <a:pt x="96000" y="23389"/>
                  </a:lnTo>
                  <a:lnTo>
                    <a:pt x="96000" y="23389"/>
                  </a:lnTo>
                  <a:lnTo>
                    <a:pt x="88941" y="44745"/>
                  </a:lnTo>
                  <a:lnTo>
                    <a:pt x="79058" y="66101"/>
                  </a:lnTo>
                  <a:lnTo>
                    <a:pt x="72000" y="75254"/>
                  </a:lnTo>
                  <a:lnTo>
                    <a:pt x="64941" y="85423"/>
                  </a:lnTo>
                  <a:lnTo>
                    <a:pt x="55058" y="95593"/>
                  </a:lnTo>
                  <a:lnTo>
                    <a:pt x="45176" y="103728"/>
                  </a:lnTo>
                  <a:lnTo>
                    <a:pt x="45176" y="103728"/>
                  </a:lnTo>
                  <a:lnTo>
                    <a:pt x="35294" y="98644"/>
                  </a:lnTo>
                  <a:lnTo>
                    <a:pt x="29647" y="92542"/>
                  </a:lnTo>
                  <a:lnTo>
                    <a:pt x="25411" y="85423"/>
                  </a:lnTo>
                  <a:lnTo>
                    <a:pt x="24000" y="78305"/>
                  </a:lnTo>
                  <a:lnTo>
                    <a:pt x="24000" y="71186"/>
                  </a:lnTo>
                  <a:lnTo>
                    <a:pt x="25411" y="63050"/>
                  </a:lnTo>
                  <a:lnTo>
                    <a:pt x="29647" y="53898"/>
                  </a:lnTo>
                  <a:lnTo>
                    <a:pt x="33882" y="46779"/>
                  </a:lnTo>
                  <a:lnTo>
                    <a:pt x="33882" y="4677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0" name="Shape 474"/>
            <p:cNvSpPr/>
            <p:nvPr/>
          </p:nvSpPr>
          <p:spPr>
            <a:xfrm>
              <a:off x="2770" y="3736"/>
              <a:ext cx="371" cy="175"/>
            </a:xfrm>
            <a:custGeom>
              <a:avLst/>
              <a:gdLst/>
              <a:ahLst/>
              <a:cxnLst/>
              <a:rect l="0" t="0" r="0" b="0"/>
              <a:pathLst>
                <a:path w="120000" h="120000" extrusionOk="0">
                  <a:moveTo>
                    <a:pt x="118059" y="108342"/>
                  </a:moveTo>
                  <a:lnTo>
                    <a:pt x="118059" y="108342"/>
                  </a:lnTo>
                  <a:lnTo>
                    <a:pt x="110296" y="106285"/>
                  </a:lnTo>
                  <a:lnTo>
                    <a:pt x="102857" y="102171"/>
                  </a:lnTo>
                  <a:lnTo>
                    <a:pt x="95094" y="98742"/>
                  </a:lnTo>
                  <a:lnTo>
                    <a:pt x="87978" y="92571"/>
                  </a:lnTo>
                  <a:lnTo>
                    <a:pt x="73099" y="81600"/>
                  </a:lnTo>
                  <a:lnTo>
                    <a:pt x="58544" y="69257"/>
                  </a:lnTo>
                  <a:lnTo>
                    <a:pt x="58544" y="69257"/>
                  </a:lnTo>
                  <a:lnTo>
                    <a:pt x="43989" y="56228"/>
                  </a:lnTo>
                  <a:lnTo>
                    <a:pt x="36549" y="50057"/>
                  </a:lnTo>
                  <a:lnTo>
                    <a:pt x="29757" y="41142"/>
                  </a:lnTo>
                  <a:lnTo>
                    <a:pt x="22318" y="32914"/>
                  </a:lnTo>
                  <a:lnTo>
                    <a:pt x="16172" y="23314"/>
                  </a:lnTo>
                  <a:lnTo>
                    <a:pt x="9703" y="13714"/>
                  </a:lnTo>
                  <a:lnTo>
                    <a:pt x="3881" y="2057"/>
                  </a:lnTo>
                  <a:lnTo>
                    <a:pt x="3881" y="2057"/>
                  </a:lnTo>
                  <a:lnTo>
                    <a:pt x="2911" y="0"/>
                  </a:lnTo>
                  <a:lnTo>
                    <a:pt x="1940" y="0"/>
                  </a:lnTo>
                  <a:lnTo>
                    <a:pt x="1293" y="1371"/>
                  </a:lnTo>
                  <a:lnTo>
                    <a:pt x="646" y="2057"/>
                  </a:lnTo>
                  <a:lnTo>
                    <a:pt x="0" y="4114"/>
                  </a:lnTo>
                  <a:lnTo>
                    <a:pt x="0" y="6171"/>
                  </a:lnTo>
                  <a:lnTo>
                    <a:pt x="0" y="7542"/>
                  </a:lnTo>
                  <a:lnTo>
                    <a:pt x="646" y="9600"/>
                  </a:lnTo>
                  <a:lnTo>
                    <a:pt x="646" y="9600"/>
                  </a:lnTo>
                  <a:lnTo>
                    <a:pt x="6469" y="21942"/>
                  </a:lnTo>
                  <a:lnTo>
                    <a:pt x="12938" y="32914"/>
                  </a:lnTo>
                  <a:lnTo>
                    <a:pt x="19730" y="42514"/>
                  </a:lnTo>
                  <a:lnTo>
                    <a:pt x="26846" y="50742"/>
                  </a:lnTo>
                  <a:lnTo>
                    <a:pt x="34285" y="58285"/>
                  </a:lnTo>
                  <a:lnTo>
                    <a:pt x="41401" y="65828"/>
                  </a:lnTo>
                  <a:lnTo>
                    <a:pt x="56280" y="79542"/>
                  </a:lnTo>
                  <a:lnTo>
                    <a:pt x="56280" y="79542"/>
                  </a:lnTo>
                  <a:lnTo>
                    <a:pt x="70835" y="92571"/>
                  </a:lnTo>
                  <a:lnTo>
                    <a:pt x="86037" y="104228"/>
                  </a:lnTo>
                  <a:lnTo>
                    <a:pt x="93800" y="109028"/>
                  </a:lnTo>
                  <a:lnTo>
                    <a:pt x="101239" y="113828"/>
                  </a:lnTo>
                  <a:lnTo>
                    <a:pt x="109002" y="116571"/>
                  </a:lnTo>
                  <a:lnTo>
                    <a:pt x="117088" y="119999"/>
                  </a:lnTo>
                  <a:lnTo>
                    <a:pt x="117088" y="119999"/>
                  </a:lnTo>
                  <a:lnTo>
                    <a:pt x="118059" y="118628"/>
                  </a:lnTo>
                  <a:lnTo>
                    <a:pt x="119029" y="117942"/>
                  </a:lnTo>
                  <a:lnTo>
                    <a:pt x="119999" y="115885"/>
                  </a:lnTo>
                  <a:lnTo>
                    <a:pt x="119999" y="113828"/>
                  </a:lnTo>
                  <a:lnTo>
                    <a:pt x="119999" y="111771"/>
                  </a:lnTo>
                  <a:lnTo>
                    <a:pt x="119999" y="110399"/>
                  </a:lnTo>
                  <a:lnTo>
                    <a:pt x="119029" y="109028"/>
                  </a:lnTo>
                  <a:lnTo>
                    <a:pt x="118059" y="108342"/>
                  </a:lnTo>
                  <a:lnTo>
                    <a:pt x="118059" y="1083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1" name="Shape 475"/>
            <p:cNvSpPr/>
            <p:nvPr/>
          </p:nvSpPr>
          <p:spPr>
            <a:xfrm>
              <a:off x="2752" y="3638"/>
              <a:ext cx="57" cy="106"/>
            </a:xfrm>
            <a:custGeom>
              <a:avLst/>
              <a:gdLst/>
              <a:ahLst/>
              <a:cxnLst/>
              <a:rect l="0" t="0" r="0" b="0"/>
              <a:pathLst>
                <a:path w="120000" h="120000" extrusionOk="0">
                  <a:moveTo>
                    <a:pt x="120000" y="11320"/>
                  </a:moveTo>
                  <a:lnTo>
                    <a:pt x="120000" y="11320"/>
                  </a:lnTo>
                  <a:lnTo>
                    <a:pt x="115862" y="40754"/>
                  </a:lnTo>
                  <a:lnTo>
                    <a:pt x="113793" y="69056"/>
                  </a:lnTo>
                  <a:lnTo>
                    <a:pt x="107586" y="82641"/>
                  </a:lnTo>
                  <a:lnTo>
                    <a:pt x="99310" y="95094"/>
                  </a:lnTo>
                  <a:lnTo>
                    <a:pt x="86896" y="107547"/>
                  </a:lnTo>
                  <a:lnTo>
                    <a:pt x="72413" y="120000"/>
                  </a:lnTo>
                  <a:lnTo>
                    <a:pt x="72413" y="120000"/>
                  </a:lnTo>
                  <a:lnTo>
                    <a:pt x="49655" y="116603"/>
                  </a:lnTo>
                  <a:lnTo>
                    <a:pt x="28965" y="112075"/>
                  </a:lnTo>
                  <a:lnTo>
                    <a:pt x="18620" y="104150"/>
                  </a:lnTo>
                  <a:lnTo>
                    <a:pt x="6206" y="95094"/>
                  </a:lnTo>
                  <a:lnTo>
                    <a:pt x="4137" y="83773"/>
                  </a:lnTo>
                  <a:lnTo>
                    <a:pt x="0" y="71320"/>
                  </a:lnTo>
                  <a:lnTo>
                    <a:pt x="4137" y="58867"/>
                  </a:lnTo>
                  <a:lnTo>
                    <a:pt x="6206" y="46415"/>
                  </a:lnTo>
                  <a:lnTo>
                    <a:pt x="14482" y="32830"/>
                  </a:lnTo>
                  <a:lnTo>
                    <a:pt x="26896" y="22641"/>
                  </a:lnTo>
                  <a:lnTo>
                    <a:pt x="39310" y="14716"/>
                  </a:lnTo>
                  <a:lnTo>
                    <a:pt x="51724" y="6792"/>
                  </a:lnTo>
                  <a:lnTo>
                    <a:pt x="66206" y="1132"/>
                  </a:lnTo>
                  <a:lnTo>
                    <a:pt x="80689" y="0"/>
                  </a:lnTo>
                  <a:lnTo>
                    <a:pt x="99310" y="1132"/>
                  </a:lnTo>
                  <a:lnTo>
                    <a:pt x="115862" y="7924"/>
                  </a:lnTo>
                  <a:lnTo>
                    <a:pt x="120000" y="1132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2" name="Shape 476"/>
            <p:cNvSpPr/>
            <p:nvPr/>
          </p:nvSpPr>
          <p:spPr>
            <a:xfrm>
              <a:off x="2744" y="3629"/>
              <a:ext cx="73" cy="120"/>
            </a:xfrm>
            <a:custGeom>
              <a:avLst/>
              <a:gdLst/>
              <a:ahLst/>
              <a:cxnLst/>
              <a:rect l="0" t="0" r="0" b="0"/>
              <a:pathLst>
                <a:path w="120000" h="120000" extrusionOk="0">
                  <a:moveTo>
                    <a:pt x="120000" y="20826"/>
                  </a:moveTo>
                  <a:lnTo>
                    <a:pt x="120000" y="20826"/>
                  </a:lnTo>
                  <a:lnTo>
                    <a:pt x="120000" y="17851"/>
                  </a:lnTo>
                  <a:lnTo>
                    <a:pt x="120000" y="14876"/>
                  </a:lnTo>
                  <a:lnTo>
                    <a:pt x="120000" y="14876"/>
                  </a:lnTo>
                  <a:lnTo>
                    <a:pt x="113513" y="8925"/>
                  </a:lnTo>
                  <a:lnTo>
                    <a:pt x="107027" y="4958"/>
                  </a:lnTo>
                  <a:lnTo>
                    <a:pt x="95675" y="2975"/>
                  </a:lnTo>
                  <a:lnTo>
                    <a:pt x="85945" y="0"/>
                  </a:lnTo>
                  <a:lnTo>
                    <a:pt x="74594" y="0"/>
                  </a:lnTo>
                  <a:lnTo>
                    <a:pt x="63243" y="991"/>
                  </a:lnTo>
                  <a:lnTo>
                    <a:pt x="53513" y="3966"/>
                  </a:lnTo>
                  <a:lnTo>
                    <a:pt x="45405" y="7933"/>
                  </a:lnTo>
                  <a:lnTo>
                    <a:pt x="45405" y="7933"/>
                  </a:lnTo>
                  <a:lnTo>
                    <a:pt x="34054" y="13884"/>
                  </a:lnTo>
                  <a:lnTo>
                    <a:pt x="24324" y="18842"/>
                  </a:lnTo>
                  <a:lnTo>
                    <a:pt x="17837" y="25785"/>
                  </a:lnTo>
                  <a:lnTo>
                    <a:pt x="11351" y="34710"/>
                  </a:lnTo>
                  <a:lnTo>
                    <a:pt x="4864" y="50578"/>
                  </a:lnTo>
                  <a:lnTo>
                    <a:pt x="0" y="67438"/>
                  </a:lnTo>
                  <a:lnTo>
                    <a:pt x="0" y="67438"/>
                  </a:lnTo>
                  <a:lnTo>
                    <a:pt x="0" y="75371"/>
                  </a:lnTo>
                  <a:lnTo>
                    <a:pt x="1621" y="82314"/>
                  </a:lnTo>
                  <a:lnTo>
                    <a:pt x="6486" y="91239"/>
                  </a:lnTo>
                  <a:lnTo>
                    <a:pt x="11351" y="98181"/>
                  </a:lnTo>
                  <a:lnTo>
                    <a:pt x="17837" y="105123"/>
                  </a:lnTo>
                  <a:lnTo>
                    <a:pt x="24324" y="110082"/>
                  </a:lnTo>
                  <a:lnTo>
                    <a:pt x="35675" y="116033"/>
                  </a:lnTo>
                  <a:lnTo>
                    <a:pt x="47027" y="119008"/>
                  </a:lnTo>
                  <a:lnTo>
                    <a:pt x="47027" y="119008"/>
                  </a:lnTo>
                  <a:lnTo>
                    <a:pt x="61621" y="120000"/>
                  </a:lnTo>
                  <a:lnTo>
                    <a:pt x="72972" y="120000"/>
                  </a:lnTo>
                  <a:lnTo>
                    <a:pt x="81081" y="117024"/>
                  </a:lnTo>
                  <a:lnTo>
                    <a:pt x="87567" y="113057"/>
                  </a:lnTo>
                  <a:lnTo>
                    <a:pt x="95675" y="108099"/>
                  </a:lnTo>
                  <a:lnTo>
                    <a:pt x="102162" y="101157"/>
                  </a:lnTo>
                  <a:lnTo>
                    <a:pt x="108648" y="85289"/>
                  </a:lnTo>
                  <a:lnTo>
                    <a:pt x="115135" y="67438"/>
                  </a:lnTo>
                  <a:lnTo>
                    <a:pt x="118378" y="49586"/>
                  </a:lnTo>
                  <a:lnTo>
                    <a:pt x="120000" y="20826"/>
                  </a:lnTo>
                  <a:lnTo>
                    <a:pt x="120000" y="20826"/>
                  </a:lnTo>
                  <a:close/>
                  <a:moveTo>
                    <a:pt x="32432" y="52561"/>
                  </a:moveTo>
                  <a:lnTo>
                    <a:pt x="32432" y="52561"/>
                  </a:lnTo>
                  <a:lnTo>
                    <a:pt x="34054" y="43636"/>
                  </a:lnTo>
                  <a:lnTo>
                    <a:pt x="40540" y="36694"/>
                  </a:lnTo>
                  <a:lnTo>
                    <a:pt x="47027" y="29752"/>
                  </a:lnTo>
                  <a:lnTo>
                    <a:pt x="56756" y="22809"/>
                  </a:lnTo>
                  <a:lnTo>
                    <a:pt x="56756" y="22809"/>
                  </a:lnTo>
                  <a:lnTo>
                    <a:pt x="63243" y="18842"/>
                  </a:lnTo>
                  <a:lnTo>
                    <a:pt x="74594" y="15867"/>
                  </a:lnTo>
                  <a:lnTo>
                    <a:pt x="79459" y="15867"/>
                  </a:lnTo>
                  <a:lnTo>
                    <a:pt x="85945" y="15867"/>
                  </a:lnTo>
                  <a:lnTo>
                    <a:pt x="90810" y="17851"/>
                  </a:lnTo>
                  <a:lnTo>
                    <a:pt x="92432" y="20826"/>
                  </a:lnTo>
                  <a:lnTo>
                    <a:pt x="92432" y="20826"/>
                  </a:lnTo>
                  <a:lnTo>
                    <a:pt x="92432" y="42644"/>
                  </a:lnTo>
                  <a:lnTo>
                    <a:pt x="87567" y="63471"/>
                  </a:lnTo>
                  <a:lnTo>
                    <a:pt x="84324" y="74380"/>
                  </a:lnTo>
                  <a:lnTo>
                    <a:pt x="79459" y="84297"/>
                  </a:lnTo>
                  <a:lnTo>
                    <a:pt x="72972" y="95206"/>
                  </a:lnTo>
                  <a:lnTo>
                    <a:pt x="63243" y="105123"/>
                  </a:lnTo>
                  <a:lnTo>
                    <a:pt x="63243" y="105123"/>
                  </a:lnTo>
                  <a:lnTo>
                    <a:pt x="51891" y="101157"/>
                  </a:lnTo>
                  <a:lnTo>
                    <a:pt x="40540" y="96198"/>
                  </a:lnTo>
                  <a:lnTo>
                    <a:pt x="34054" y="91239"/>
                  </a:lnTo>
                  <a:lnTo>
                    <a:pt x="29189" y="84297"/>
                  </a:lnTo>
                  <a:lnTo>
                    <a:pt x="27567" y="77355"/>
                  </a:lnTo>
                  <a:lnTo>
                    <a:pt x="27567" y="68429"/>
                  </a:lnTo>
                  <a:lnTo>
                    <a:pt x="29189" y="60495"/>
                  </a:lnTo>
                  <a:lnTo>
                    <a:pt x="32432" y="52561"/>
                  </a:lnTo>
                  <a:lnTo>
                    <a:pt x="32432" y="5256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3" name="Shape 477"/>
            <p:cNvSpPr/>
            <p:nvPr/>
          </p:nvSpPr>
          <p:spPr>
            <a:xfrm>
              <a:off x="2940" y="3570"/>
              <a:ext cx="332" cy="377"/>
            </a:xfrm>
            <a:custGeom>
              <a:avLst/>
              <a:gdLst/>
              <a:ahLst/>
              <a:cxnLst/>
              <a:rect l="0" t="0" r="0" b="0"/>
              <a:pathLst>
                <a:path w="120000" h="120000" extrusionOk="0">
                  <a:moveTo>
                    <a:pt x="22771" y="2864"/>
                  </a:moveTo>
                  <a:lnTo>
                    <a:pt x="22771" y="2864"/>
                  </a:lnTo>
                  <a:lnTo>
                    <a:pt x="15180" y="8594"/>
                  </a:lnTo>
                  <a:lnTo>
                    <a:pt x="9036" y="13687"/>
                  </a:lnTo>
                  <a:lnTo>
                    <a:pt x="6506" y="16551"/>
                  </a:lnTo>
                  <a:lnTo>
                    <a:pt x="4337" y="18779"/>
                  </a:lnTo>
                  <a:lnTo>
                    <a:pt x="2530" y="21326"/>
                  </a:lnTo>
                  <a:lnTo>
                    <a:pt x="1445" y="23872"/>
                  </a:lnTo>
                  <a:lnTo>
                    <a:pt x="361" y="26737"/>
                  </a:lnTo>
                  <a:lnTo>
                    <a:pt x="0" y="29283"/>
                  </a:lnTo>
                  <a:lnTo>
                    <a:pt x="361" y="32466"/>
                  </a:lnTo>
                  <a:lnTo>
                    <a:pt x="1084" y="35649"/>
                  </a:lnTo>
                  <a:lnTo>
                    <a:pt x="1807" y="38832"/>
                  </a:lnTo>
                  <a:lnTo>
                    <a:pt x="3975" y="42334"/>
                  </a:lnTo>
                  <a:lnTo>
                    <a:pt x="6506" y="45835"/>
                  </a:lnTo>
                  <a:lnTo>
                    <a:pt x="9397" y="49336"/>
                  </a:lnTo>
                  <a:lnTo>
                    <a:pt x="9397" y="49336"/>
                  </a:lnTo>
                  <a:lnTo>
                    <a:pt x="13012" y="53793"/>
                  </a:lnTo>
                  <a:lnTo>
                    <a:pt x="16987" y="58567"/>
                  </a:lnTo>
                  <a:lnTo>
                    <a:pt x="21686" y="63660"/>
                  </a:lnTo>
                  <a:lnTo>
                    <a:pt x="23493" y="65251"/>
                  </a:lnTo>
                  <a:lnTo>
                    <a:pt x="26024" y="66525"/>
                  </a:lnTo>
                  <a:lnTo>
                    <a:pt x="26024" y="66525"/>
                  </a:lnTo>
                  <a:lnTo>
                    <a:pt x="29638" y="68435"/>
                  </a:lnTo>
                  <a:lnTo>
                    <a:pt x="32530" y="68753"/>
                  </a:lnTo>
                  <a:lnTo>
                    <a:pt x="35783" y="69389"/>
                  </a:lnTo>
                  <a:lnTo>
                    <a:pt x="38313" y="68435"/>
                  </a:lnTo>
                  <a:lnTo>
                    <a:pt x="44457" y="66525"/>
                  </a:lnTo>
                  <a:lnTo>
                    <a:pt x="47710" y="65251"/>
                  </a:lnTo>
                  <a:lnTo>
                    <a:pt x="51686" y="64297"/>
                  </a:lnTo>
                  <a:lnTo>
                    <a:pt x="51686" y="64297"/>
                  </a:lnTo>
                  <a:lnTo>
                    <a:pt x="44819" y="72891"/>
                  </a:lnTo>
                  <a:lnTo>
                    <a:pt x="42289" y="76074"/>
                  </a:lnTo>
                  <a:lnTo>
                    <a:pt x="40843" y="78938"/>
                  </a:lnTo>
                  <a:lnTo>
                    <a:pt x="40120" y="80848"/>
                  </a:lnTo>
                  <a:lnTo>
                    <a:pt x="40120" y="82758"/>
                  </a:lnTo>
                  <a:lnTo>
                    <a:pt x="40120" y="84350"/>
                  </a:lnTo>
                  <a:lnTo>
                    <a:pt x="41204" y="86259"/>
                  </a:lnTo>
                  <a:lnTo>
                    <a:pt x="43734" y="90079"/>
                  </a:lnTo>
                  <a:lnTo>
                    <a:pt x="48433" y="95490"/>
                  </a:lnTo>
                  <a:lnTo>
                    <a:pt x="48433" y="95490"/>
                  </a:lnTo>
                  <a:lnTo>
                    <a:pt x="53493" y="100901"/>
                  </a:lnTo>
                  <a:lnTo>
                    <a:pt x="61445" y="108859"/>
                  </a:lnTo>
                  <a:lnTo>
                    <a:pt x="66144" y="112679"/>
                  </a:lnTo>
                  <a:lnTo>
                    <a:pt x="70120" y="115862"/>
                  </a:lnTo>
                  <a:lnTo>
                    <a:pt x="73373" y="118726"/>
                  </a:lnTo>
                  <a:lnTo>
                    <a:pt x="76626" y="119363"/>
                  </a:lnTo>
                  <a:lnTo>
                    <a:pt x="76626" y="119363"/>
                  </a:lnTo>
                  <a:lnTo>
                    <a:pt x="79156" y="120000"/>
                  </a:lnTo>
                  <a:lnTo>
                    <a:pt x="82771" y="119363"/>
                  </a:lnTo>
                  <a:lnTo>
                    <a:pt x="85662" y="118726"/>
                  </a:lnTo>
                  <a:lnTo>
                    <a:pt x="89277" y="116816"/>
                  </a:lnTo>
                  <a:lnTo>
                    <a:pt x="92530" y="114907"/>
                  </a:lnTo>
                  <a:lnTo>
                    <a:pt x="96867" y="112679"/>
                  </a:lnTo>
                  <a:lnTo>
                    <a:pt x="103734" y="107586"/>
                  </a:lnTo>
                  <a:lnTo>
                    <a:pt x="110240" y="101220"/>
                  </a:lnTo>
                  <a:lnTo>
                    <a:pt x="116024" y="95490"/>
                  </a:lnTo>
                  <a:lnTo>
                    <a:pt x="117831" y="92307"/>
                  </a:lnTo>
                  <a:lnTo>
                    <a:pt x="119277" y="89761"/>
                  </a:lnTo>
                  <a:lnTo>
                    <a:pt x="119999" y="87214"/>
                  </a:lnTo>
                  <a:lnTo>
                    <a:pt x="119999" y="84986"/>
                  </a:lnTo>
                  <a:lnTo>
                    <a:pt x="119999" y="84986"/>
                  </a:lnTo>
                  <a:lnTo>
                    <a:pt x="119277" y="82122"/>
                  </a:lnTo>
                  <a:lnTo>
                    <a:pt x="117831" y="79575"/>
                  </a:lnTo>
                  <a:lnTo>
                    <a:pt x="116385" y="76392"/>
                  </a:lnTo>
                  <a:lnTo>
                    <a:pt x="114216" y="73209"/>
                  </a:lnTo>
                  <a:lnTo>
                    <a:pt x="108795" y="67161"/>
                  </a:lnTo>
                  <a:lnTo>
                    <a:pt x="102289" y="60795"/>
                  </a:lnTo>
                  <a:lnTo>
                    <a:pt x="89638" y="49018"/>
                  </a:lnTo>
                  <a:lnTo>
                    <a:pt x="83493" y="43607"/>
                  </a:lnTo>
                  <a:lnTo>
                    <a:pt x="79156" y="39151"/>
                  </a:lnTo>
                  <a:lnTo>
                    <a:pt x="79156" y="39151"/>
                  </a:lnTo>
                  <a:lnTo>
                    <a:pt x="74457" y="33740"/>
                  </a:lnTo>
                  <a:lnTo>
                    <a:pt x="69036" y="27055"/>
                  </a:lnTo>
                  <a:lnTo>
                    <a:pt x="62530" y="19734"/>
                  </a:lnTo>
                  <a:lnTo>
                    <a:pt x="55301" y="12413"/>
                  </a:lnTo>
                  <a:lnTo>
                    <a:pt x="51325" y="8912"/>
                  </a:lnTo>
                  <a:lnTo>
                    <a:pt x="47349" y="6366"/>
                  </a:lnTo>
                  <a:lnTo>
                    <a:pt x="43734" y="3501"/>
                  </a:lnTo>
                  <a:lnTo>
                    <a:pt x="39759" y="1909"/>
                  </a:lnTo>
                  <a:lnTo>
                    <a:pt x="35783" y="636"/>
                  </a:lnTo>
                  <a:lnTo>
                    <a:pt x="31807" y="0"/>
                  </a:lnTo>
                  <a:lnTo>
                    <a:pt x="28192" y="0"/>
                  </a:lnTo>
                  <a:lnTo>
                    <a:pt x="24216" y="1273"/>
                  </a:lnTo>
                  <a:lnTo>
                    <a:pt x="22771" y="2864"/>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4" name="Shape 478"/>
            <p:cNvSpPr/>
            <p:nvPr/>
          </p:nvSpPr>
          <p:spPr>
            <a:xfrm>
              <a:off x="2935" y="3561"/>
              <a:ext cx="346" cy="394"/>
            </a:xfrm>
            <a:custGeom>
              <a:avLst/>
              <a:gdLst/>
              <a:ahLst/>
              <a:cxnLst/>
              <a:rect l="0" t="0" r="0" b="0"/>
              <a:pathLst>
                <a:path w="120000" h="120000" extrusionOk="0">
                  <a:moveTo>
                    <a:pt x="118612" y="90761"/>
                  </a:moveTo>
                  <a:lnTo>
                    <a:pt x="118612" y="90761"/>
                  </a:lnTo>
                  <a:lnTo>
                    <a:pt x="119653" y="88934"/>
                  </a:lnTo>
                  <a:lnTo>
                    <a:pt x="120000" y="87106"/>
                  </a:lnTo>
                  <a:lnTo>
                    <a:pt x="120000" y="83451"/>
                  </a:lnTo>
                  <a:lnTo>
                    <a:pt x="118959" y="80101"/>
                  </a:lnTo>
                  <a:lnTo>
                    <a:pt x="117225" y="76142"/>
                  </a:lnTo>
                  <a:lnTo>
                    <a:pt x="115144" y="72791"/>
                  </a:lnTo>
                  <a:lnTo>
                    <a:pt x="112369" y="69746"/>
                  </a:lnTo>
                  <a:lnTo>
                    <a:pt x="106820" y="63959"/>
                  </a:lnTo>
                  <a:lnTo>
                    <a:pt x="106820" y="63959"/>
                  </a:lnTo>
                  <a:lnTo>
                    <a:pt x="99190" y="56649"/>
                  </a:lnTo>
                  <a:lnTo>
                    <a:pt x="90867" y="49340"/>
                  </a:lnTo>
                  <a:lnTo>
                    <a:pt x="83236" y="41725"/>
                  </a:lnTo>
                  <a:lnTo>
                    <a:pt x="79421" y="38071"/>
                  </a:lnTo>
                  <a:lnTo>
                    <a:pt x="75953" y="34111"/>
                  </a:lnTo>
                  <a:lnTo>
                    <a:pt x="75953" y="34111"/>
                  </a:lnTo>
                  <a:lnTo>
                    <a:pt x="66242" y="22538"/>
                  </a:lnTo>
                  <a:lnTo>
                    <a:pt x="60000" y="15837"/>
                  </a:lnTo>
                  <a:lnTo>
                    <a:pt x="52716" y="9137"/>
                  </a:lnTo>
                  <a:lnTo>
                    <a:pt x="49248" y="6395"/>
                  </a:lnTo>
                  <a:lnTo>
                    <a:pt x="45433" y="3959"/>
                  </a:lnTo>
                  <a:lnTo>
                    <a:pt x="41618" y="1827"/>
                  </a:lnTo>
                  <a:lnTo>
                    <a:pt x="37803" y="609"/>
                  </a:lnTo>
                  <a:lnTo>
                    <a:pt x="33988" y="0"/>
                  </a:lnTo>
                  <a:lnTo>
                    <a:pt x="29479" y="0"/>
                  </a:lnTo>
                  <a:lnTo>
                    <a:pt x="25664" y="1522"/>
                  </a:lnTo>
                  <a:lnTo>
                    <a:pt x="22196" y="3654"/>
                  </a:lnTo>
                  <a:lnTo>
                    <a:pt x="22196" y="3654"/>
                  </a:lnTo>
                  <a:lnTo>
                    <a:pt x="16647" y="7614"/>
                  </a:lnTo>
                  <a:lnTo>
                    <a:pt x="11791" y="11878"/>
                  </a:lnTo>
                  <a:lnTo>
                    <a:pt x="7283" y="16751"/>
                  </a:lnTo>
                  <a:lnTo>
                    <a:pt x="3468" y="21319"/>
                  </a:lnTo>
                  <a:lnTo>
                    <a:pt x="2080" y="23756"/>
                  </a:lnTo>
                  <a:lnTo>
                    <a:pt x="1040" y="26497"/>
                  </a:lnTo>
                  <a:lnTo>
                    <a:pt x="0" y="28934"/>
                  </a:lnTo>
                  <a:lnTo>
                    <a:pt x="0" y="31675"/>
                  </a:lnTo>
                  <a:lnTo>
                    <a:pt x="0" y="34416"/>
                  </a:lnTo>
                  <a:lnTo>
                    <a:pt x="693" y="37461"/>
                  </a:lnTo>
                  <a:lnTo>
                    <a:pt x="1387" y="40507"/>
                  </a:lnTo>
                  <a:lnTo>
                    <a:pt x="3121" y="43857"/>
                  </a:lnTo>
                  <a:lnTo>
                    <a:pt x="3121" y="43857"/>
                  </a:lnTo>
                  <a:lnTo>
                    <a:pt x="7283" y="50558"/>
                  </a:lnTo>
                  <a:lnTo>
                    <a:pt x="12485" y="57563"/>
                  </a:lnTo>
                  <a:lnTo>
                    <a:pt x="15606" y="60913"/>
                  </a:lnTo>
                  <a:lnTo>
                    <a:pt x="18381" y="63959"/>
                  </a:lnTo>
                  <a:lnTo>
                    <a:pt x="21849" y="66395"/>
                  </a:lnTo>
                  <a:lnTo>
                    <a:pt x="25317" y="68832"/>
                  </a:lnTo>
                  <a:lnTo>
                    <a:pt x="25317" y="68832"/>
                  </a:lnTo>
                  <a:lnTo>
                    <a:pt x="27745" y="70355"/>
                  </a:lnTo>
                  <a:lnTo>
                    <a:pt x="30173" y="70964"/>
                  </a:lnTo>
                  <a:lnTo>
                    <a:pt x="32601" y="71573"/>
                  </a:lnTo>
                  <a:lnTo>
                    <a:pt x="34335" y="71573"/>
                  </a:lnTo>
                  <a:lnTo>
                    <a:pt x="39190" y="70964"/>
                  </a:lnTo>
                  <a:lnTo>
                    <a:pt x="44046" y="69746"/>
                  </a:lnTo>
                  <a:lnTo>
                    <a:pt x="44046" y="69746"/>
                  </a:lnTo>
                  <a:lnTo>
                    <a:pt x="41271" y="73705"/>
                  </a:lnTo>
                  <a:lnTo>
                    <a:pt x="39884" y="75837"/>
                  </a:lnTo>
                  <a:lnTo>
                    <a:pt x="38843" y="77969"/>
                  </a:lnTo>
                  <a:lnTo>
                    <a:pt x="38150" y="80101"/>
                  </a:lnTo>
                  <a:lnTo>
                    <a:pt x="38150" y="82233"/>
                  </a:lnTo>
                  <a:lnTo>
                    <a:pt x="38150" y="84670"/>
                  </a:lnTo>
                  <a:lnTo>
                    <a:pt x="39190" y="86802"/>
                  </a:lnTo>
                  <a:lnTo>
                    <a:pt x="39190" y="86802"/>
                  </a:lnTo>
                  <a:lnTo>
                    <a:pt x="41271" y="90761"/>
                  </a:lnTo>
                  <a:lnTo>
                    <a:pt x="43699" y="94416"/>
                  </a:lnTo>
                  <a:lnTo>
                    <a:pt x="46820" y="98375"/>
                  </a:lnTo>
                  <a:lnTo>
                    <a:pt x="50289" y="101725"/>
                  </a:lnTo>
                  <a:lnTo>
                    <a:pt x="58265" y="108426"/>
                  </a:lnTo>
                  <a:lnTo>
                    <a:pt x="65549" y="114517"/>
                  </a:lnTo>
                  <a:lnTo>
                    <a:pt x="65549" y="114517"/>
                  </a:lnTo>
                  <a:lnTo>
                    <a:pt x="68323" y="116649"/>
                  </a:lnTo>
                  <a:lnTo>
                    <a:pt x="71098" y="118172"/>
                  </a:lnTo>
                  <a:lnTo>
                    <a:pt x="74219" y="119086"/>
                  </a:lnTo>
                  <a:lnTo>
                    <a:pt x="76994" y="120000"/>
                  </a:lnTo>
                  <a:lnTo>
                    <a:pt x="79768" y="119390"/>
                  </a:lnTo>
                  <a:lnTo>
                    <a:pt x="83236" y="119086"/>
                  </a:lnTo>
                  <a:lnTo>
                    <a:pt x="86705" y="118172"/>
                  </a:lnTo>
                  <a:lnTo>
                    <a:pt x="90173" y="116649"/>
                  </a:lnTo>
                  <a:lnTo>
                    <a:pt x="90173" y="116649"/>
                  </a:lnTo>
                  <a:lnTo>
                    <a:pt x="94335" y="114517"/>
                  </a:lnTo>
                  <a:lnTo>
                    <a:pt x="98843" y="111776"/>
                  </a:lnTo>
                  <a:lnTo>
                    <a:pt x="102658" y="109035"/>
                  </a:lnTo>
                  <a:lnTo>
                    <a:pt x="106473" y="105380"/>
                  </a:lnTo>
                  <a:lnTo>
                    <a:pt x="110289" y="102030"/>
                  </a:lnTo>
                  <a:lnTo>
                    <a:pt x="113410" y="98375"/>
                  </a:lnTo>
                  <a:lnTo>
                    <a:pt x="116184" y="94416"/>
                  </a:lnTo>
                  <a:lnTo>
                    <a:pt x="118612" y="90761"/>
                  </a:lnTo>
                  <a:lnTo>
                    <a:pt x="118612" y="90761"/>
                  </a:lnTo>
                  <a:close/>
                  <a:moveTo>
                    <a:pt x="70057" y="111472"/>
                  </a:moveTo>
                  <a:lnTo>
                    <a:pt x="70057" y="111472"/>
                  </a:lnTo>
                  <a:lnTo>
                    <a:pt x="64508" y="106903"/>
                  </a:lnTo>
                  <a:lnTo>
                    <a:pt x="58959" y="101725"/>
                  </a:lnTo>
                  <a:lnTo>
                    <a:pt x="48901" y="91065"/>
                  </a:lnTo>
                  <a:lnTo>
                    <a:pt x="48901" y="91065"/>
                  </a:lnTo>
                  <a:lnTo>
                    <a:pt x="46127" y="88020"/>
                  </a:lnTo>
                  <a:lnTo>
                    <a:pt x="44739" y="84670"/>
                  </a:lnTo>
                  <a:lnTo>
                    <a:pt x="44046" y="82842"/>
                  </a:lnTo>
                  <a:lnTo>
                    <a:pt x="43699" y="81319"/>
                  </a:lnTo>
                  <a:lnTo>
                    <a:pt x="44046" y="79492"/>
                  </a:lnTo>
                  <a:lnTo>
                    <a:pt x="44739" y="77969"/>
                  </a:lnTo>
                  <a:lnTo>
                    <a:pt x="44739" y="77969"/>
                  </a:lnTo>
                  <a:lnTo>
                    <a:pt x="46820" y="74619"/>
                  </a:lnTo>
                  <a:lnTo>
                    <a:pt x="48901" y="71878"/>
                  </a:lnTo>
                  <a:lnTo>
                    <a:pt x="53757" y="66091"/>
                  </a:lnTo>
                  <a:lnTo>
                    <a:pt x="53757" y="66091"/>
                  </a:lnTo>
                  <a:lnTo>
                    <a:pt x="54104" y="65482"/>
                  </a:lnTo>
                  <a:lnTo>
                    <a:pt x="54797" y="64568"/>
                  </a:lnTo>
                  <a:lnTo>
                    <a:pt x="54104" y="63045"/>
                  </a:lnTo>
                  <a:lnTo>
                    <a:pt x="52716" y="62131"/>
                  </a:lnTo>
                  <a:lnTo>
                    <a:pt x="51676" y="62131"/>
                  </a:lnTo>
                  <a:lnTo>
                    <a:pt x="50982" y="62131"/>
                  </a:lnTo>
                  <a:lnTo>
                    <a:pt x="50982" y="62131"/>
                  </a:lnTo>
                  <a:lnTo>
                    <a:pt x="45086" y="64263"/>
                  </a:lnTo>
                  <a:lnTo>
                    <a:pt x="38843" y="66091"/>
                  </a:lnTo>
                  <a:lnTo>
                    <a:pt x="35722" y="66395"/>
                  </a:lnTo>
                  <a:lnTo>
                    <a:pt x="32947" y="66395"/>
                  </a:lnTo>
                  <a:lnTo>
                    <a:pt x="30173" y="65482"/>
                  </a:lnTo>
                  <a:lnTo>
                    <a:pt x="27052" y="63959"/>
                  </a:lnTo>
                  <a:lnTo>
                    <a:pt x="27052" y="63959"/>
                  </a:lnTo>
                  <a:lnTo>
                    <a:pt x="24624" y="62131"/>
                  </a:lnTo>
                  <a:lnTo>
                    <a:pt x="21849" y="60000"/>
                  </a:lnTo>
                  <a:lnTo>
                    <a:pt x="16994" y="54517"/>
                  </a:lnTo>
                  <a:lnTo>
                    <a:pt x="12485" y="48426"/>
                  </a:lnTo>
                  <a:lnTo>
                    <a:pt x="9364" y="43553"/>
                  </a:lnTo>
                  <a:lnTo>
                    <a:pt x="9364" y="43553"/>
                  </a:lnTo>
                  <a:lnTo>
                    <a:pt x="7283" y="40507"/>
                  </a:lnTo>
                  <a:lnTo>
                    <a:pt x="6242" y="38071"/>
                  </a:lnTo>
                  <a:lnTo>
                    <a:pt x="5895" y="35329"/>
                  </a:lnTo>
                  <a:lnTo>
                    <a:pt x="5549" y="32893"/>
                  </a:lnTo>
                  <a:lnTo>
                    <a:pt x="5895" y="30152"/>
                  </a:lnTo>
                  <a:lnTo>
                    <a:pt x="6242" y="27715"/>
                  </a:lnTo>
                  <a:lnTo>
                    <a:pt x="7283" y="25583"/>
                  </a:lnTo>
                  <a:lnTo>
                    <a:pt x="8670" y="23451"/>
                  </a:lnTo>
                  <a:lnTo>
                    <a:pt x="11791" y="19187"/>
                  </a:lnTo>
                  <a:lnTo>
                    <a:pt x="15953" y="14923"/>
                  </a:lnTo>
                  <a:lnTo>
                    <a:pt x="20462" y="11269"/>
                  </a:lnTo>
                  <a:lnTo>
                    <a:pt x="25317" y="7614"/>
                  </a:lnTo>
                  <a:lnTo>
                    <a:pt x="25317" y="7614"/>
                  </a:lnTo>
                  <a:lnTo>
                    <a:pt x="28439" y="6091"/>
                  </a:lnTo>
                  <a:lnTo>
                    <a:pt x="31560" y="5177"/>
                  </a:lnTo>
                  <a:lnTo>
                    <a:pt x="35028" y="5177"/>
                  </a:lnTo>
                  <a:lnTo>
                    <a:pt x="38150" y="6091"/>
                  </a:lnTo>
                  <a:lnTo>
                    <a:pt x="41618" y="7309"/>
                  </a:lnTo>
                  <a:lnTo>
                    <a:pt x="45086" y="9441"/>
                  </a:lnTo>
                  <a:lnTo>
                    <a:pt x="48554" y="11878"/>
                  </a:lnTo>
                  <a:lnTo>
                    <a:pt x="51329" y="14619"/>
                  </a:lnTo>
                  <a:lnTo>
                    <a:pt x="57572" y="21015"/>
                  </a:lnTo>
                  <a:lnTo>
                    <a:pt x="63121" y="26802"/>
                  </a:lnTo>
                  <a:lnTo>
                    <a:pt x="71098" y="37157"/>
                  </a:lnTo>
                  <a:lnTo>
                    <a:pt x="71098" y="37157"/>
                  </a:lnTo>
                  <a:lnTo>
                    <a:pt x="75953" y="41725"/>
                  </a:lnTo>
                  <a:lnTo>
                    <a:pt x="80809" y="46903"/>
                  </a:lnTo>
                  <a:lnTo>
                    <a:pt x="90520" y="55736"/>
                  </a:lnTo>
                  <a:lnTo>
                    <a:pt x="90520" y="55736"/>
                  </a:lnTo>
                  <a:lnTo>
                    <a:pt x="97803" y="62131"/>
                  </a:lnTo>
                  <a:lnTo>
                    <a:pt x="105086" y="68832"/>
                  </a:lnTo>
                  <a:lnTo>
                    <a:pt x="107861" y="72487"/>
                  </a:lnTo>
                  <a:lnTo>
                    <a:pt x="110982" y="76142"/>
                  </a:lnTo>
                  <a:lnTo>
                    <a:pt x="113410" y="80406"/>
                  </a:lnTo>
                  <a:lnTo>
                    <a:pt x="114797" y="84365"/>
                  </a:lnTo>
                  <a:lnTo>
                    <a:pt x="114797" y="84365"/>
                  </a:lnTo>
                  <a:lnTo>
                    <a:pt x="114797" y="85888"/>
                  </a:lnTo>
                  <a:lnTo>
                    <a:pt x="114797" y="87106"/>
                  </a:lnTo>
                  <a:lnTo>
                    <a:pt x="113410" y="90152"/>
                  </a:lnTo>
                  <a:lnTo>
                    <a:pt x="111329" y="93502"/>
                  </a:lnTo>
                  <a:lnTo>
                    <a:pt x="108554" y="96548"/>
                  </a:lnTo>
                  <a:lnTo>
                    <a:pt x="102312" y="102030"/>
                  </a:lnTo>
                  <a:lnTo>
                    <a:pt x="96763" y="106294"/>
                  </a:lnTo>
                  <a:lnTo>
                    <a:pt x="96763" y="106294"/>
                  </a:lnTo>
                  <a:lnTo>
                    <a:pt x="90520" y="110558"/>
                  </a:lnTo>
                  <a:lnTo>
                    <a:pt x="87745" y="112385"/>
                  </a:lnTo>
                  <a:lnTo>
                    <a:pt x="84277" y="113908"/>
                  </a:lnTo>
                  <a:lnTo>
                    <a:pt x="80809" y="114517"/>
                  </a:lnTo>
                  <a:lnTo>
                    <a:pt x="76994" y="114517"/>
                  </a:lnTo>
                  <a:lnTo>
                    <a:pt x="73526" y="113604"/>
                  </a:lnTo>
                  <a:lnTo>
                    <a:pt x="70057" y="111472"/>
                  </a:lnTo>
                  <a:lnTo>
                    <a:pt x="70057" y="11147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5" name="Shape 479"/>
            <p:cNvSpPr/>
            <p:nvPr/>
          </p:nvSpPr>
          <p:spPr>
            <a:xfrm>
              <a:off x="3331" y="2721"/>
              <a:ext cx="78" cy="448"/>
            </a:xfrm>
            <a:custGeom>
              <a:avLst/>
              <a:gdLst/>
              <a:ahLst/>
              <a:cxnLst/>
              <a:rect l="0" t="0" r="0" b="0"/>
              <a:pathLst>
                <a:path w="120000" h="120000" extrusionOk="0">
                  <a:moveTo>
                    <a:pt x="94177" y="116525"/>
                  </a:moveTo>
                  <a:lnTo>
                    <a:pt x="94177" y="116525"/>
                  </a:lnTo>
                  <a:lnTo>
                    <a:pt x="83544" y="110645"/>
                  </a:lnTo>
                  <a:lnTo>
                    <a:pt x="72911" y="104766"/>
                  </a:lnTo>
                  <a:lnTo>
                    <a:pt x="66835" y="98351"/>
                  </a:lnTo>
                  <a:lnTo>
                    <a:pt x="62278" y="91937"/>
                  </a:lnTo>
                  <a:lnTo>
                    <a:pt x="53164" y="79376"/>
                  </a:lnTo>
                  <a:lnTo>
                    <a:pt x="47088" y="66547"/>
                  </a:lnTo>
                  <a:lnTo>
                    <a:pt x="47088" y="66547"/>
                  </a:lnTo>
                  <a:lnTo>
                    <a:pt x="42531" y="54253"/>
                  </a:lnTo>
                  <a:lnTo>
                    <a:pt x="41012" y="47839"/>
                  </a:lnTo>
                  <a:lnTo>
                    <a:pt x="41012" y="41692"/>
                  </a:lnTo>
                  <a:lnTo>
                    <a:pt x="42531" y="35278"/>
                  </a:lnTo>
                  <a:lnTo>
                    <a:pt x="47088" y="28864"/>
                  </a:lnTo>
                  <a:lnTo>
                    <a:pt x="53164" y="22984"/>
                  </a:lnTo>
                  <a:lnTo>
                    <a:pt x="63797" y="17104"/>
                  </a:lnTo>
                  <a:lnTo>
                    <a:pt x="63797" y="17104"/>
                  </a:lnTo>
                  <a:lnTo>
                    <a:pt x="78987" y="15233"/>
                  </a:lnTo>
                  <a:lnTo>
                    <a:pt x="91139" y="12828"/>
                  </a:lnTo>
                  <a:lnTo>
                    <a:pt x="115443" y="8552"/>
                  </a:lnTo>
                  <a:lnTo>
                    <a:pt x="115443" y="8552"/>
                  </a:lnTo>
                  <a:lnTo>
                    <a:pt x="120000" y="7216"/>
                  </a:lnTo>
                  <a:lnTo>
                    <a:pt x="120000" y="6681"/>
                  </a:lnTo>
                  <a:lnTo>
                    <a:pt x="116962" y="5879"/>
                  </a:lnTo>
                  <a:lnTo>
                    <a:pt x="115443" y="5077"/>
                  </a:lnTo>
                  <a:lnTo>
                    <a:pt x="110886" y="4810"/>
                  </a:lnTo>
                  <a:lnTo>
                    <a:pt x="106329" y="4276"/>
                  </a:lnTo>
                  <a:lnTo>
                    <a:pt x="101772" y="4810"/>
                  </a:lnTo>
                  <a:lnTo>
                    <a:pt x="98734" y="5077"/>
                  </a:lnTo>
                  <a:lnTo>
                    <a:pt x="98734" y="5077"/>
                  </a:lnTo>
                  <a:lnTo>
                    <a:pt x="83544" y="8552"/>
                  </a:lnTo>
                  <a:lnTo>
                    <a:pt x="63797" y="11492"/>
                  </a:lnTo>
                  <a:lnTo>
                    <a:pt x="63797" y="11492"/>
                  </a:lnTo>
                  <a:lnTo>
                    <a:pt x="69873" y="9086"/>
                  </a:lnTo>
                  <a:lnTo>
                    <a:pt x="78987" y="7216"/>
                  </a:lnTo>
                  <a:lnTo>
                    <a:pt x="88101" y="5077"/>
                  </a:lnTo>
                  <a:lnTo>
                    <a:pt x="95696" y="3207"/>
                  </a:lnTo>
                  <a:lnTo>
                    <a:pt x="95696" y="3207"/>
                  </a:lnTo>
                  <a:lnTo>
                    <a:pt x="95696" y="2138"/>
                  </a:lnTo>
                  <a:lnTo>
                    <a:pt x="95696" y="1336"/>
                  </a:lnTo>
                  <a:lnTo>
                    <a:pt x="94177" y="534"/>
                  </a:lnTo>
                  <a:lnTo>
                    <a:pt x="89620" y="0"/>
                  </a:lnTo>
                  <a:lnTo>
                    <a:pt x="85063" y="0"/>
                  </a:lnTo>
                  <a:lnTo>
                    <a:pt x="80506" y="0"/>
                  </a:lnTo>
                  <a:lnTo>
                    <a:pt x="77468" y="267"/>
                  </a:lnTo>
                  <a:lnTo>
                    <a:pt x="74430" y="534"/>
                  </a:lnTo>
                  <a:lnTo>
                    <a:pt x="74430" y="534"/>
                  </a:lnTo>
                  <a:lnTo>
                    <a:pt x="66835" y="3207"/>
                  </a:lnTo>
                  <a:lnTo>
                    <a:pt x="56202" y="5345"/>
                  </a:lnTo>
                  <a:lnTo>
                    <a:pt x="47088" y="7750"/>
                  </a:lnTo>
                  <a:lnTo>
                    <a:pt x="41012" y="10423"/>
                  </a:lnTo>
                  <a:lnTo>
                    <a:pt x="41012" y="10423"/>
                  </a:lnTo>
                  <a:lnTo>
                    <a:pt x="34936" y="8819"/>
                  </a:lnTo>
                  <a:lnTo>
                    <a:pt x="30379" y="7216"/>
                  </a:lnTo>
                  <a:lnTo>
                    <a:pt x="25822" y="5879"/>
                  </a:lnTo>
                  <a:lnTo>
                    <a:pt x="25822" y="4008"/>
                  </a:lnTo>
                  <a:lnTo>
                    <a:pt x="25822" y="4008"/>
                  </a:lnTo>
                  <a:lnTo>
                    <a:pt x="24303" y="3207"/>
                  </a:lnTo>
                  <a:lnTo>
                    <a:pt x="21265" y="2405"/>
                  </a:lnTo>
                  <a:lnTo>
                    <a:pt x="18227" y="2138"/>
                  </a:lnTo>
                  <a:lnTo>
                    <a:pt x="13670" y="1870"/>
                  </a:lnTo>
                  <a:lnTo>
                    <a:pt x="9113" y="2138"/>
                  </a:lnTo>
                  <a:lnTo>
                    <a:pt x="4556" y="2405"/>
                  </a:lnTo>
                  <a:lnTo>
                    <a:pt x="0" y="3207"/>
                  </a:lnTo>
                  <a:lnTo>
                    <a:pt x="0" y="4008"/>
                  </a:lnTo>
                  <a:lnTo>
                    <a:pt x="0" y="4008"/>
                  </a:lnTo>
                  <a:lnTo>
                    <a:pt x="0" y="5879"/>
                  </a:lnTo>
                  <a:lnTo>
                    <a:pt x="3037" y="7216"/>
                  </a:lnTo>
                  <a:lnTo>
                    <a:pt x="7594" y="9086"/>
                  </a:lnTo>
                  <a:lnTo>
                    <a:pt x="10632" y="10690"/>
                  </a:lnTo>
                  <a:lnTo>
                    <a:pt x="24303" y="13363"/>
                  </a:lnTo>
                  <a:lnTo>
                    <a:pt x="37974" y="15501"/>
                  </a:lnTo>
                  <a:lnTo>
                    <a:pt x="37974" y="15501"/>
                  </a:lnTo>
                  <a:lnTo>
                    <a:pt x="30379" y="21915"/>
                  </a:lnTo>
                  <a:lnTo>
                    <a:pt x="24303" y="28329"/>
                  </a:lnTo>
                  <a:lnTo>
                    <a:pt x="19746" y="34476"/>
                  </a:lnTo>
                  <a:lnTo>
                    <a:pt x="18227" y="40890"/>
                  </a:lnTo>
                  <a:lnTo>
                    <a:pt x="18227" y="47305"/>
                  </a:lnTo>
                  <a:lnTo>
                    <a:pt x="19746" y="53452"/>
                  </a:lnTo>
                  <a:lnTo>
                    <a:pt x="24303" y="66547"/>
                  </a:lnTo>
                  <a:lnTo>
                    <a:pt x="24303" y="66547"/>
                  </a:lnTo>
                  <a:lnTo>
                    <a:pt x="28860" y="79643"/>
                  </a:lnTo>
                  <a:lnTo>
                    <a:pt x="36455" y="93006"/>
                  </a:lnTo>
                  <a:lnTo>
                    <a:pt x="42531" y="99688"/>
                  </a:lnTo>
                  <a:lnTo>
                    <a:pt x="48607" y="106102"/>
                  </a:lnTo>
                  <a:lnTo>
                    <a:pt x="59240" y="112516"/>
                  </a:lnTo>
                  <a:lnTo>
                    <a:pt x="72911" y="118930"/>
                  </a:lnTo>
                  <a:lnTo>
                    <a:pt x="72911" y="118930"/>
                  </a:lnTo>
                  <a:lnTo>
                    <a:pt x="74430" y="119465"/>
                  </a:lnTo>
                  <a:lnTo>
                    <a:pt x="78987" y="120000"/>
                  </a:lnTo>
                  <a:lnTo>
                    <a:pt x="83544" y="120000"/>
                  </a:lnTo>
                  <a:lnTo>
                    <a:pt x="88101" y="120000"/>
                  </a:lnTo>
                  <a:lnTo>
                    <a:pt x="91139" y="119198"/>
                  </a:lnTo>
                  <a:lnTo>
                    <a:pt x="94177" y="118396"/>
                  </a:lnTo>
                  <a:lnTo>
                    <a:pt x="95696" y="117594"/>
                  </a:lnTo>
                  <a:lnTo>
                    <a:pt x="94177" y="116525"/>
                  </a:lnTo>
                  <a:lnTo>
                    <a:pt x="94177" y="11652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6" name="Shape 480"/>
            <p:cNvSpPr/>
            <p:nvPr/>
          </p:nvSpPr>
          <p:spPr>
            <a:xfrm>
              <a:off x="3838" y="2721"/>
              <a:ext cx="216" cy="418"/>
            </a:xfrm>
            <a:custGeom>
              <a:avLst/>
              <a:gdLst/>
              <a:ahLst/>
              <a:cxnLst/>
              <a:rect l="0" t="0" r="0" b="0"/>
              <a:pathLst>
                <a:path w="120000" h="120000" extrusionOk="0">
                  <a:moveTo>
                    <a:pt x="1666" y="115704"/>
                  </a:moveTo>
                  <a:lnTo>
                    <a:pt x="1666" y="115704"/>
                  </a:lnTo>
                  <a:lnTo>
                    <a:pt x="10000" y="110548"/>
                  </a:lnTo>
                  <a:lnTo>
                    <a:pt x="17777" y="105393"/>
                  </a:lnTo>
                  <a:lnTo>
                    <a:pt x="25000" y="99379"/>
                  </a:lnTo>
                  <a:lnTo>
                    <a:pt x="31666" y="93365"/>
                  </a:lnTo>
                  <a:lnTo>
                    <a:pt x="44444" y="81336"/>
                  </a:lnTo>
                  <a:lnTo>
                    <a:pt x="56111" y="69021"/>
                  </a:lnTo>
                  <a:lnTo>
                    <a:pt x="56111" y="69021"/>
                  </a:lnTo>
                  <a:lnTo>
                    <a:pt x="67777" y="56992"/>
                  </a:lnTo>
                  <a:lnTo>
                    <a:pt x="72222" y="50978"/>
                  </a:lnTo>
                  <a:lnTo>
                    <a:pt x="76666" y="44677"/>
                  </a:lnTo>
                  <a:lnTo>
                    <a:pt x="81666" y="38090"/>
                  </a:lnTo>
                  <a:lnTo>
                    <a:pt x="84444" y="31789"/>
                  </a:lnTo>
                  <a:lnTo>
                    <a:pt x="86666" y="25489"/>
                  </a:lnTo>
                  <a:lnTo>
                    <a:pt x="88333" y="18615"/>
                  </a:lnTo>
                  <a:lnTo>
                    <a:pt x="88333" y="18615"/>
                  </a:lnTo>
                  <a:lnTo>
                    <a:pt x="84444" y="15751"/>
                  </a:lnTo>
                  <a:lnTo>
                    <a:pt x="82222" y="13174"/>
                  </a:lnTo>
                  <a:lnTo>
                    <a:pt x="77777" y="6587"/>
                  </a:lnTo>
                  <a:lnTo>
                    <a:pt x="77777" y="6587"/>
                  </a:lnTo>
                  <a:lnTo>
                    <a:pt x="77777" y="5441"/>
                  </a:lnTo>
                  <a:lnTo>
                    <a:pt x="77777" y="4582"/>
                  </a:lnTo>
                  <a:lnTo>
                    <a:pt x="79444" y="3723"/>
                  </a:lnTo>
                  <a:lnTo>
                    <a:pt x="80000" y="3436"/>
                  </a:lnTo>
                  <a:lnTo>
                    <a:pt x="82222" y="3150"/>
                  </a:lnTo>
                  <a:lnTo>
                    <a:pt x="83888" y="3150"/>
                  </a:lnTo>
                  <a:lnTo>
                    <a:pt x="84444" y="3436"/>
                  </a:lnTo>
                  <a:lnTo>
                    <a:pt x="86111" y="4582"/>
                  </a:lnTo>
                  <a:lnTo>
                    <a:pt x="86111" y="4582"/>
                  </a:lnTo>
                  <a:lnTo>
                    <a:pt x="88333" y="9164"/>
                  </a:lnTo>
                  <a:lnTo>
                    <a:pt x="92222" y="13174"/>
                  </a:lnTo>
                  <a:lnTo>
                    <a:pt x="92222" y="13174"/>
                  </a:lnTo>
                  <a:lnTo>
                    <a:pt x="92222" y="10596"/>
                  </a:lnTo>
                  <a:lnTo>
                    <a:pt x="90555" y="7732"/>
                  </a:lnTo>
                  <a:lnTo>
                    <a:pt x="89444" y="5155"/>
                  </a:lnTo>
                  <a:lnTo>
                    <a:pt x="88333" y="2577"/>
                  </a:lnTo>
                  <a:lnTo>
                    <a:pt x="88333" y="2577"/>
                  </a:lnTo>
                  <a:lnTo>
                    <a:pt x="88333" y="1431"/>
                  </a:lnTo>
                  <a:lnTo>
                    <a:pt x="90000" y="572"/>
                  </a:lnTo>
                  <a:lnTo>
                    <a:pt x="90555" y="286"/>
                  </a:lnTo>
                  <a:lnTo>
                    <a:pt x="92222" y="0"/>
                  </a:lnTo>
                  <a:lnTo>
                    <a:pt x="94444" y="0"/>
                  </a:lnTo>
                  <a:lnTo>
                    <a:pt x="96111" y="286"/>
                  </a:lnTo>
                  <a:lnTo>
                    <a:pt x="97222" y="1145"/>
                  </a:lnTo>
                  <a:lnTo>
                    <a:pt x="97777" y="2004"/>
                  </a:lnTo>
                  <a:lnTo>
                    <a:pt x="97777" y="2004"/>
                  </a:lnTo>
                  <a:lnTo>
                    <a:pt x="98333" y="4582"/>
                  </a:lnTo>
                  <a:lnTo>
                    <a:pt x="100000" y="7732"/>
                  </a:lnTo>
                  <a:lnTo>
                    <a:pt x="101111" y="10596"/>
                  </a:lnTo>
                  <a:lnTo>
                    <a:pt x="101666" y="13747"/>
                  </a:lnTo>
                  <a:lnTo>
                    <a:pt x="101666" y="13747"/>
                  </a:lnTo>
                  <a:lnTo>
                    <a:pt x="105000" y="12601"/>
                  </a:lnTo>
                  <a:lnTo>
                    <a:pt x="107777" y="11455"/>
                  </a:lnTo>
                  <a:lnTo>
                    <a:pt x="110000" y="10310"/>
                  </a:lnTo>
                  <a:lnTo>
                    <a:pt x="111666" y="8591"/>
                  </a:lnTo>
                  <a:lnTo>
                    <a:pt x="111666" y="8591"/>
                  </a:lnTo>
                  <a:lnTo>
                    <a:pt x="112777" y="7446"/>
                  </a:lnTo>
                  <a:lnTo>
                    <a:pt x="113888" y="7159"/>
                  </a:lnTo>
                  <a:lnTo>
                    <a:pt x="115555" y="7159"/>
                  </a:lnTo>
                  <a:lnTo>
                    <a:pt x="117222" y="7159"/>
                  </a:lnTo>
                  <a:lnTo>
                    <a:pt x="118888" y="7446"/>
                  </a:lnTo>
                  <a:lnTo>
                    <a:pt x="120000" y="8305"/>
                  </a:lnTo>
                  <a:lnTo>
                    <a:pt x="120000" y="9164"/>
                  </a:lnTo>
                  <a:lnTo>
                    <a:pt x="120000" y="10310"/>
                  </a:lnTo>
                  <a:lnTo>
                    <a:pt x="120000" y="10310"/>
                  </a:lnTo>
                  <a:lnTo>
                    <a:pt x="118888" y="11742"/>
                  </a:lnTo>
                  <a:lnTo>
                    <a:pt x="116666" y="13460"/>
                  </a:lnTo>
                  <a:lnTo>
                    <a:pt x="113888" y="14606"/>
                  </a:lnTo>
                  <a:lnTo>
                    <a:pt x="111111" y="15751"/>
                  </a:lnTo>
                  <a:lnTo>
                    <a:pt x="105000" y="17756"/>
                  </a:lnTo>
                  <a:lnTo>
                    <a:pt x="97777" y="18902"/>
                  </a:lnTo>
                  <a:lnTo>
                    <a:pt x="97777" y="18902"/>
                  </a:lnTo>
                  <a:lnTo>
                    <a:pt x="96111" y="25775"/>
                  </a:lnTo>
                  <a:lnTo>
                    <a:pt x="93888" y="32649"/>
                  </a:lnTo>
                  <a:lnTo>
                    <a:pt x="90000" y="38949"/>
                  </a:lnTo>
                  <a:lnTo>
                    <a:pt x="85555" y="45823"/>
                  </a:lnTo>
                  <a:lnTo>
                    <a:pt x="80555" y="52124"/>
                  </a:lnTo>
                  <a:lnTo>
                    <a:pt x="75555" y="58138"/>
                  </a:lnTo>
                  <a:lnTo>
                    <a:pt x="64444" y="71026"/>
                  </a:lnTo>
                  <a:lnTo>
                    <a:pt x="64444" y="71026"/>
                  </a:lnTo>
                  <a:lnTo>
                    <a:pt x="52222" y="83627"/>
                  </a:lnTo>
                  <a:lnTo>
                    <a:pt x="39444" y="96515"/>
                  </a:lnTo>
                  <a:lnTo>
                    <a:pt x="31666" y="102529"/>
                  </a:lnTo>
                  <a:lnTo>
                    <a:pt x="23888" y="108544"/>
                  </a:lnTo>
                  <a:lnTo>
                    <a:pt x="16666" y="114272"/>
                  </a:lnTo>
                  <a:lnTo>
                    <a:pt x="7222" y="119427"/>
                  </a:lnTo>
                  <a:lnTo>
                    <a:pt x="7222" y="119427"/>
                  </a:lnTo>
                  <a:lnTo>
                    <a:pt x="5555" y="120000"/>
                  </a:lnTo>
                  <a:lnTo>
                    <a:pt x="3888" y="120000"/>
                  </a:lnTo>
                  <a:lnTo>
                    <a:pt x="2222" y="119713"/>
                  </a:lnTo>
                  <a:lnTo>
                    <a:pt x="1111" y="119427"/>
                  </a:lnTo>
                  <a:lnTo>
                    <a:pt x="0" y="118568"/>
                  </a:lnTo>
                  <a:lnTo>
                    <a:pt x="0" y="117708"/>
                  </a:lnTo>
                  <a:lnTo>
                    <a:pt x="0" y="116849"/>
                  </a:lnTo>
                  <a:lnTo>
                    <a:pt x="1666" y="115704"/>
                  </a:lnTo>
                  <a:lnTo>
                    <a:pt x="1666" y="11570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7" name="Shape 481"/>
            <p:cNvSpPr/>
            <p:nvPr/>
          </p:nvSpPr>
          <p:spPr>
            <a:xfrm>
              <a:off x="2990" y="3300"/>
              <a:ext cx="513" cy="524"/>
            </a:xfrm>
            <a:custGeom>
              <a:avLst/>
              <a:gdLst/>
              <a:ahLst/>
              <a:cxnLst/>
              <a:rect l="0" t="0" r="0" b="0"/>
              <a:pathLst>
                <a:path w="120000" h="120000" extrusionOk="0">
                  <a:moveTo>
                    <a:pt x="27368" y="27885"/>
                  </a:moveTo>
                  <a:lnTo>
                    <a:pt x="27368" y="27885"/>
                  </a:lnTo>
                  <a:lnTo>
                    <a:pt x="20116" y="33371"/>
                  </a:lnTo>
                  <a:lnTo>
                    <a:pt x="10994" y="40685"/>
                  </a:lnTo>
                  <a:lnTo>
                    <a:pt x="6549" y="44114"/>
                  </a:lnTo>
                  <a:lnTo>
                    <a:pt x="3040" y="48000"/>
                  </a:lnTo>
                  <a:lnTo>
                    <a:pt x="1637" y="49600"/>
                  </a:lnTo>
                  <a:lnTo>
                    <a:pt x="701" y="51200"/>
                  </a:lnTo>
                  <a:lnTo>
                    <a:pt x="0" y="52342"/>
                  </a:lnTo>
                  <a:lnTo>
                    <a:pt x="0" y="53714"/>
                  </a:lnTo>
                  <a:lnTo>
                    <a:pt x="0" y="53714"/>
                  </a:lnTo>
                  <a:lnTo>
                    <a:pt x="233" y="54857"/>
                  </a:lnTo>
                  <a:lnTo>
                    <a:pt x="935" y="56457"/>
                  </a:lnTo>
                  <a:lnTo>
                    <a:pt x="3508" y="59657"/>
                  </a:lnTo>
                  <a:lnTo>
                    <a:pt x="7251" y="63314"/>
                  </a:lnTo>
                  <a:lnTo>
                    <a:pt x="10994" y="66971"/>
                  </a:lnTo>
                  <a:lnTo>
                    <a:pt x="19649" y="73828"/>
                  </a:lnTo>
                  <a:lnTo>
                    <a:pt x="22923" y="76571"/>
                  </a:lnTo>
                  <a:lnTo>
                    <a:pt x="25497" y="78857"/>
                  </a:lnTo>
                  <a:lnTo>
                    <a:pt x="25497" y="78857"/>
                  </a:lnTo>
                  <a:lnTo>
                    <a:pt x="43742" y="97371"/>
                  </a:lnTo>
                  <a:lnTo>
                    <a:pt x="43742" y="97371"/>
                  </a:lnTo>
                  <a:lnTo>
                    <a:pt x="54269" y="109257"/>
                  </a:lnTo>
                  <a:lnTo>
                    <a:pt x="61052" y="116114"/>
                  </a:lnTo>
                  <a:lnTo>
                    <a:pt x="63859" y="118628"/>
                  </a:lnTo>
                  <a:lnTo>
                    <a:pt x="65029" y="119771"/>
                  </a:lnTo>
                  <a:lnTo>
                    <a:pt x="65964" y="120000"/>
                  </a:lnTo>
                  <a:lnTo>
                    <a:pt x="65964" y="120000"/>
                  </a:lnTo>
                  <a:lnTo>
                    <a:pt x="67602" y="120000"/>
                  </a:lnTo>
                  <a:lnTo>
                    <a:pt x="69473" y="119771"/>
                  </a:lnTo>
                  <a:lnTo>
                    <a:pt x="71111" y="118628"/>
                  </a:lnTo>
                  <a:lnTo>
                    <a:pt x="72748" y="117714"/>
                  </a:lnTo>
                  <a:lnTo>
                    <a:pt x="76257" y="114514"/>
                  </a:lnTo>
                  <a:lnTo>
                    <a:pt x="79298" y="111771"/>
                  </a:lnTo>
                  <a:lnTo>
                    <a:pt x="79298" y="111771"/>
                  </a:lnTo>
                  <a:lnTo>
                    <a:pt x="82807" y="108114"/>
                  </a:lnTo>
                  <a:lnTo>
                    <a:pt x="86081" y="104685"/>
                  </a:lnTo>
                  <a:lnTo>
                    <a:pt x="89356" y="100800"/>
                  </a:lnTo>
                  <a:lnTo>
                    <a:pt x="91929" y="97142"/>
                  </a:lnTo>
                  <a:lnTo>
                    <a:pt x="97543" y="89371"/>
                  </a:lnTo>
                  <a:lnTo>
                    <a:pt x="102456" y="81371"/>
                  </a:lnTo>
                  <a:lnTo>
                    <a:pt x="107134" y="72914"/>
                  </a:lnTo>
                  <a:lnTo>
                    <a:pt x="111345" y="64228"/>
                  </a:lnTo>
                  <a:lnTo>
                    <a:pt x="119532" y="47085"/>
                  </a:lnTo>
                  <a:lnTo>
                    <a:pt x="119532" y="47085"/>
                  </a:lnTo>
                  <a:lnTo>
                    <a:pt x="119766" y="45714"/>
                  </a:lnTo>
                  <a:lnTo>
                    <a:pt x="120000" y="44114"/>
                  </a:lnTo>
                  <a:lnTo>
                    <a:pt x="119766" y="42514"/>
                  </a:lnTo>
                  <a:lnTo>
                    <a:pt x="119766" y="40914"/>
                  </a:lnTo>
                  <a:lnTo>
                    <a:pt x="118830" y="37485"/>
                  </a:lnTo>
                  <a:lnTo>
                    <a:pt x="117192" y="33600"/>
                  </a:lnTo>
                  <a:lnTo>
                    <a:pt x="114853" y="29485"/>
                  </a:lnTo>
                  <a:lnTo>
                    <a:pt x="112046" y="25600"/>
                  </a:lnTo>
                  <a:lnTo>
                    <a:pt x="108771" y="21485"/>
                  </a:lnTo>
                  <a:lnTo>
                    <a:pt x="105497" y="17371"/>
                  </a:lnTo>
                  <a:lnTo>
                    <a:pt x="101754" y="13485"/>
                  </a:lnTo>
                  <a:lnTo>
                    <a:pt x="98011" y="10057"/>
                  </a:lnTo>
                  <a:lnTo>
                    <a:pt x="94269" y="6857"/>
                  </a:lnTo>
                  <a:lnTo>
                    <a:pt x="90760" y="4342"/>
                  </a:lnTo>
                  <a:lnTo>
                    <a:pt x="87017" y="2057"/>
                  </a:lnTo>
                  <a:lnTo>
                    <a:pt x="83976" y="685"/>
                  </a:lnTo>
                  <a:lnTo>
                    <a:pt x="81169" y="0"/>
                  </a:lnTo>
                  <a:lnTo>
                    <a:pt x="80000" y="0"/>
                  </a:lnTo>
                  <a:lnTo>
                    <a:pt x="79064" y="457"/>
                  </a:lnTo>
                  <a:lnTo>
                    <a:pt x="79064" y="457"/>
                  </a:lnTo>
                  <a:lnTo>
                    <a:pt x="72982" y="2971"/>
                  </a:lnTo>
                  <a:lnTo>
                    <a:pt x="59415" y="9600"/>
                  </a:lnTo>
                  <a:lnTo>
                    <a:pt x="50994" y="13714"/>
                  </a:lnTo>
                  <a:lnTo>
                    <a:pt x="42339" y="18285"/>
                  </a:lnTo>
                  <a:lnTo>
                    <a:pt x="34152" y="23085"/>
                  </a:lnTo>
                  <a:lnTo>
                    <a:pt x="27368" y="27885"/>
                  </a:lnTo>
                  <a:lnTo>
                    <a:pt x="27368" y="27885"/>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8" name="Shape 482"/>
            <p:cNvSpPr/>
            <p:nvPr/>
          </p:nvSpPr>
          <p:spPr>
            <a:xfrm>
              <a:off x="2984" y="3295"/>
              <a:ext cx="526" cy="538"/>
            </a:xfrm>
            <a:custGeom>
              <a:avLst/>
              <a:gdLst/>
              <a:ahLst/>
              <a:cxnLst/>
              <a:rect l="0" t="0" r="0" b="0"/>
              <a:pathLst>
                <a:path w="120000" h="120000" extrusionOk="0">
                  <a:moveTo>
                    <a:pt x="83726" y="107955"/>
                  </a:moveTo>
                  <a:lnTo>
                    <a:pt x="83726" y="107955"/>
                  </a:lnTo>
                  <a:lnTo>
                    <a:pt x="88060" y="103048"/>
                  </a:lnTo>
                  <a:lnTo>
                    <a:pt x="92395" y="97695"/>
                  </a:lnTo>
                  <a:lnTo>
                    <a:pt x="96045" y="92342"/>
                  </a:lnTo>
                  <a:lnTo>
                    <a:pt x="99695" y="86765"/>
                  </a:lnTo>
                  <a:lnTo>
                    <a:pt x="103117" y="81189"/>
                  </a:lnTo>
                  <a:lnTo>
                    <a:pt x="106311" y="75390"/>
                  </a:lnTo>
                  <a:lnTo>
                    <a:pt x="112015" y="63568"/>
                  </a:lnTo>
                  <a:lnTo>
                    <a:pt x="112015" y="63568"/>
                  </a:lnTo>
                  <a:lnTo>
                    <a:pt x="115893" y="56208"/>
                  </a:lnTo>
                  <a:lnTo>
                    <a:pt x="117490" y="52862"/>
                  </a:lnTo>
                  <a:lnTo>
                    <a:pt x="118631" y="49516"/>
                  </a:lnTo>
                  <a:lnTo>
                    <a:pt x="119771" y="45947"/>
                  </a:lnTo>
                  <a:lnTo>
                    <a:pt x="120000" y="42602"/>
                  </a:lnTo>
                  <a:lnTo>
                    <a:pt x="119771" y="40817"/>
                  </a:lnTo>
                  <a:lnTo>
                    <a:pt x="119315" y="38810"/>
                  </a:lnTo>
                  <a:lnTo>
                    <a:pt x="119087" y="37026"/>
                  </a:lnTo>
                  <a:lnTo>
                    <a:pt x="118174" y="34795"/>
                  </a:lnTo>
                  <a:lnTo>
                    <a:pt x="118174" y="34795"/>
                  </a:lnTo>
                  <a:lnTo>
                    <a:pt x="116577" y="31449"/>
                  </a:lnTo>
                  <a:lnTo>
                    <a:pt x="114524" y="28327"/>
                  </a:lnTo>
                  <a:lnTo>
                    <a:pt x="112699" y="25204"/>
                  </a:lnTo>
                  <a:lnTo>
                    <a:pt x="110418" y="22081"/>
                  </a:lnTo>
                  <a:lnTo>
                    <a:pt x="105399" y="16059"/>
                  </a:lnTo>
                  <a:lnTo>
                    <a:pt x="99923" y="10929"/>
                  </a:lnTo>
                  <a:lnTo>
                    <a:pt x="99923" y="10929"/>
                  </a:lnTo>
                  <a:lnTo>
                    <a:pt x="94448" y="6245"/>
                  </a:lnTo>
                  <a:lnTo>
                    <a:pt x="91711" y="4014"/>
                  </a:lnTo>
                  <a:lnTo>
                    <a:pt x="88517" y="2230"/>
                  </a:lnTo>
                  <a:lnTo>
                    <a:pt x="85323" y="669"/>
                  </a:lnTo>
                  <a:lnTo>
                    <a:pt x="83726" y="223"/>
                  </a:lnTo>
                  <a:lnTo>
                    <a:pt x="81901" y="0"/>
                  </a:lnTo>
                  <a:lnTo>
                    <a:pt x="80304" y="0"/>
                  </a:lnTo>
                  <a:lnTo>
                    <a:pt x="78707" y="0"/>
                  </a:lnTo>
                  <a:lnTo>
                    <a:pt x="76653" y="223"/>
                  </a:lnTo>
                  <a:lnTo>
                    <a:pt x="75057" y="892"/>
                  </a:lnTo>
                  <a:lnTo>
                    <a:pt x="75057" y="892"/>
                  </a:lnTo>
                  <a:lnTo>
                    <a:pt x="62737" y="6914"/>
                  </a:lnTo>
                  <a:lnTo>
                    <a:pt x="50190" y="12713"/>
                  </a:lnTo>
                  <a:lnTo>
                    <a:pt x="44258" y="15836"/>
                  </a:lnTo>
                  <a:lnTo>
                    <a:pt x="38555" y="19182"/>
                  </a:lnTo>
                  <a:lnTo>
                    <a:pt x="32851" y="22973"/>
                  </a:lnTo>
                  <a:lnTo>
                    <a:pt x="27148" y="26765"/>
                  </a:lnTo>
                  <a:lnTo>
                    <a:pt x="27148" y="26765"/>
                  </a:lnTo>
                  <a:lnTo>
                    <a:pt x="20988" y="31672"/>
                  </a:lnTo>
                  <a:lnTo>
                    <a:pt x="14600" y="36356"/>
                  </a:lnTo>
                  <a:lnTo>
                    <a:pt x="8669" y="41263"/>
                  </a:lnTo>
                  <a:lnTo>
                    <a:pt x="5703" y="43940"/>
                  </a:lnTo>
                  <a:lnTo>
                    <a:pt x="2965" y="46617"/>
                  </a:lnTo>
                  <a:lnTo>
                    <a:pt x="2965" y="46617"/>
                  </a:lnTo>
                  <a:lnTo>
                    <a:pt x="1825" y="47955"/>
                  </a:lnTo>
                  <a:lnTo>
                    <a:pt x="912" y="49070"/>
                  </a:lnTo>
                  <a:lnTo>
                    <a:pt x="684" y="50408"/>
                  </a:lnTo>
                  <a:lnTo>
                    <a:pt x="228" y="51524"/>
                  </a:lnTo>
                  <a:lnTo>
                    <a:pt x="0" y="52862"/>
                  </a:lnTo>
                  <a:lnTo>
                    <a:pt x="0" y="54200"/>
                  </a:lnTo>
                  <a:lnTo>
                    <a:pt x="912" y="56208"/>
                  </a:lnTo>
                  <a:lnTo>
                    <a:pt x="2281" y="58884"/>
                  </a:lnTo>
                  <a:lnTo>
                    <a:pt x="3878" y="60669"/>
                  </a:lnTo>
                  <a:lnTo>
                    <a:pt x="5703" y="62899"/>
                  </a:lnTo>
                  <a:lnTo>
                    <a:pt x="7984" y="64907"/>
                  </a:lnTo>
                  <a:lnTo>
                    <a:pt x="7984" y="64907"/>
                  </a:lnTo>
                  <a:lnTo>
                    <a:pt x="14600" y="70706"/>
                  </a:lnTo>
                  <a:lnTo>
                    <a:pt x="21673" y="76282"/>
                  </a:lnTo>
                  <a:lnTo>
                    <a:pt x="21673" y="76282"/>
                  </a:lnTo>
                  <a:lnTo>
                    <a:pt x="26007" y="80297"/>
                  </a:lnTo>
                  <a:lnTo>
                    <a:pt x="30798" y="84981"/>
                  </a:lnTo>
                  <a:lnTo>
                    <a:pt x="39467" y="93903"/>
                  </a:lnTo>
                  <a:lnTo>
                    <a:pt x="39467" y="93903"/>
                  </a:lnTo>
                  <a:lnTo>
                    <a:pt x="44486" y="99479"/>
                  </a:lnTo>
                  <a:lnTo>
                    <a:pt x="49733" y="105055"/>
                  </a:lnTo>
                  <a:lnTo>
                    <a:pt x="54752" y="111078"/>
                  </a:lnTo>
                  <a:lnTo>
                    <a:pt x="60228" y="116431"/>
                  </a:lnTo>
                  <a:lnTo>
                    <a:pt x="60228" y="116431"/>
                  </a:lnTo>
                  <a:lnTo>
                    <a:pt x="62281" y="117992"/>
                  </a:lnTo>
                  <a:lnTo>
                    <a:pt x="64334" y="119107"/>
                  </a:lnTo>
                  <a:lnTo>
                    <a:pt x="66159" y="120000"/>
                  </a:lnTo>
                  <a:lnTo>
                    <a:pt x="67528" y="120000"/>
                  </a:lnTo>
                  <a:lnTo>
                    <a:pt x="68669" y="119776"/>
                  </a:lnTo>
                  <a:lnTo>
                    <a:pt x="68669" y="119776"/>
                  </a:lnTo>
                  <a:lnTo>
                    <a:pt x="70950" y="119553"/>
                  </a:lnTo>
                  <a:lnTo>
                    <a:pt x="73231" y="118215"/>
                  </a:lnTo>
                  <a:lnTo>
                    <a:pt x="75057" y="116654"/>
                  </a:lnTo>
                  <a:lnTo>
                    <a:pt x="77110" y="115092"/>
                  </a:lnTo>
                  <a:lnTo>
                    <a:pt x="80760" y="111301"/>
                  </a:lnTo>
                  <a:lnTo>
                    <a:pt x="83726" y="107955"/>
                  </a:lnTo>
                  <a:lnTo>
                    <a:pt x="83726" y="107955"/>
                  </a:lnTo>
                  <a:close/>
                  <a:moveTo>
                    <a:pt x="69353" y="115985"/>
                  </a:moveTo>
                  <a:lnTo>
                    <a:pt x="69353" y="115985"/>
                  </a:lnTo>
                  <a:lnTo>
                    <a:pt x="68441" y="116431"/>
                  </a:lnTo>
                  <a:lnTo>
                    <a:pt x="67528" y="116431"/>
                  </a:lnTo>
                  <a:lnTo>
                    <a:pt x="66615" y="116431"/>
                  </a:lnTo>
                  <a:lnTo>
                    <a:pt x="65475" y="115762"/>
                  </a:lnTo>
                  <a:lnTo>
                    <a:pt x="63650" y="114869"/>
                  </a:lnTo>
                  <a:lnTo>
                    <a:pt x="61825" y="112862"/>
                  </a:lnTo>
                  <a:lnTo>
                    <a:pt x="58174" y="109293"/>
                  </a:lnTo>
                  <a:lnTo>
                    <a:pt x="55665" y="106171"/>
                  </a:lnTo>
                  <a:lnTo>
                    <a:pt x="55665" y="106171"/>
                  </a:lnTo>
                  <a:lnTo>
                    <a:pt x="41977" y="91449"/>
                  </a:lnTo>
                  <a:lnTo>
                    <a:pt x="28060" y="76728"/>
                  </a:lnTo>
                  <a:lnTo>
                    <a:pt x="28060" y="76728"/>
                  </a:lnTo>
                  <a:lnTo>
                    <a:pt x="24866" y="74052"/>
                  </a:lnTo>
                  <a:lnTo>
                    <a:pt x="21673" y="71598"/>
                  </a:lnTo>
                  <a:lnTo>
                    <a:pt x="15057" y="66245"/>
                  </a:lnTo>
                  <a:lnTo>
                    <a:pt x="11406" y="63791"/>
                  </a:lnTo>
                  <a:lnTo>
                    <a:pt x="8669" y="60892"/>
                  </a:lnTo>
                  <a:lnTo>
                    <a:pt x="5703" y="57769"/>
                  </a:lnTo>
                  <a:lnTo>
                    <a:pt x="3878" y="54423"/>
                  </a:lnTo>
                  <a:lnTo>
                    <a:pt x="3878" y="54423"/>
                  </a:lnTo>
                  <a:lnTo>
                    <a:pt x="3422" y="53531"/>
                  </a:lnTo>
                  <a:lnTo>
                    <a:pt x="3422" y="52639"/>
                  </a:lnTo>
                  <a:lnTo>
                    <a:pt x="4106" y="50631"/>
                  </a:lnTo>
                  <a:lnTo>
                    <a:pt x="5475" y="48847"/>
                  </a:lnTo>
                  <a:lnTo>
                    <a:pt x="7300" y="47063"/>
                  </a:lnTo>
                  <a:lnTo>
                    <a:pt x="11406" y="43494"/>
                  </a:lnTo>
                  <a:lnTo>
                    <a:pt x="14600" y="41040"/>
                  </a:lnTo>
                  <a:lnTo>
                    <a:pt x="14600" y="41040"/>
                  </a:lnTo>
                  <a:lnTo>
                    <a:pt x="21901" y="35464"/>
                  </a:lnTo>
                  <a:lnTo>
                    <a:pt x="29657" y="29888"/>
                  </a:lnTo>
                  <a:lnTo>
                    <a:pt x="29657" y="29888"/>
                  </a:lnTo>
                  <a:lnTo>
                    <a:pt x="33307" y="26765"/>
                  </a:lnTo>
                  <a:lnTo>
                    <a:pt x="37642" y="24312"/>
                  </a:lnTo>
                  <a:lnTo>
                    <a:pt x="46539" y="19182"/>
                  </a:lnTo>
                  <a:lnTo>
                    <a:pt x="54980" y="14498"/>
                  </a:lnTo>
                  <a:lnTo>
                    <a:pt x="64334" y="10260"/>
                  </a:lnTo>
                  <a:lnTo>
                    <a:pt x="64334" y="10260"/>
                  </a:lnTo>
                  <a:lnTo>
                    <a:pt x="68441" y="7806"/>
                  </a:lnTo>
                  <a:lnTo>
                    <a:pt x="73231" y="5353"/>
                  </a:lnTo>
                  <a:lnTo>
                    <a:pt x="75741" y="4237"/>
                  </a:lnTo>
                  <a:lnTo>
                    <a:pt x="78250" y="3345"/>
                  </a:lnTo>
                  <a:lnTo>
                    <a:pt x="80532" y="3122"/>
                  </a:lnTo>
                  <a:lnTo>
                    <a:pt x="83041" y="3791"/>
                  </a:lnTo>
                  <a:lnTo>
                    <a:pt x="83041" y="3791"/>
                  </a:lnTo>
                  <a:lnTo>
                    <a:pt x="86235" y="4907"/>
                  </a:lnTo>
                  <a:lnTo>
                    <a:pt x="89429" y="6914"/>
                  </a:lnTo>
                  <a:lnTo>
                    <a:pt x="92623" y="8921"/>
                  </a:lnTo>
                  <a:lnTo>
                    <a:pt x="95589" y="11598"/>
                  </a:lnTo>
                  <a:lnTo>
                    <a:pt x="98326" y="14275"/>
                  </a:lnTo>
                  <a:lnTo>
                    <a:pt x="101292" y="17174"/>
                  </a:lnTo>
                  <a:lnTo>
                    <a:pt x="106083" y="22750"/>
                  </a:lnTo>
                  <a:lnTo>
                    <a:pt x="106083" y="22750"/>
                  </a:lnTo>
                  <a:lnTo>
                    <a:pt x="110418" y="28327"/>
                  </a:lnTo>
                  <a:lnTo>
                    <a:pt x="112243" y="31449"/>
                  </a:lnTo>
                  <a:lnTo>
                    <a:pt x="114296" y="34572"/>
                  </a:lnTo>
                  <a:lnTo>
                    <a:pt x="115437" y="37918"/>
                  </a:lnTo>
                  <a:lnTo>
                    <a:pt x="116577" y="41263"/>
                  </a:lnTo>
                  <a:lnTo>
                    <a:pt x="116577" y="43271"/>
                  </a:lnTo>
                  <a:lnTo>
                    <a:pt x="116121" y="44832"/>
                  </a:lnTo>
                  <a:lnTo>
                    <a:pt x="115893" y="46617"/>
                  </a:lnTo>
                  <a:lnTo>
                    <a:pt x="115209" y="48178"/>
                  </a:lnTo>
                  <a:lnTo>
                    <a:pt x="115209" y="48178"/>
                  </a:lnTo>
                  <a:lnTo>
                    <a:pt x="109277" y="60892"/>
                  </a:lnTo>
                  <a:lnTo>
                    <a:pt x="103117" y="73828"/>
                  </a:lnTo>
                  <a:lnTo>
                    <a:pt x="99695" y="79628"/>
                  </a:lnTo>
                  <a:lnTo>
                    <a:pt x="96045" y="85873"/>
                  </a:lnTo>
                  <a:lnTo>
                    <a:pt x="92395" y="91672"/>
                  </a:lnTo>
                  <a:lnTo>
                    <a:pt x="88060" y="97472"/>
                  </a:lnTo>
                  <a:lnTo>
                    <a:pt x="88060" y="97472"/>
                  </a:lnTo>
                  <a:lnTo>
                    <a:pt x="83954" y="102379"/>
                  </a:lnTo>
                  <a:lnTo>
                    <a:pt x="79619" y="107732"/>
                  </a:lnTo>
                  <a:lnTo>
                    <a:pt x="77110" y="110185"/>
                  </a:lnTo>
                  <a:lnTo>
                    <a:pt x="74372" y="112416"/>
                  </a:lnTo>
                  <a:lnTo>
                    <a:pt x="71863" y="114200"/>
                  </a:lnTo>
                  <a:lnTo>
                    <a:pt x="69353" y="115985"/>
                  </a:lnTo>
                  <a:lnTo>
                    <a:pt x="69353" y="11598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9" name="Shape 483"/>
            <p:cNvSpPr/>
            <p:nvPr/>
          </p:nvSpPr>
          <p:spPr>
            <a:xfrm>
              <a:off x="3350" y="2981"/>
              <a:ext cx="507" cy="524"/>
            </a:xfrm>
            <a:custGeom>
              <a:avLst/>
              <a:gdLst/>
              <a:ahLst/>
              <a:cxnLst/>
              <a:rect l="0" t="0" r="0" b="0"/>
              <a:pathLst>
                <a:path w="120000" h="120000" extrusionOk="0">
                  <a:moveTo>
                    <a:pt x="37795" y="1603"/>
                  </a:moveTo>
                  <a:lnTo>
                    <a:pt x="37795" y="1603"/>
                  </a:lnTo>
                  <a:lnTo>
                    <a:pt x="32598" y="2748"/>
                  </a:lnTo>
                  <a:lnTo>
                    <a:pt x="28110" y="4351"/>
                  </a:lnTo>
                  <a:lnTo>
                    <a:pt x="23385" y="6412"/>
                  </a:lnTo>
                  <a:lnTo>
                    <a:pt x="19370" y="8931"/>
                  </a:lnTo>
                  <a:lnTo>
                    <a:pt x="16062" y="11908"/>
                  </a:lnTo>
                  <a:lnTo>
                    <a:pt x="12755" y="15343"/>
                  </a:lnTo>
                  <a:lnTo>
                    <a:pt x="10157" y="19007"/>
                  </a:lnTo>
                  <a:lnTo>
                    <a:pt x="7559" y="23129"/>
                  </a:lnTo>
                  <a:lnTo>
                    <a:pt x="5669" y="27251"/>
                  </a:lnTo>
                  <a:lnTo>
                    <a:pt x="4015" y="31832"/>
                  </a:lnTo>
                  <a:lnTo>
                    <a:pt x="2598" y="36183"/>
                  </a:lnTo>
                  <a:lnTo>
                    <a:pt x="1653" y="40763"/>
                  </a:lnTo>
                  <a:lnTo>
                    <a:pt x="708" y="45114"/>
                  </a:lnTo>
                  <a:lnTo>
                    <a:pt x="236" y="49694"/>
                  </a:lnTo>
                  <a:lnTo>
                    <a:pt x="0" y="54045"/>
                  </a:lnTo>
                  <a:lnTo>
                    <a:pt x="236" y="58167"/>
                  </a:lnTo>
                  <a:lnTo>
                    <a:pt x="236" y="58167"/>
                  </a:lnTo>
                  <a:lnTo>
                    <a:pt x="708" y="63664"/>
                  </a:lnTo>
                  <a:lnTo>
                    <a:pt x="1181" y="69160"/>
                  </a:lnTo>
                  <a:lnTo>
                    <a:pt x="2362" y="74427"/>
                  </a:lnTo>
                  <a:lnTo>
                    <a:pt x="3543" y="80381"/>
                  </a:lnTo>
                  <a:lnTo>
                    <a:pt x="5196" y="85648"/>
                  </a:lnTo>
                  <a:lnTo>
                    <a:pt x="7559" y="91145"/>
                  </a:lnTo>
                  <a:lnTo>
                    <a:pt x="10629" y="96183"/>
                  </a:lnTo>
                  <a:lnTo>
                    <a:pt x="12283" y="98473"/>
                  </a:lnTo>
                  <a:lnTo>
                    <a:pt x="14173" y="100992"/>
                  </a:lnTo>
                  <a:lnTo>
                    <a:pt x="16535" y="103282"/>
                  </a:lnTo>
                  <a:lnTo>
                    <a:pt x="18425" y="105572"/>
                  </a:lnTo>
                  <a:lnTo>
                    <a:pt x="21023" y="107404"/>
                  </a:lnTo>
                  <a:lnTo>
                    <a:pt x="23622" y="109465"/>
                  </a:lnTo>
                  <a:lnTo>
                    <a:pt x="26692" y="111297"/>
                  </a:lnTo>
                  <a:lnTo>
                    <a:pt x="29527" y="112900"/>
                  </a:lnTo>
                  <a:lnTo>
                    <a:pt x="33307" y="114503"/>
                  </a:lnTo>
                  <a:lnTo>
                    <a:pt x="36850" y="115648"/>
                  </a:lnTo>
                  <a:lnTo>
                    <a:pt x="40629" y="117022"/>
                  </a:lnTo>
                  <a:lnTo>
                    <a:pt x="44881" y="117938"/>
                  </a:lnTo>
                  <a:lnTo>
                    <a:pt x="49133" y="118625"/>
                  </a:lnTo>
                  <a:lnTo>
                    <a:pt x="54094" y="119312"/>
                  </a:lnTo>
                  <a:lnTo>
                    <a:pt x="59055" y="119541"/>
                  </a:lnTo>
                  <a:lnTo>
                    <a:pt x="64251" y="120000"/>
                  </a:lnTo>
                  <a:lnTo>
                    <a:pt x="69921" y="119541"/>
                  </a:lnTo>
                  <a:lnTo>
                    <a:pt x="75354" y="119312"/>
                  </a:lnTo>
                  <a:lnTo>
                    <a:pt x="75354" y="119312"/>
                  </a:lnTo>
                  <a:lnTo>
                    <a:pt x="80078" y="118854"/>
                  </a:lnTo>
                  <a:lnTo>
                    <a:pt x="84094" y="118396"/>
                  </a:lnTo>
                  <a:lnTo>
                    <a:pt x="87637" y="117251"/>
                  </a:lnTo>
                  <a:lnTo>
                    <a:pt x="91181" y="116335"/>
                  </a:lnTo>
                  <a:lnTo>
                    <a:pt x="94488" y="115190"/>
                  </a:lnTo>
                  <a:lnTo>
                    <a:pt x="97559" y="113816"/>
                  </a:lnTo>
                  <a:lnTo>
                    <a:pt x="100157" y="112213"/>
                  </a:lnTo>
                  <a:lnTo>
                    <a:pt x="102755" y="110381"/>
                  </a:lnTo>
                  <a:lnTo>
                    <a:pt x="104881" y="108320"/>
                  </a:lnTo>
                  <a:lnTo>
                    <a:pt x="107007" y="106488"/>
                  </a:lnTo>
                  <a:lnTo>
                    <a:pt x="108661" y="104198"/>
                  </a:lnTo>
                  <a:lnTo>
                    <a:pt x="110314" y="102366"/>
                  </a:lnTo>
                  <a:lnTo>
                    <a:pt x="113385" y="97557"/>
                  </a:lnTo>
                  <a:lnTo>
                    <a:pt x="115275" y="92519"/>
                  </a:lnTo>
                  <a:lnTo>
                    <a:pt x="116929" y="87251"/>
                  </a:lnTo>
                  <a:lnTo>
                    <a:pt x="118346" y="82213"/>
                  </a:lnTo>
                  <a:lnTo>
                    <a:pt x="119055" y="77175"/>
                  </a:lnTo>
                  <a:lnTo>
                    <a:pt x="119291" y="71908"/>
                  </a:lnTo>
                  <a:lnTo>
                    <a:pt x="120000" y="62290"/>
                  </a:lnTo>
                  <a:lnTo>
                    <a:pt x="120000" y="54503"/>
                  </a:lnTo>
                  <a:lnTo>
                    <a:pt x="120000" y="54503"/>
                  </a:lnTo>
                  <a:lnTo>
                    <a:pt x="120000" y="48320"/>
                  </a:lnTo>
                  <a:lnTo>
                    <a:pt x="119291" y="42366"/>
                  </a:lnTo>
                  <a:lnTo>
                    <a:pt x="118582" y="36870"/>
                  </a:lnTo>
                  <a:lnTo>
                    <a:pt x="117401" y="31832"/>
                  </a:lnTo>
                  <a:lnTo>
                    <a:pt x="115748" y="27022"/>
                  </a:lnTo>
                  <a:lnTo>
                    <a:pt x="113622" y="22671"/>
                  </a:lnTo>
                  <a:lnTo>
                    <a:pt x="111023" y="19007"/>
                  </a:lnTo>
                  <a:lnTo>
                    <a:pt x="108425" y="15343"/>
                  </a:lnTo>
                  <a:lnTo>
                    <a:pt x="105118" y="12137"/>
                  </a:lnTo>
                  <a:lnTo>
                    <a:pt x="101574" y="9618"/>
                  </a:lnTo>
                  <a:lnTo>
                    <a:pt x="97559" y="7099"/>
                  </a:lnTo>
                  <a:lnTo>
                    <a:pt x="92834" y="5267"/>
                  </a:lnTo>
                  <a:lnTo>
                    <a:pt x="87874" y="3664"/>
                  </a:lnTo>
                  <a:lnTo>
                    <a:pt x="82677" y="2290"/>
                  </a:lnTo>
                  <a:lnTo>
                    <a:pt x="77007" y="1374"/>
                  </a:lnTo>
                  <a:lnTo>
                    <a:pt x="70866" y="687"/>
                  </a:lnTo>
                  <a:lnTo>
                    <a:pt x="70866" y="687"/>
                  </a:lnTo>
                  <a:lnTo>
                    <a:pt x="69212" y="687"/>
                  </a:lnTo>
                  <a:lnTo>
                    <a:pt x="63307" y="458"/>
                  </a:lnTo>
                  <a:lnTo>
                    <a:pt x="59055" y="0"/>
                  </a:lnTo>
                  <a:lnTo>
                    <a:pt x="53149" y="458"/>
                  </a:lnTo>
                  <a:lnTo>
                    <a:pt x="46062" y="1145"/>
                  </a:lnTo>
                  <a:lnTo>
                    <a:pt x="37795" y="1603"/>
                  </a:lnTo>
                  <a:lnTo>
                    <a:pt x="37795" y="1603"/>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0" name="Shape 484"/>
            <p:cNvSpPr/>
            <p:nvPr/>
          </p:nvSpPr>
          <p:spPr>
            <a:xfrm>
              <a:off x="3340" y="2975"/>
              <a:ext cx="526" cy="538"/>
            </a:xfrm>
            <a:custGeom>
              <a:avLst/>
              <a:gdLst/>
              <a:ahLst/>
              <a:cxnLst/>
              <a:rect l="0" t="0" r="0" b="0"/>
              <a:pathLst>
                <a:path w="120000" h="120000" extrusionOk="0">
                  <a:moveTo>
                    <a:pt x="109733" y="17174"/>
                  </a:moveTo>
                  <a:lnTo>
                    <a:pt x="109733" y="17174"/>
                  </a:lnTo>
                  <a:lnTo>
                    <a:pt x="106768" y="13382"/>
                  </a:lnTo>
                  <a:lnTo>
                    <a:pt x="103574" y="10706"/>
                  </a:lnTo>
                  <a:lnTo>
                    <a:pt x="99695" y="7806"/>
                  </a:lnTo>
                  <a:lnTo>
                    <a:pt x="95589" y="5799"/>
                  </a:lnTo>
                  <a:lnTo>
                    <a:pt x="91026" y="4237"/>
                  </a:lnTo>
                  <a:lnTo>
                    <a:pt x="86692" y="2676"/>
                  </a:lnTo>
                  <a:lnTo>
                    <a:pt x="81901" y="1561"/>
                  </a:lnTo>
                  <a:lnTo>
                    <a:pt x="77110" y="669"/>
                  </a:lnTo>
                  <a:lnTo>
                    <a:pt x="71863" y="446"/>
                  </a:lnTo>
                  <a:lnTo>
                    <a:pt x="66844" y="0"/>
                  </a:lnTo>
                  <a:lnTo>
                    <a:pt x="57034" y="0"/>
                  </a:lnTo>
                  <a:lnTo>
                    <a:pt x="47452" y="669"/>
                  </a:lnTo>
                  <a:lnTo>
                    <a:pt x="38555" y="1338"/>
                  </a:lnTo>
                  <a:lnTo>
                    <a:pt x="38555" y="1338"/>
                  </a:lnTo>
                  <a:lnTo>
                    <a:pt x="34676" y="2230"/>
                  </a:lnTo>
                  <a:lnTo>
                    <a:pt x="30798" y="3122"/>
                  </a:lnTo>
                  <a:lnTo>
                    <a:pt x="27376" y="4460"/>
                  </a:lnTo>
                  <a:lnTo>
                    <a:pt x="24182" y="6022"/>
                  </a:lnTo>
                  <a:lnTo>
                    <a:pt x="21444" y="8252"/>
                  </a:lnTo>
                  <a:lnTo>
                    <a:pt x="18479" y="10037"/>
                  </a:lnTo>
                  <a:lnTo>
                    <a:pt x="15969" y="12490"/>
                  </a:lnTo>
                  <a:lnTo>
                    <a:pt x="13460" y="14944"/>
                  </a:lnTo>
                  <a:lnTo>
                    <a:pt x="11178" y="17843"/>
                  </a:lnTo>
                  <a:lnTo>
                    <a:pt x="9353" y="20743"/>
                  </a:lnTo>
                  <a:lnTo>
                    <a:pt x="7756" y="23643"/>
                  </a:lnTo>
                  <a:lnTo>
                    <a:pt x="6159" y="27211"/>
                  </a:lnTo>
                  <a:lnTo>
                    <a:pt x="4562" y="30557"/>
                  </a:lnTo>
                  <a:lnTo>
                    <a:pt x="3193" y="34126"/>
                  </a:lnTo>
                  <a:lnTo>
                    <a:pt x="2281" y="37695"/>
                  </a:lnTo>
                  <a:lnTo>
                    <a:pt x="1596" y="41486"/>
                  </a:lnTo>
                  <a:lnTo>
                    <a:pt x="912" y="45278"/>
                  </a:lnTo>
                  <a:lnTo>
                    <a:pt x="456" y="48847"/>
                  </a:lnTo>
                  <a:lnTo>
                    <a:pt x="0" y="56654"/>
                  </a:lnTo>
                  <a:lnTo>
                    <a:pt x="684" y="64237"/>
                  </a:lnTo>
                  <a:lnTo>
                    <a:pt x="1596" y="72044"/>
                  </a:lnTo>
                  <a:lnTo>
                    <a:pt x="3193" y="79182"/>
                  </a:lnTo>
                  <a:lnTo>
                    <a:pt x="5703" y="85873"/>
                  </a:lnTo>
                  <a:lnTo>
                    <a:pt x="7072" y="89442"/>
                  </a:lnTo>
                  <a:lnTo>
                    <a:pt x="8669" y="92565"/>
                  </a:lnTo>
                  <a:lnTo>
                    <a:pt x="10494" y="95241"/>
                  </a:lnTo>
                  <a:lnTo>
                    <a:pt x="12547" y="98141"/>
                  </a:lnTo>
                  <a:lnTo>
                    <a:pt x="12547" y="98141"/>
                  </a:lnTo>
                  <a:lnTo>
                    <a:pt x="15057" y="101486"/>
                  </a:lnTo>
                  <a:lnTo>
                    <a:pt x="18250" y="104609"/>
                  </a:lnTo>
                  <a:lnTo>
                    <a:pt x="21444" y="107509"/>
                  </a:lnTo>
                  <a:lnTo>
                    <a:pt x="24638" y="109739"/>
                  </a:lnTo>
                  <a:lnTo>
                    <a:pt x="28060" y="111747"/>
                  </a:lnTo>
                  <a:lnTo>
                    <a:pt x="31939" y="113754"/>
                  </a:lnTo>
                  <a:lnTo>
                    <a:pt x="35589" y="115315"/>
                  </a:lnTo>
                  <a:lnTo>
                    <a:pt x="39467" y="116431"/>
                  </a:lnTo>
                  <a:lnTo>
                    <a:pt x="43574" y="117769"/>
                  </a:lnTo>
                  <a:lnTo>
                    <a:pt x="47680" y="118661"/>
                  </a:lnTo>
                  <a:lnTo>
                    <a:pt x="52015" y="119330"/>
                  </a:lnTo>
                  <a:lnTo>
                    <a:pt x="56121" y="119553"/>
                  </a:lnTo>
                  <a:lnTo>
                    <a:pt x="64562" y="120000"/>
                  </a:lnTo>
                  <a:lnTo>
                    <a:pt x="73231" y="120000"/>
                  </a:lnTo>
                  <a:lnTo>
                    <a:pt x="73231" y="120000"/>
                  </a:lnTo>
                  <a:lnTo>
                    <a:pt x="77110" y="119553"/>
                  </a:lnTo>
                  <a:lnTo>
                    <a:pt x="81216" y="118884"/>
                  </a:lnTo>
                  <a:lnTo>
                    <a:pt x="85095" y="117992"/>
                  </a:lnTo>
                  <a:lnTo>
                    <a:pt x="88517" y="117100"/>
                  </a:lnTo>
                  <a:lnTo>
                    <a:pt x="91939" y="115762"/>
                  </a:lnTo>
                  <a:lnTo>
                    <a:pt x="95589" y="114200"/>
                  </a:lnTo>
                  <a:lnTo>
                    <a:pt x="98783" y="112416"/>
                  </a:lnTo>
                  <a:lnTo>
                    <a:pt x="101520" y="110631"/>
                  </a:lnTo>
                  <a:lnTo>
                    <a:pt x="104486" y="108401"/>
                  </a:lnTo>
                  <a:lnTo>
                    <a:pt x="106996" y="105947"/>
                  </a:lnTo>
                  <a:lnTo>
                    <a:pt x="109277" y="103048"/>
                  </a:lnTo>
                  <a:lnTo>
                    <a:pt x="111330" y="100371"/>
                  </a:lnTo>
                  <a:lnTo>
                    <a:pt x="113384" y="97249"/>
                  </a:lnTo>
                  <a:lnTo>
                    <a:pt x="114980" y="93457"/>
                  </a:lnTo>
                  <a:lnTo>
                    <a:pt x="116121" y="90111"/>
                  </a:lnTo>
                  <a:lnTo>
                    <a:pt x="117490" y="85873"/>
                  </a:lnTo>
                  <a:lnTo>
                    <a:pt x="117490" y="85873"/>
                  </a:lnTo>
                  <a:lnTo>
                    <a:pt x="118174" y="82304"/>
                  </a:lnTo>
                  <a:lnTo>
                    <a:pt x="118859" y="78513"/>
                  </a:lnTo>
                  <a:lnTo>
                    <a:pt x="119315" y="71375"/>
                  </a:lnTo>
                  <a:lnTo>
                    <a:pt x="119771" y="63791"/>
                  </a:lnTo>
                  <a:lnTo>
                    <a:pt x="120000" y="56431"/>
                  </a:lnTo>
                  <a:lnTo>
                    <a:pt x="120000" y="56431"/>
                  </a:lnTo>
                  <a:lnTo>
                    <a:pt x="120000" y="51078"/>
                  </a:lnTo>
                  <a:lnTo>
                    <a:pt x="119771" y="46171"/>
                  </a:lnTo>
                  <a:lnTo>
                    <a:pt x="119315" y="40817"/>
                  </a:lnTo>
                  <a:lnTo>
                    <a:pt x="118403" y="35910"/>
                  </a:lnTo>
                  <a:lnTo>
                    <a:pt x="116806" y="31003"/>
                  </a:lnTo>
                  <a:lnTo>
                    <a:pt x="115209" y="25873"/>
                  </a:lnTo>
                  <a:lnTo>
                    <a:pt x="112699" y="21635"/>
                  </a:lnTo>
                  <a:lnTo>
                    <a:pt x="109733" y="17174"/>
                  </a:lnTo>
                  <a:lnTo>
                    <a:pt x="109733" y="17174"/>
                  </a:lnTo>
                  <a:close/>
                  <a:moveTo>
                    <a:pt x="115665" y="73605"/>
                  </a:moveTo>
                  <a:lnTo>
                    <a:pt x="115665" y="73605"/>
                  </a:lnTo>
                  <a:lnTo>
                    <a:pt x="114524" y="80743"/>
                  </a:lnTo>
                  <a:lnTo>
                    <a:pt x="114068" y="84089"/>
                  </a:lnTo>
                  <a:lnTo>
                    <a:pt x="112927" y="87434"/>
                  </a:lnTo>
                  <a:lnTo>
                    <a:pt x="112015" y="91003"/>
                  </a:lnTo>
                  <a:lnTo>
                    <a:pt x="110874" y="94349"/>
                  </a:lnTo>
                  <a:lnTo>
                    <a:pt x="108821" y="97472"/>
                  </a:lnTo>
                  <a:lnTo>
                    <a:pt x="106996" y="100594"/>
                  </a:lnTo>
                  <a:lnTo>
                    <a:pt x="106996" y="100594"/>
                  </a:lnTo>
                  <a:lnTo>
                    <a:pt x="104030" y="103940"/>
                  </a:lnTo>
                  <a:lnTo>
                    <a:pt x="100608" y="107063"/>
                  </a:lnTo>
                  <a:lnTo>
                    <a:pt x="97186" y="109739"/>
                  </a:lnTo>
                  <a:lnTo>
                    <a:pt x="93079" y="111747"/>
                  </a:lnTo>
                  <a:lnTo>
                    <a:pt x="88517" y="113308"/>
                  </a:lnTo>
                  <a:lnTo>
                    <a:pt x="83954" y="114646"/>
                  </a:lnTo>
                  <a:lnTo>
                    <a:pt x="79619" y="115539"/>
                  </a:lnTo>
                  <a:lnTo>
                    <a:pt x="74828" y="116208"/>
                  </a:lnTo>
                  <a:lnTo>
                    <a:pt x="74828" y="116208"/>
                  </a:lnTo>
                  <a:lnTo>
                    <a:pt x="70266" y="116431"/>
                  </a:lnTo>
                  <a:lnTo>
                    <a:pt x="65703" y="116431"/>
                  </a:lnTo>
                  <a:lnTo>
                    <a:pt x="61140" y="116431"/>
                  </a:lnTo>
                  <a:lnTo>
                    <a:pt x="56349" y="116208"/>
                  </a:lnTo>
                  <a:lnTo>
                    <a:pt x="52015" y="115539"/>
                  </a:lnTo>
                  <a:lnTo>
                    <a:pt x="47452" y="114869"/>
                  </a:lnTo>
                  <a:lnTo>
                    <a:pt x="43117" y="113754"/>
                  </a:lnTo>
                  <a:lnTo>
                    <a:pt x="38555" y="112416"/>
                  </a:lnTo>
                  <a:lnTo>
                    <a:pt x="34448" y="110855"/>
                  </a:lnTo>
                  <a:lnTo>
                    <a:pt x="30570" y="109070"/>
                  </a:lnTo>
                  <a:lnTo>
                    <a:pt x="26692" y="106617"/>
                  </a:lnTo>
                  <a:lnTo>
                    <a:pt x="23269" y="103940"/>
                  </a:lnTo>
                  <a:lnTo>
                    <a:pt x="19847" y="101263"/>
                  </a:lnTo>
                  <a:lnTo>
                    <a:pt x="16882" y="97695"/>
                  </a:lnTo>
                  <a:lnTo>
                    <a:pt x="14144" y="94126"/>
                  </a:lnTo>
                  <a:lnTo>
                    <a:pt x="11406" y="90111"/>
                  </a:lnTo>
                  <a:lnTo>
                    <a:pt x="11406" y="90111"/>
                  </a:lnTo>
                  <a:lnTo>
                    <a:pt x="9353" y="84535"/>
                  </a:lnTo>
                  <a:lnTo>
                    <a:pt x="7072" y="78513"/>
                  </a:lnTo>
                  <a:lnTo>
                    <a:pt x="5475" y="72267"/>
                  </a:lnTo>
                  <a:lnTo>
                    <a:pt x="4562" y="65799"/>
                  </a:lnTo>
                  <a:lnTo>
                    <a:pt x="4106" y="59330"/>
                  </a:lnTo>
                  <a:lnTo>
                    <a:pt x="4106" y="52416"/>
                  </a:lnTo>
                  <a:lnTo>
                    <a:pt x="4790" y="45947"/>
                  </a:lnTo>
                  <a:lnTo>
                    <a:pt x="5703" y="39256"/>
                  </a:lnTo>
                  <a:lnTo>
                    <a:pt x="7756" y="33011"/>
                  </a:lnTo>
                  <a:lnTo>
                    <a:pt x="8897" y="29888"/>
                  </a:lnTo>
                  <a:lnTo>
                    <a:pt x="10266" y="27211"/>
                  </a:lnTo>
                  <a:lnTo>
                    <a:pt x="11406" y="24312"/>
                  </a:lnTo>
                  <a:lnTo>
                    <a:pt x="13003" y="21635"/>
                  </a:lnTo>
                  <a:lnTo>
                    <a:pt x="15057" y="19182"/>
                  </a:lnTo>
                  <a:lnTo>
                    <a:pt x="16882" y="16505"/>
                  </a:lnTo>
                  <a:lnTo>
                    <a:pt x="19163" y="14498"/>
                  </a:lnTo>
                  <a:lnTo>
                    <a:pt x="21444" y="12490"/>
                  </a:lnTo>
                  <a:lnTo>
                    <a:pt x="23954" y="10706"/>
                  </a:lnTo>
                  <a:lnTo>
                    <a:pt x="26692" y="9144"/>
                  </a:lnTo>
                  <a:lnTo>
                    <a:pt x="29657" y="7583"/>
                  </a:lnTo>
                  <a:lnTo>
                    <a:pt x="32395" y="6691"/>
                  </a:lnTo>
                  <a:lnTo>
                    <a:pt x="36045" y="5799"/>
                  </a:lnTo>
                  <a:lnTo>
                    <a:pt x="39239" y="5130"/>
                  </a:lnTo>
                  <a:lnTo>
                    <a:pt x="39239" y="5130"/>
                  </a:lnTo>
                  <a:lnTo>
                    <a:pt x="47224" y="4237"/>
                  </a:lnTo>
                  <a:lnTo>
                    <a:pt x="55437" y="3568"/>
                  </a:lnTo>
                  <a:lnTo>
                    <a:pt x="64106" y="3568"/>
                  </a:lnTo>
                  <a:lnTo>
                    <a:pt x="72547" y="3791"/>
                  </a:lnTo>
                  <a:lnTo>
                    <a:pt x="76653" y="4460"/>
                  </a:lnTo>
                  <a:lnTo>
                    <a:pt x="80988" y="5130"/>
                  </a:lnTo>
                  <a:lnTo>
                    <a:pt x="85095" y="6022"/>
                  </a:lnTo>
                  <a:lnTo>
                    <a:pt x="88745" y="7360"/>
                  </a:lnTo>
                  <a:lnTo>
                    <a:pt x="92623" y="8698"/>
                  </a:lnTo>
                  <a:lnTo>
                    <a:pt x="96501" y="10706"/>
                  </a:lnTo>
                  <a:lnTo>
                    <a:pt x="99695" y="12936"/>
                  </a:lnTo>
                  <a:lnTo>
                    <a:pt x="103117" y="15390"/>
                  </a:lnTo>
                  <a:lnTo>
                    <a:pt x="103117" y="15390"/>
                  </a:lnTo>
                  <a:lnTo>
                    <a:pt x="105627" y="17843"/>
                  </a:lnTo>
                  <a:lnTo>
                    <a:pt x="108365" y="20966"/>
                  </a:lnTo>
                  <a:lnTo>
                    <a:pt x="110190" y="24089"/>
                  </a:lnTo>
                  <a:lnTo>
                    <a:pt x="112015" y="27434"/>
                  </a:lnTo>
                  <a:lnTo>
                    <a:pt x="113384" y="31226"/>
                  </a:lnTo>
                  <a:lnTo>
                    <a:pt x="114524" y="34572"/>
                  </a:lnTo>
                  <a:lnTo>
                    <a:pt x="115209" y="38587"/>
                  </a:lnTo>
                  <a:lnTo>
                    <a:pt x="115893" y="42379"/>
                  </a:lnTo>
                  <a:lnTo>
                    <a:pt x="116121" y="46394"/>
                  </a:lnTo>
                  <a:lnTo>
                    <a:pt x="116577" y="50408"/>
                  </a:lnTo>
                  <a:lnTo>
                    <a:pt x="116577" y="58215"/>
                  </a:lnTo>
                  <a:lnTo>
                    <a:pt x="116121" y="66022"/>
                  </a:lnTo>
                  <a:lnTo>
                    <a:pt x="115665" y="73605"/>
                  </a:lnTo>
                  <a:lnTo>
                    <a:pt x="115665" y="7360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1" name="Shape 485"/>
            <p:cNvSpPr/>
            <p:nvPr/>
          </p:nvSpPr>
          <p:spPr>
            <a:xfrm>
              <a:off x="3377" y="2911"/>
              <a:ext cx="444" cy="160"/>
            </a:xfrm>
            <a:custGeom>
              <a:avLst/>
              <a:gdLst/>
              <a:ahLst/>
              <a:cxnLst/>
              <a:rect l="0" t="0" r="0" b="0"/>
              <a:pathLst>
                <a:path w="120000" h="120000" extrusionOk="0">
                  <a:moveTo>
                    <a:pt x="115945" y="44720"/>
                  </a:moveTo>
                  <a:lnTo>
                    <a:pt x="115945" y="44720"/>
                  </a:lnTo>
                  <a:lnTo>
                    <a:pt x="114054" y="52173"/>
                  </a:lnTo>
                  <a:lnTo>
                    <a:pt x="112162" y="58136"/>
                  </a:lnTo>
                  <a:lnTo>
                    <a:pt x="107837" y="72298"/>
                  </a:lnTo>
                  <a:lnTo>
                    <a:pt x="105675" y="78260"/>
                  </a:lnTo>
                  <a:lnTo>
                    <a:pt x="103783" y="85714"/>
                  </a:lnTo>
                  <a:lnTo>
                    <a:pt x="102432" y="92422"/>
                  </a:lnTo>
                  <a:lnTo>
                    <a:pt x="101081" y="101366"/>
                  </a:lnTo>
                  <a:lnTo>
                    <a:pt x="101081" y="101366"/>
                  </a:lnTo>
                  <a:lnTo>
                    <a:pt x="101081" y="104347"/>
                  </a:lnTo>
                  <a:lnTo>
                    <a:pt x="101621" y="106583"/>
                  </a:lnTo>
                  <a:lnTo>
                    <a:pt x="102432" y="107329"/>
                  </a:lnTo>
                  <a:lnTo>
                    <a:pt x="102702" y="108074"/>
                  </a:lnTo>
                  <a:lnTo>
                    <a:pt x="103783" y="109565"/>
                  </a:lnTo>
                  <a:lnTo>
                    <a:pt x="104594" y="108074"/>
                  </a:lnTo>
                  <a:lnTo>
                    <a:pt x="104864" y="107329"/>
                  </a:lnTo>
                  <a:lnTo>
                    <a:pt x="105405" y="105093"/>
                  </a:lnTo>
                  <a:lnTo>
                    <a:pt x="105405" y="105093"/>
                  </a:lnTo>
                  <a:lnTo>
                    <a:pt x="106486" y="96894"/>
                  </a:lnTo>
                  <a:lnTo>
                    <a:pt x="107837" y="89440"/>
                  </a:lnTo>
                  <a:lnTo>
                    <a:pt x="109729" y="83478"/>
                  </a:lnTo>
                  <a:lnTo>
                    <a:pt x="111621" y="76770"/>
                  </a:lnTo>
                  <a:lnTo>
                    <a:pt x="115945" y="64844"/>
                  </a:lnTo>
                  <a:lnTo>
                    <a:pt x="117837" y="58136"/>
                  </a:lnTo>
                  <a:lnTo>
                    <a:pt x="119729" y="52173"/>
                  </a:lnTo>
                  <a:lnTo>
                    <a:pt x="119729" y="52173"/>
                  </a:lnTo>
                  <a:lnTo>
                    <a:pt x="120000" y="49192"/>
                  </a:lnTo>
                  <a:lnTo>
                    <a:pt x="120000" y="46956"/>
                  </a:lnTo>
                  <a:lnTo>
                    <a:pt x="119729" y="44720"/>
                  </a:lnTo>
                  <a:lnTo>
                    <a:pt x="118918" y="43975"/>
                  </a:lnTo>
                  <a:lnTo>
                    <a:pt x="118108" y="42484"/>
                  </a:lnTo>
                  <a:lnTo>
                    <a:pt x="117297" y="42484"/>
                  </a:lnTo>
                  <a:lnTo>
                    <a:pt x="116756" y="42484"/>
                  </a:lnTo>
                  <a:lnTo>
                    <a:pt x="115945" y="44720"/>
                  </a:lnTo>
                  <a:lnTo>
                    <a:pt x="115945" y="44720"/>
                  </a:lnTo>
                  <a:close/>
                  <a:moveTo>
                    <a:pt x="97837" y="23105"/>
                  </a:moveTo>
                  <a:lnTo>
                    <a:pt x="97837" y="23105"/>
                  </a:lnTo>
                  <a:lnTo>
                    <a:pt x="96756" y="30559"/>
                  </a:lnTo>
                  <a:lnTo>
                    <a:pt x="95405" y="38757"/>
                  </a:lnTo>
                  <a:lnTo>
                    <a:pt x="92432" y="54409"/>
                  </a:lnTo>
                  <a:lnTo>
                    <a:pt x="91351" y="62608"/>
                  </a:lnTo>
                  <a:lnTo>
                    <a:pt x="90270" y="70807"/>
                  </a:lnTo>
                  <a:lnTo>
                    <a:pt x="89729" y="79006"/>
                  </a:lnTo>
                  <a:lnTo>
                    <a:pt x="89459" y="87204"/>
                  </a:lnTo>
                  <a:lnTo>
                    <a:pt x="89459" y="87204"/>
                  </a:lnTo>
                  <a:lnTo>
                    <a:pt x="89729" y="90931"/>
                  </a:lnTo>
                  <a:lnTo>
                    <a:pt x="90270" y="92422"/>
                  </a:lnTo>
                  <a:lnTo>
                    <a:pt x="91081" y="93913"/>
                  </a:lnTo>
                  <a:lnTo>
                    <a:pt x="91621" y="93913"/>
                  </a:lnTo>
                  <a:lnTo>
                    <a:pt x="92432" y="93913"/>
                  </a:lnTo>
                  <a:lnTo>
                    <a:pt x="93243" y="92422"/>
                  </a:lnTo>
                  <a:lnTo>
                    <a:pt x="94054" y="91677"/>
                  </a:lnTo>
                  <a:lnTo>
                    <a:pt x="94054" y="88695"/>
                  </a:lnTo>
                  <a:lnTo>
                    <a:pt x="94054" y="88695"/>
                  </a:lnTo>
                  <a:lnTo>
                    <a:pt x="94054" y="80496"/>
                  </a:lnTo>
                  <a:lnTo>
                    <a:pt x="94864" y="72298"/>
                  </a:lnTo>
                  <a:lnTo>
                    <a:pt x="95945" y="64844"/>
                  </a:lnTo>
                  <a:lnTo>
                    <a:pt x="97027" y="57391"/>
                  </a:lnTo>
                  <a:lnTo>
                    <a:pt x="99729" y="41739"/>
                  </a:lnTo>
                  <a:lnTo>
                    <a:pt x="100810" y="34285"/>
                  </a:lnTo>
                  <a:lnTo>
                    <a:pt x="101891" y="26086"/>
                  </a:lnTo>
                  <a:lnTo>
                    <a:pt x="101891" y="26086"/>
                  </a:lnTo>
                  <a:lnTo>
                    <a:pt x="101891" y="23850"/>
                  </a:lnTo>
                  <a:lnTo>
                    <a:pt x="101621" y="22360"/>
                  </a:lnTo>
                  <a:lnTo>
                    <a:pt x="101081" y="20124"/>
                  </a:lnTo>
                  <a:lnTo>
                    <a:pt x="100540" y="18633"/>
                  </a:lnTo>
                  <a:lnTo>
                    <a:pt x="99729" y="18633"/>
                  </a:lnTo>
                  <a:lnTo>
                    <a:pt x="98918" y="18633"/>
                  </a:lnTo>
                  <a:lnTo>
                    <a:pt x="98108" y="20124"/>
                  </a:lnTo>
                  <a:lnTo>
                    <a:pt x="97837" y="23105"/>
                  </a:lnTo>
                  <a:lnTo>
                    <a:pt x="97837" y="23105"/>
                  </a:lnTo>
                  <a:close/>
                  <a:moveTo>
                    <a:pt x="77837" y="5217"/>
                  </a:moveTo>
                  <a:lnTo>
                    <a:pt x="77837" y="5217"/>
                  </a:lnTo>
                  <a:lnTo>
                    <a:pt x="77837" y="14906"/>
                  </a:lnTo>
                  <a:lnTo>
                    <a:pt x="77297" y="23105"/>
                  </a:lnTo>
                  <a:lnTo>
                    <a:pt x="76216" y="39503"/>
                  </a:lnTo>
                  <a:lnTo>
                    <a:pt x="75405" y="49192"/>
                  </a:lnTo>
                  <a:lnTo>
                    <a:pt x="75405" y="57391"/>
                  </a:lnTo>
                  <a:lnTo>
                    <a:pt x="75405" y="65590"/>
                  </a:lnTo>
                  <a:lnTo>
                    <a:pt x="76216" y="75279"/>
                  </a:lnTo>
                  <a:lnTo>
                    <a:pt x="76216" y="75279"/>
                  </a:lnTo>
                  <a:lnTo>
                    <a:pt x="76756" y="76770"/>
                  </a:lnTo>
                  <a:lnTo>
                    <a:pt x="77297" y="78260"/>
                  </a:lnTo>
                  <a:lnTo>
                    <a:pt x="78108" y="79006"/>
                  </a:lnTo>
                  <a:lnTo>
                    <a:pt x="78918" y="79006"/>
                  </a:lnTo>
                  <a:lnTo>
                    <a:pt x="79729" y="78260"/>
                  </a:lnTo>
                  <a:lnTo>
                    <a:pt x="80540" y="76770"/>
                  </a:lnTo>
                  <a:lnTo>
                    <a:pt x="80810" y="75279"/>
                  </a:lnTo>
                  <a:lnTo>
                    <a:pt x="80810" y="72298"/>
                  </a:lnTo>
                  <a:lnTo>
                    <a:pt x="80810" y="72298"/>
                  </a:lnTo>
                  <a:lnTo>
                    <a:pt x="80000" y="63354"/>
                  </a:lnTo>
                  <a:lnTo>
                    <a:pt x="80000" y="55155"/>
                  </a:lnTo>
                  <a:lnTo>
                    <a:pt x="80000" y="47701"/>
                  </a:lnTo>
                  <a:lnTo>
                    <a:pt x="80540" y="39503"/>
                  </a:lnTo>
                  <a:lnTo>
                    <a:pt x="81621" y="23105"/>
                  </a:lnTo>
                  <a:lnTo>
                    <a:pt x="81891" y="14906"/>
                  </a:lnTo>
                  <a:lnTo>
                    <a:pt x="82432" y="6708"/>
                  </a:lnTo>
                  <a:lnTo>
                    <a:pt x="82432" y="6708"/>
                  </a:lnTo>
                  <a:lnTo>
                    <a:pt x="82432" y="4472"/>
                  </a:lnTo>
                  <a:lnTo>
                    <a:pt x="81621" y="2236"/>
                  </a:lnTo>
                  <a:lnTo>
                    <a:pt x="80810" y="0"/>
                  </a:lnTo>
                  <a:lnTo>
                    <a:pt x="80000" y="0"/>
                  </a:lnTo>
                  <a:lnTo>
                    <a:pt x="79189" y="0"/>
                  </a:lnTo>
                  <a:lnTo>
                    <a:pt x="78648" y="1490"/>
                  </a:lnTo>
                  <a:lnTo>
                    <a:pt x="78108" y="2981"/>
                  </a:lnTo>
                  <a:lnTo>
                    <a:pt x="77837" y="5217"/>
                  </a:lnTo>
                  <a:lnTo>
                    <a:pt x="77837" y="5217"/>
                  </a:lnTo>
                  <a:close/>
                  <a:moveTo>
                    <a:pt x="66756" y="8198"/>
                  </a:moveTo>
                  <a:lnTo>
                    <a:pt x="66756" y="8198"/>
                  </a:lnTo>
                  <a:lnTo>
                    <a:pt x="66486" y="6708"/>
                  </a:lnTo>
                  <a:lnTo>
                    <a:pt x="66216" y="4472"/>
                  </a:lnTo>
                  <a:lnTo>
                    <a:pt x="65405" y="4472"/>
                  </a:lnTo>
                  <a:lnTo>
                    <a:pt x="64594" y="4472"/>
                  </a:lnTo>
                  <a:lnTo>
                    <a:pt x="63513" y="5217"/>
                  </a:lnTo>
                  <a:lnTo>
                    <a:pt x="62972" y="6708"/>
                  </a:lnTo>
                  <a:lnTo>
                    <a:pt x="62702" y="8198"/>
                  </a:lnTo>
                  <a:lnTo>
                    <a:pt x="62702" y="11925"/>
                  </a:lnTo>
                  <a:lnTo>
                    <a:pt x="62702" y="11925"/>
                  </a:lnTo>
                  <a:lnTo>
                    <a:pt x="62972" y="20124"/>
                  </a:lnTo>
                  <a:lnTo>
                    <a:pt x="63513" y="28322"/>
                  </a:lnTo>
                  <a:lnTo>
                    <a:pt x="63783" y="46211"/>
                  </a:lnTo>
                  <a:lnTo>
                    <a:pt x="63783" y="54409"/>
                  </a:lnTo>
                  <a:lnTo>
                    <a:pt x="64594" y="62608"/>
                  </a:lnTo>
                  <a:lnTo>
                    <a:pt x="65405" y="70807"/>
                  </a:lnTo>
                  <a:lnTo>
                    <a:pt x="66756" y="79006"/>
                  </a:lnTo>
                  <a:lnTo>
                    <a:pt x="66756" y="79006"/>
                  </a:lnTo>
                  <a:lnTo>
                    <a:pt x="67297" y="81242"/>
                  </a:lnTo>
                  <a:lnTo>
                    <a:pt x="68108" y="81987"/>
                  </a:lnTo>
                  <a:lnTo>
                    <a:pt x="68648" y="81987"/>
                  </a:lnTo>
                  <a:lnTo>
                    <a:pt x="70000" y="81242"/>
                  </a:lnTo>
                  <a:lnTo>
                    <a:pt x="70270" y="80496"/>
                  </a:lnTo>
                  <a:lnTo>
                    <a:pt x="70540" y="78260"/>
                  </a:lnTo>
                  <a:lnTo>
                    <a:pt x="71081" y="76024"/>
                  </a:lnTo>
                  <a:lnTo>
                    <a:pt x="70540" y="73788"/>
                  </a:lnTo>
                  <a:lnTo>
                    <a:pt x="70540" y="73788"/>
                  </a:lnTo>
                  <a:lnTo>
                    <a:pt x="69459" y="65590"/>
                  </a:lnTo>
                  <a:lnTo>
                    <a:pt x="68648" y="58136"/>
                  </a:lnTo>
                  <a:lnTo>
                    <a:pt x="68108" y="49937"/>
                  </a:lnTo>
                  <a:lnTo>
                    <a:pt x="68108" y="41739"/>
                  </a:lnTo>
                  <a:lnTo>
                    <a:pt x="67567" y="25341"/>
                  </a:lnTo>
                  <a:lnTo>
                    <a:pt x="67567" y="17142"/>
                  </a:lnTo>
                  <a:lnTo>
                    <a:pt x="66756" y="8198"/>
                  </a:lnTo>
                  <a:lnTo>
                    <a:pt x="66756" y="8198"/>
                  </a:lnTo>
                  <a:close/>
                  <a:moveTo>
                    <a:pt x="540" y="56645"/>
                  </a:moveTo>
                  <a:lnTo>
                    <a:pt x="540" y="56645"/>
                  </a:lnTo>
                  <a:lnTo>
                    <a:pt x="1621" y="63354"/>
                  </a:lnTo>
                  <a:lnTo>
                    <a:pt x="3243" y="70807"/>
                  </a:lnTo>
                  <a:lnTo>
                    <a:pt x="6486" y="84223"/>
                  </a:lnTo>
                  <a:lnTo>
                    <a:pt x="8108" y="91677"/>
                  </a:lnTo>
                  <a:lnTo>
                    <a:pt x="9459" y="99130"/>
                  </a:lnTo>
                  <a:lnTo>
                    <a:pt x="10540" y="106583"/>
                  </a:lnTo>
                  <a:lnTo>
                    <a:pt x="11081" y="114782"/>
                  </a:lnTo>
                  <a:lnTo>
                    <a:pt x="11081" y="114782"/>
                  </a:lnTo>
                  <a:lnTo>
                    <a:pt x="11351" y="117763"/>
                  </a:lnTo>
                  <a:lnTo>
                    <a:pt x="11891" y="118509"/>
                  </a:lnTo>
                  <a:lnTo>
                    <a:pt x="12432" y="120000"/>
                  </a:lnTo>
                  <a:lnTo>
                    <a:pt x="13783" y="120000"/>
                  </a:lnTo>
                  <a:lnTo>
                    <a:pt x="14324" y="118509"/>
                  </a:lnTo>
                  <a:lnTo>
                    <a:pt x="14864" y="117763"/>
                  </a:lnTo>
                  <a:lnTo>
                    <a:pt x="15135" y="115527"/>
                  </a:lnTo>
                  <a:lnTo>
                    <a:pt x="15675" y="112546"/>
                  </a:lnTo>
                  <a:lnTo>
                    <a:pt x="15675" y="112546"/>
                  </a:lnTo>
                  <a:lnTo>
                    <a:pt x="14864" y="104347"/>
                  </a:lnTo>
                  <a:lnTo>
                    <a:pt x="13783" y="96149"/>
                  </a:lnTo>
                  <a:lnTo>
                    <a:pt x="12432" y="87204"/>
                  </a:lnTo>
                  <a:lnTo>
                    <a:pt x="10540" y="80496"/>
                  </a:lnTo>
                  <a:lnTo>
                    <a:pt x="7297" y="65590"/>
                  </a:lnTo>
                  <a:lnTo>
                    <a:pt x="5675" y="58136"/>
                  </a:lnTo>
                  <a:lnTo>
                    <a:pt x="4324" y="49937"/>
                  </a:lnTo>
                  <a:lnTo>
                    <a:pt x="4324" y="49937"/>
                  </a:lnTo>
                  <a:lnTo>
                    <a:pt x="3783" y="47701"/>
                  </a:lnTo>
                  <a:lnTo>
                    <a:pt x="3243" y="46956"/>
                  </a:lnTo>
                  <a:lnTo>
                    <a:pt x="2432" y="46956"/>
                  </a:lnTo>
                  <a:lnTo>
                    <a:pt x="1621" y="47701"/>
                  </a:lnTo>
                  <a:lnTo>
                    <a:pt x="810" y="49192"/>
                  </a:lnTo>
                  <a:lnTo>
                    <a:pt x="540" y="51428"/>
                  </a:lnTo>
                  <a:lnTo>
                    <a:pt x="0" y="52919"/>
                  </a:lnTo>
                  <a:lnTo>
                    <a:pt x="540" y="56645"/>
                  </a:lnTo>
                  <a:lnTo>
                    <a:pt x="540" y="56645"/>
                  </a:lnTo>
                  <a:close/>
                  <a:moveTo>
                    <a:pt x="16756" y="34285"/>
                  </a:moveTo>
                  <a:lnTo>
                    <a:pt x="16756" y="34285"/>
                  </a:lnTo>
                  <a:lnTo>
                    <a:pt x="17837" y="41739"/>
                  </a:lnTo>
                  <a:lnTo>
                    <a:pt x="19459" y="49192"/>
                  </a:lnTo>
                  <a:lnTo>
                    <a:pt x="22702" y="63354"/>
                  </a:lnTo>
                  <a:lnTo>
                    <a:pt x="24324" y="70807"/>
                  </a:lnTo>
                  <a:lnTo>
                    <a:pt x="25405" y="78260"/>
                  </a:lnTo>
                  <a:lnTo>
                    <a:pt x="26486" y="85714"/>
                  </a:lnTo>
                  <a:lnTo>
                    <a:pt x="26756" y="93913"/>
                  </a:lnTo>
                  <a:lnTo>
                    <a:pt x="26756" y="93913"/>
                  </a:lnTo>
                  <a:lnTo>
                    <a:pt x="27297" y="96894"/>
                  </a:lnTo>
                  <a:lnTo>
                    <a:pt x="27567" y="97639"/>
                  </a:lnTo>
                  <a:lnTo>
                    <a:pt x="28378" y="99130"/>
                  </a:lnTo>
                  <a:lnTo>
                    <a:pt x="29189" y="99130"/>
                  </a:lnTo>
                  <a:lnTo>
                    <a:pt x="30270" y="97639"/>
                  </a:lnTo>
                  <a:lnTo>
                    <a:pt x="30540" y="96149"/>
                  </a:lnTo>
                  <a:lnTo>
                    <a:pt x="31081" y="93913"/>
                  </a:lnTo>
                  <a:lnTo>
                    <a:pt x="31351" y="91677"/>
                  </a:lnTo>
                  <a:lnTo>
                    <a:pt x="31351" y="91677"/>
                  </a:lnTo>
                  <a:lnTo>
                    <a:pt x="30540" y="81987"/>
                  </a:lnTo>
                  <a:lnTo>
                    <a:pt x="30000" y="73788"/>
                  </a:lnTo>
                  <a:lnTo>
                    <a:pt x="28378" y="67080"/>
                  </a:lnTo>
                  <a:lnTo>
                    <a:pt x="26756" y="59627"/>
                  </a:lnTo>
                  <a:lnTo>
                    <a:pt x="23513" y="44720"/>
                  </a:lnTo>
                  <a:lnTo>
                    <a:pt x="21891" y="36521"/>
                  </a:lnTo>
                  <a:lnTo>
                    <a:pt x="20540" y="29068"/>
                  </a:lnTo>
                  <a:lnTo>
                    <a:pt x="20540" y="29068"/>
                  </a:lnTo>
                  <a:lnTo>
                    <a:pt x="20000" y="27577"/>
                  </a:lnTo>
                  <a:lnTo>
                    <a:pt x="19459" y="25341"/>
                  </a:lnTo>
                  <a:lnTo>
                    <a:pt x="18648" y="25341"/>
                  </a:lnTo>
                  <a:lnTo>
                    <a:pt x="17837" y="26086"/>
                  </a:lnTo>
                  <a:lnTo>
                    <a:pt x="17027" y="27577"/>
                  </a:lnTo>
                  <a:lnTo>
                    <a:pt x="16756" y="29068"/>
                  </a:lnTo>
                  <a:lnTo>
                    <a:pt x="16756" y="31304"/>
                  </a:lnTo>
                  <a:lnTo>
                    <a:pt x="16756" y="34285"/>
                  </a:lnTo>
                  <a:lnTo>
                    <a:pt x="16756" y="34285"/>
                  </a:lnTo>
                  <a:close/>
                  <a:moveTo>
                    <a:pt x="28648" y="18633"/>
                  </a:moveTo>
                  <a:lnTo>
                    <a:pt x="28648" y="18633"/>
                  </a:lnTo>
                  <a:lnTo>
                    <a:pt x="30000" y="27577"/>
                  </a:lnTo>
                  <a:lnTo>
                    <a:pt x="31081" y="34285"/>
                  </a:lnTo>
                  <a:lnTo>
                    <a:pt x="34054" y="49192"/>
                  </a:lnTo>
                  <a:lnTo>
                    <a:pt x="35135" y="57391"/>
                  </a:lnTo>
                  <a:lnTo>
                    <a:pt x="36216" y="64844"/>
                  </a:lnTo>
                  <a:lnTo>
                    <a:pt x="37027" y="73043"/>
                  </a:lnTo>
                  <a:lnTo>
                    <a:pt x="37567" y="81242"/>
                  </a:lnTo>
                  <a:lnTo>
                    <a:pt x="37567" y="81242"/>
                  </a:lnTo>
                  <a:lnTo>
                    <a:pt x="37567" y="83478"/>
                  </a:lnTo>
                  <a:lnTo>
                    <a:pt x="38108" y="85714"/>
                  </a:lnTo>
                  <a:lnTo>
                    <a:pt x="38648" y="86459"/>
                  </a:lnTo>
                  <a:lnTo>
                    <a:pt x="39729" y="87204"/>
                  </a:lnTo>
                  <a:lnTo>
                    <a:pt x="40540" y="87204"/>
                  </a:lnTo>
                  <a:lnTo>
                    <a:pt x="41351" y="86459"/>
                  </a:lnTo>
                  <a:lnTo>
                    <a:pt x="41621" y="84223"/>
                  </a:lnTo>
                  <a:lnTo>
                    <a:pt x="41621" y="81242"/>
                  </a:lnTo>
                  <a:lnTo>
                    <a:pt x="41621" y="81242"/>
                  </a:lnTo>
                  <a:lnTo>
                    <a:pt x="41621" y="73043"/>
                  </a:lnTo>
                  <a:lnTo>
                    <a:pt x="40810" y="64844"/>
                  </a:lnTo>
                  <a:lnTo>
                    <a:pt x="39729" y="56645"/>
                  </a:lnTo>
                  <a:lnTo>
                    <a:pt x="38108" y="47701"/>
                  </a:lnTo>
                  <a:lnTo>
                    <a:pt x="35675" y="33540"/>
                  </a:lnTo>
                  <a:lnTo>
                    <a:pt x="34054" y="25341"/>
                  </a:lnTo>
                  <a:lnTo>
                    <a:pt x="32972" y="17142"/>
                  </a:lnTo>
                  <a:lnTo>
                    <a:pt x="32972" y="17142"/>
                  </a:lnTo>
                  <a:lnTo>
                    <a:pt x="32432" y="14906"/>
                  </a:lnTo>
                  <a:lnTo>
                    <a:pt x="31891" y="12670"/>
                  </a:lnTo>
                  <a:lnTo>
                    <a:pt x="31081" y="12670"/>
                  </a:lnTo>
                  <a:lnTo>
                    <a:pt x="30270" y="12670"/>
                  </a:lnTo>
                  <a:lnTo>
                    <a:pt x="29459" y="13416"/>
                  </a:lnTo>
                  <a:lnTo>
                    <a:pt x="29189" y="14906"/>
                  </a:lnTo>
                  <a:lnTo>
                    <a:pt x="28648" y="17142"/>
                  </a:lnTo>
                  <a:lnTo>
                    <a:pt x="28648" y="18633"/>
                  </a:lnTo>
                  <a:lnTo>
                    <a:pt x="28648" y="18633"/>
                  </a:lnTo>
                  <a:close/>
                  <a:moveTo>
                    <a:pt x="46756" y="12670"/>
                  </a:moveTo>
                  <a:lnTo>
                    <a:pt x="46756" y="12670"/>
                  </a:lnTo>
                  <a:lnTo>
                    <a:pt x="47297" y="20124"/>
                  </a:lnTo>
                  <a:lnTo>
                    <a:pt x="48108" y="28322"/>
                  </a:lnTo>
                  <a:lnTo>
                    <a:pt x="49459" y="43975"/>
                  </a:lnTo>
                  <a:lnTo>
                    <a:pt x="50270" y="52173"/>
                  </a:lnTo>
                  <a:lnTo>
                    <a:pt x="51081" y="59627"/>
                  </a:lnTo>
                  <a:lnTo>
                    <a:pt x="51081" y="67826"/>
                  </a:lnTo>
                  <a:lnTo>
                    <a:pt x="50540" y="76024"/>
                  </a:lnTo>
                  <a:lnTo>
                    <a:pt x="50540" y="76024"/>
                  </a:lnTo>
                  <a:lnTo>
                    <a:pt x="50540" y="78260"/>
                  </a:lnTo>
                  <a:lnTo>
                    <a:pt x="51081" y="81242"/>
                  </a:lnTo>
                  <a:lnTo>
                    <a:pt x="51351" y="81987"/>
                  </a:lnTo>
                  <a:lnTo>
                    <a:pt x="52162" y="83478"/>
                  </a:lnTo>
                  <a:lnTo>
                    <a:pt x="52972" y="84223"/>
                  </a:lnTo>
                  <a:lnTo>
                    <a:pt x="53783" y="83478"/>
                  </a:lnTo>
                  <a:lnTo>
                    <a:pt x="54324" y="81987"/>
                  </a:lnTo>
                  <a:lnTo>
                    <a:pt x="54864" y="80496"/>
                  </a:lnTo>
                  <a:lnTo>
                    <a:pt x="54864" y="80496"/>
                  </a:lnTo>
                  <a:lnTo>
                    <a:pt x="55135" y="70807"/>
                  </a:lnTo>
                  <a:lnTo>
                    <a:pt x="55135" y="61863"/>
                  </a:lnTo>
                  <a:lnTo>
                    <a:pt x="54864" y="52919"/>
                  </a:lnTo>
                  <a:lnTo>
                    <a:pt x="54054" y="44720"/>
                  </a:lnTo>
                  <a:lnTo>
                    <a:pt x="52432" y="27577"/>
                  </a:lnTo>
                  <a:lnTo>
                    <a:pt x="51891" y="18633"/>
                  </a:lnTo>
                  <a:lnTo>
                    <a:pt x="51351" y="9689"/>
                  </a:lnTo>
                  <a:lnTo>
                    <a:pt x="51351" y="9689"/>
                  </a:lnTo>
                  <a:lnTo>
                    <a:pt x="51081" y="7453"/>
                  </a:lnTo>
                  <a:lnTo>
                    <a:pt x="50540" y="5217"/>
                  </a:lnTo>
                  <a:lnTo>
                    <a:pt x="50000" y="5217"/>
                  </a:lnTo>
                  <a:lnTo>
                    <a:pt x="49189" y="5217"/>
                  </a:lnTo>
                  <a:lnTo>
                    <a:pt x="48108" y="6708"/>
                  </a:lnTo>
                  <a:lnTo>
                    <a:pt x="47567" y="7453"/>
                  </a:lnTo>
                  <a:lnTo>
                    <a:pt x="47297" y="9689"/>
                  </a:lnTo>
                  <a:lnTo>
                    <a:pt x="46756" y="12670"/>
                  </a:lnTo>
                  <a:lnTo>
                    <a:pt x="46756" y="1267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2" name="Shape 486"/>
            <p:cNvSpPr/>
            <p:nvPr/>
          </p:nvSpPr>
          <p:spPr>
            <a:xfrm>
              <a:off x="3452" y="3316"/>
              <a:ext cx="330" cy="138"/>
            </a:xfrm>
            <a:custGeom>
              <a:avLst/>
              <a:gdLst/>
              <a:ahLst/>
              <a:cxnLst/>
              <a:rect l="0" t="0" r="0" b="0"/>
              <a:pathLst>
                <a:path w="120000" h="120000" extrusionOk="0">
                  <a:moveTo>
                    <a:pt x="0" y="7826"/>
                  </a:moveTo>
                  <a:lnTo>
                    <a:pt x="0" y="7826"/>
                  </a:lnTo>
                  <a:lnTo>
                    <a:pt x="363" y="20869"/>
                  </a:lnTo>
                  <a:lnTo>
                    <a:pt x="1454" y="33913"/>
                  </a:lnTo>
                  <a:lnTo>
                    <a:pt x="2909" y="45217"/>
                  </a:lnTo>
                  <a:lnTo>
                    <a:pt x="5090" y="57391"/>
                  </a:lnTo>
                  <a:lnTo>
                    <a:pt x="7636" y="66956"/>
                  </a:lnTo>
                  <a:lnTo>
                    <a:pt x="10545" y="76521"/>
                  </a:lnTo>
                  <a:lnTo>
                    <a:pt x="14181" y="83478"/>
                  </a:lnTo>
                  <a:lnTo>
                    <a:pt x="18181" y="92173"/>
                  </a:lnTo>
                  <a:lnTo>
                    <a:pt x="22181" y="98260"/>
                  </a:lnTo>
                  <a:lnTo>
                    <a:pt x="26909" y="104347"/>
                  </a:lnTo>
                  <a:lnTo>
                    <a:pt x="31272" y="109565"/>
                  </a:lnTo>
                  <a:lnTo>
                    <a:pt x="36363" y="113043"/>
                  </a:lnTo>
                  <a:lnTo>
                    <a:pt x="42181" y="115652"/>
                  </a:lnTo>
                  <a:lnTo>
                    <a:pt x="47272" y="118260"/>
                  </a:lnTo>
                  <a:lnTo>
                    <a:pt x="52727" y="119130"/>
                  </a:lnTo>
                  <a:lnTo>
                    <a:pt x="58181" y="120000"/>
                  </a:lnTo>
                  <a:lnTo>
                    <a:pt x="64000" y="119130"/>
                  </a:lnTo>
                  <a:lnTo>
                    <a:pt x="69090" y="118260"/>
                  </a:lnTo>
                  <a:lnTo>
                    <a:pt x="74545" y="115652"/>
                  </a:lnTo>
                  <a:lnTo>
                    <a:pt x="80000" y="113043"/>
                  </a:lnTo>
                  <a:lnTo>
                    <a:pt x="85090" y="107826"/>
                  </a:lnTo>
                  <a:lnTo>
                    <a:pt x="90181" y="103478"/>
                  </a:lnTo>
                  <a:lnTo>
                    <a:pt x="94909" y="98260"/>
                  </a:lnTo>
                  <a:lnTo>
                    <a:pt x="99272" y="91304"/>
                  </a:lnTo>
                  <a:lnTo>
                    <a:pt x="103272" y="83478"/>
                  </a:lnTo>
                  <a:lnTo>
                    <a:pt x="106909" y="75652"/>
                  </a:lnTo>
                  <a:lnTo>
                    <a:pt x="110545" y="66956"/>
                  </a:lnTo>
                  <a:lnTo>
                    <a:pt x="113454" y="55652"/>
                  </a:lnTo>
                  <a:lnTo>
                    <a:pt x="116000" y="45217"/>
                  </a:lnTo>
                  <a:lnTo>
                    <a:pt x="118181" y="33913"/>
                  </a:lnTo>
                  <a:lnTo>
                    <a:pt x="119636" y="20869"/>
                  </a:lnTo>
                  <a:lnTo>
                    <a:pt x="120000" y="7826"/>
                  </a:lnTo>
                  <a:lnTo>
                    <a:pt x="120000" y="7826"/>
                  </a:lnTo>
                  <a:lnTo>
                    <a:pt x="120000" y="3478"/>
                  </a:lnTo>
                  <a:lnTo>
                    <a:pt x="119636" y="2608"/>
                  </a:lnTo>
                  <a:lnTo>
                    <a:pt x="118545" y="0"/>
                  </a:lnTo>
                  <a:lnTo>
                    <a:pt x="117454" y="0"/>
                  </a:lnTo>
                  <a:lnTo>
                    <a:pt x="116727" y="0"/>
                  </a:lnTo>
                  <a:lnTo>
                    <a:pt x="115636" y="1739"/>
                  </a:lnTo>
                  <a:lnTo>
                    <a:pt x="114545" y="3478"/>
                  </a:lnTo>
                  <a:lnTo>
                    <a:pt x="114545" y="6086"/>
                  </a:lnTo>
                  <a:lnTo>
                    <a:pt x="114545" y="6086"/>
                  </a:lnTo>
                  <a:lnTo>
                    <a:pt x="113454" y="18260"/>
                  </a:lnTo>
                  <a:lnTo>
                    <a:pt x="112363" y="29565"/>
                  </a:lnTo>
                  <a:lnTo>
                    <a:pt x="110545" y="40000"/>
                  </a:lnTo>
                  <a:lnTo>
                    <a:pt x="108363" y="49565"/>
                  </a:lnTo>
                  <a:lnTo>
                    <a:pt x="105454" y="58260"/>
                  </a:lnTo>
                  <a:lnTo>
                    <a:pt x="102545" y="66956"/>
                  </a:lnTo>
                  <a:lnTo>
                    <a:pt x="99272" y="73913"/>
                  </a:lnTo>
                  <a:lnTo>
                    <a:pt x="95272" y="80000"/>
                  </a:lnTo>
                  <a:lnTo>
                    <a:pt x="91272" y="86086"/>
                  </a:lnTo>
                  <a:lnTo>
                    <a:pt x="87272" y="91304"/>
                  </a:lnTo>
                  <a:lnTo>
                    <a:pt x="82545" y="95652"/>
                  </a:lnTo>
                  <a:lnTo>
                    <a:pt x="78181" y="100000"/>
                  </a:lnTo>
                  <a:lnTo>
                    <a:pt x="73090" y="101739"/>
                  </a:lnTo>
                  <a:lnTo>
                    <a:pt x="68363" y="104347"/>
                  </a:lnTo>
                  <a:lnTo>
                    <a:pt x="63272" y="106086"/>
                  </a:lnTo>
                  <a:lnTo>
                    <a:pt x="58181" y="106086"/>
                  </a:lnTo>
                  <a:lnTo>
                    <a:pt x="53090" y="106086"/>
                  </a:lnTo>
                  <a:lnTo>
                    <a:pt x="48727" y="104347"/>
                  </a:lnTo>
                  <a:lnTo>
                    <a:pt x="43636" y="103478"/>
                  </a:lnTo>
                  <a:lnTo>
                    <a:pt x="38909" y="100869"/>
                  </a:lnTo>
                  <a:lnTo>
                    <a:pt x="34545" y="97391"/>
                  </a:lnTo>
                  <a:lnTo>
                    <a:pt x="29818" y="92173"/>
                  </a:lnTo>
                  <a:lnTo>
                    <a:pt x="25818" y="87826"/>
                  </a:lnTo>
                  <a:lnTo>
                    <a:pt x="22181" y="82608"/>
                  </a:lnTo>
                  <a:lnTo>
                    <a:pt x="18545" y="75652"/>
                  </a:lnTo>
                  <a:lnTo>
                    <a:pt x="15636" y="67826"/>
                  </a:lnTo>
                  <a:lnTo>
                    <a:pt x="12727" y="60869"/>
                  </a:lnTo>
                  <a:lnTo>
                    <a:pt x="10545" y="51304"/>
                  </a:lnTo>
                  <a:lnTo>
                    <a:pt x="8363" y="41739"/>
                  </a:lnTo>
                  <a:lnTo>
                    <a:pt x="6909" y="32173"/>
                  </a:lnTo>
                  <a:lnTo>
                    <a:pt x="6545" y="20000"/>
                  </a:lnTo>
                  <a:lnTo>
                    <a:pt x="6181" y="7826"/>
                  </a:lnTo>
                  <a:lnTo>
                    <a:pt x="6181" y="7826"/>
                  </a:lnTo>
                  <a:lnTo>
                    <a:pt x="6181" y="5217"/>
                  </a:lnTo>
                  <a:lnTo>
                    <a:pt x="5090" y="2608"/>
                  </a:lnTo>
                  <a:lnTo>
                    <a:pt x="4000" y="1739"/>
                  </a:lnTo>
                  <a:lnTo>
                    <a:pt x="2909" y="0"/>
                  </a:lnTo>
                  <a:lnTo>
                    <a:pt x="1818" y="1739"/>
                  </a:lnTo>
                  <a:lnTo>
                    <a:pt x="1090" y="1739"/>
                  </a:lnTo>
                  <a:lnTo>
                    <a:pt x="363" y="3478"/>
                  </a:lnTo>
                  <a:lnTo>
                    <a:pt x="0" y="7826"/>
                  </a:lnTo>
                  <a:lnTo>
                    <a:pt x="0" y="7826"/>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3" name="Shape 487"/>
            <p:cNvSpPr/>
            <p:nvPr/>
          </p:nvSpPr>
          <p:spPr>
            <a:xfrm>
              <a:off x="3506" y="3229"/>
              <a:ext cx="38" cy="41"/>
            </a:xfrm>
            <a:custGeom>
              <a:avLst/>
              <a:gdLst/>
              <a:ahLst/>
              <a:cxnLst/>
              <a:rect l="0" t="0" r="0" b="0"/>
              <a:pathLst>
                <a:path w="120000" h="120000" extrusionOk="0">
                  <a:moveTo>
                    <a:pt x="120000" y="58536"/>
                  </a:moveTo>
                  <a:lnTo>
                    <a:pt x="120000" y="58536"/>
                  </a:lnTo>
                  <a:lnTo>
                    <a:pt x="116923" y="81951"/>
                  </a:lnTo>
                  <a:lnTo>
                    <a:pt x="104615" y="99512"/>
                  </a:lnTo>
                  <a:lnTo>
                    <a:pt x="86153" y="114146"/>
                  </a:lnTo>
                  <a:lnTo>
                    <a:pt x="64615" y="120000"/>
                  </a:lnTo>
                  <a:lnTo>
                    <a:pt x="64615" y="120000"/>
                  </a:lnTo>
                  <a:lnTo>
                    <a:pt x="40000" y="114146"/>
                  </a:lnTo>
                  <a:lnTo>
                    <a:pt x="21538" y="102439"/>
                  </a:lnTo>
                  <a:lnTo>
                    <a:pt x="9230" y="81951"/>
                  </a:lnTo>
                  <a:lnTo>
                    <a:pt x="0" y="61463"/>
                  </a:lnTo>
                  <a:lnTo>
                    <a:pt x="0" y="61463"/>
                  </a:lnTo>
                  <a:lnTo>
                    <a:pt x="6153" y="38048"/>
                  </a:lnTo>
                  <a:lnTo>
                    <a:pt x="18461" y="17560"/>
                  </a:lnTo>
                  <a:lnTo>
                    <a:pt x="33846" y="5853"/>
                  </a:lnTo>
                  <a:lnTo>
                    <a:pt x="61538" y="0"/>
                  </a:lnTo>
                  <a:lnTo>
                    <a:pt x="61538" y="0"/>
                  </a:lnTo>
                  <a:lnTo>
                    <a:pt x="83076" y="5853"/>
                  </a:lnTo>
                  <a:lnTo>
                    <a:pt x="104615" y="17560"/>
                  </a:lnTo>
                  <a:lnTo>
                    <a:pt x="116923" y="35121"/>
                  </a:lnTo>
                  <a:lnTo>
                    <a:pt x="120000" y="58536"/>
                  </a:lnTo>
                  <a:lnTo>
                    <a:pt x="120000" y="58536"/>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4" name="Shape 488"/>
            <p:cNvSpPr/>
            <p:nvPr/>
          </p:nvSpPr>
          <p:spPr>
            <a:xfrm>
              <a:off x="3683" y="3224"/>
              <a:ext cx="39" cy="39"/>
            </a:xfrm>
            <a:custGeom>
              <a:avLst/>
              <a:gdLst/>
              <a:ahLst/>
              <a:cxnLst/>
              <a:rect l="0" t="0" r="0" b="0"/>
              <a:pathLst>
                <a:path w="120000" h="120000" extrusionOk="0">
                  <a:moveTo>
                    <a:pt x="120000" y="57000"/>
                  </a:moveTo>
                  <a:lnTo>
                    <a:pt x="120000" y="57000"/>
                  </a:lnTo>
                  <a:lnTo>
                    <a:pt x="120000" y="69000"/>
                  </a:lnTo>
                  <a:lnTo>
                    <a:pt x="117000" y="84000"/>
                  </a:lnTo>
                  <a:lnTo>
                    <a:pt x="105000" y="105000"/>
                  </a:lnTo>
                  <a:lnTo>
                    <a:pt x="87000" y="117000"/>
                  </a:lnTo>
                  <a:lnTo>
                    <a:pt x="63000" y="120000"/>
                  </a:lnTo>
                  <a:lnTo>
                    <a:pt x="63000" y="120000"/>
                  </a:lnTo>
                  <a:lnTo>
                    <a:pt x="39000" y="117000"/>
                  </a:lnTo>
                  <a:lnTo>
                    <a:pt x="21000" y="105000"/>
                  </a:lnTo>
                  <a:lnTo>
                    <a:pt x="3000" y="87000"/>
                  </a:lnTo>
                  <a:lnTo>
                    <a:pt x="0" y="63000"/>
                  </a:lnTo>
                  <a:lnTo>
                    <a:pt x="0" y="63000"/>
                  </a:lnTo>
                  <a:lnTo>
                    <a:pt x="0" y="51000"/>
                  </a:lnTo>
                  <a:lnTo>
                    <a:pt x="3000" y="36000"/>
                  </a:lnTo>
                  <a:lnTo>
                    <a:pt x="18000" y="21000"/>
                  </a:lnTo>
                  <a:lnTo>
                    <a:pt x="39000" y="9000"/>
                  </a:lnTo>
                  <a:lnTo>
                    <a:pt x="60000" y="0"/>
                  </a:lnTo>
                  <a:lnTo>
                    <a:pt x="60000" y="0"/>
                  </a:lnTo>
                  <a:lnTo>
                    <a:pt x="84000" y="3000"/>
                  </a:lnTo>
                  <a:lnTo>
                    <a:pt x="105000" y="15000"/>
                  </a:lnTo>
                  <a:lnTo>
                    <a:pt x="117000" y="36000"/>
                  </a:lnTo>
                  <a:lnTo>
                    <a:pt x="120000" y="57000"/>
                  </a:lnTo>
                  <a:lnTo>
                    <a:pt x="120000" y="57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5" name="Shape 489"/>
            <p:cNvSpPr/>
            <p:nvPr/>
          </p:nvSpPr>
          <p:spPr>
            <a:xfrm>
              <a:off x="3397" y="3252"/>
              <a:ext cx="70" cy="59"/>
            </a:xfrm>
            <a:custGeom>
              <a:avLst/>
              <a:gdLst/>
              <a:ahLst/>
              <a:cxnLst/>
              <a:rect l="0" t="0" r="0" b="0"/>
              <a:pathLst>
                <a:path w="120000" h="120000" extrusionOk="0">
                  <a:moveTo>
                    <a:pt x="120000" y="58000"/>
                  </a:moveTo>
                  <a:lnTo>
                    <a:pt x="120000" y="58000"/>
                  </a:lnTo>
                  <a:lnTo>
                    <a:pt x="120000" y="70000"/>
                  </a:lnTo>
                  <a:lnTo>
                    <a:pt x="118285" y="80000"/>
                  </a:lnTo>
                  <a:lnTo>
                    <a:pt x="111428" y="92000"/>
                  </a:lnTo>
                  <a:lnTo>
                    <a:pt x="102857" y="100000"/>
                  </a:lnTo>
                  <a:lnTo>
                    <a:pt x="96000" y="108000"/>
                  </a:lnTo>
                  <a:lnTo>
                    <a:pt x="87428" y="114000"/>
                  </a:lnTo>
                  <a:lnTo>
                    <a:pt x="75428" y="116000"/>
                  </a:lnTo>
                  <a:lnTo>
                    <a:pt x="63428" y="120000"/>
                  </a:lnTo>
                  <a:lnTo>
                    <a:pt x="63428" y="120000"/>
                  </a:lnTo>
                  <a:lnTo>
                    <a:pt x="51428" y="116000"/>
                  </a:lnTo>
                  <a:lnTo>
                    <a:pt x="39428" y="114000"/>
                  </a:lnTo>
                  <a:lnTo>
                    <a:pt x="29142" y="108000"/>
                  </a:lnTo>
                  <a:lnTo>
                    <a:pt x="20571" y="102000"/>
                  </a:lnTo>
                  <a:lnTo>
                    <a:pt x="12000" y="94000"/>
                  </a:lnTo>
                  <a:lnTo>
                    <a:pt x="8571" y="84000"/>
                  </a:lnTo>
                  <a:lnTo>
                    <a:pt x="3428" y="72000"/>
                  </a:lnTo>
                  <a:lnTo>
                    <a:pt x="0" y="60000"/>
                  </a:lnTo>
                  <a:lnTo>
                    <a:pt x="0" y="60000"/>
                  </a:lnTo>
                  <a:lnTo>
                    <a:pt x="3428" y="50000"/>
                  </a:lnTo>
                  <a:lnTo>
                    <a:pt x="5142" y="38000"/>
                  </a:lnTo>
                  <a:lnTo>
                    <a:pt x="10285" y="28000"/>
                  </a:lnTo>
                  <a:lnTo>
                    <a:pt x="17142" y="18000"/>
                  </a:lnTo>
                  <a:lnTo>
                    <a:pt x="27428" y="10000"/>
                  </a:lnTo>
                  <a:lnTo>
                    <a:pt x="36000" y="4000"/>
                  </a:lnTo>
                  <a:lnTo>
                    <a:pt x="48000" y="2000"/>
                  </a:lnTo>
                  <a:lnTo>
                    <a:pt x="60000" y="0"/>
                  </a:lnTo>
                  <a:lnTo>
                    <a:pt x="60000" y="0"/>
                  </a:lnTo>
                  <a:lnTo>
                    <a:pt x="72000" y="2000"/>
                  </a:lnTo>
                  <a:lnTo>
                    <a:pt x="84000" y="4000"/>
                  </a:lnTo>
                  <a:lnTo>
                    <a:pt x="94285" y="8000"/>
                  </a:lnTo>
                  <a:lnTo>
                    <a:pt x="102857" y="16000"/>
                  </a:lnTo>
                  <a:lnTo>
                    <a:pt x="111428" y="24000"/>
                  </a:lnTo>
                  <a:lnTo>
                    <a:pt x="114857" y="36000"/>
                  </a:lnTo>
                  <a:lnTo>
                    <a:pt x="120000" y="46000"/>
                  </a:lnTo>
                  <a:lnTo>
                    <a:pt x="120000" y="58000"/>
                  </a:lnTo>
                  <a:lnTo>
                    <a:pt x="120000" y="58000"/>
                  </a:lnTo>
                  <a:close/>
                </a:path>
              </a:pathLst>
            </a:custGeom>
            <a:solidFill>
              <a:srgbClr val="FFC265"/>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6" name="Shape 490"/>
            <p:cNvSpPr/>
            <p:nvPr/>
          </p:nvSpPr>
          <p:spPr>
            <a:xfrm>
              <a:off x="3758" y="3247"/>
              <a:ext cx="70" cy="58"/>
            </a:xfrm>
            <a:custGeom>
              <a:avLst/>
              <a:gdLst/>
              <a:ahLst/>
              <a:cxnLst/>
              <a:rect l="0" t="0" r="0" b="0"/>
              <a:pathLst>
                <a:path w="120000" h="120000" extrusionOk="0">
                  <a:moveTo>
                    <a:pt x="120000" y="61016"/>
                  </a:moveTo>
                  <a:lnTo>
                    <a:pt x="120000" y="61016"/>
                  </a:lnTo>
                  <a:lnTo>
                    <a:pt x="118285" y="71186"/>
                  </a:lnTo>
                  <a:lnTo>
                    <a:pt x="114857" y="83389"/>
                  </a:lnTo>
                  <a:lnTo>
                    <a:pt x="109714" y="91525"/>
                  </a:lnTo>
                  <a:lnTo>
                    <a:pt x="102857" y="103728"/>
                  </a:lnTo>
                  <a:lnTo>
                    <a:pt x="94285" y="107796"/>
                  </a:lnTo>
                  <a:lnTo>
                    <a:pt x="84000" y="117966"/>
                  </a:lnTo>
                  <a:lnTo>
                    <a:pt x="72000" y="120000"/>
                  </a:lnTo>
                  <a:lnTo>
                    <a:pt x="60000" y="120000"/>
                  </a:lnTo>
                  <a:lnTo>
                    <a:pt x="60000" y="120000"/>
                  </a:lnTo>
                  <a:lnTo>
                    <a:pt x="48000" y="120000"/>
                  </a:lnTo>
                  <a:lnTo>
                    <a:pt x="39428" y="117966"/>
                  </a:lnTo>
                  <a:lnTo>
                    <a:pt x="27428" y="111864"/>
                  </a:lnTo>
                  <a:lnTo>
                    <a:pt x="18857" y="105762"/>
                  </a:lnTo>
                  <a:lnTo>
                    <a:pt x="10285" y="97627"/>
                  </a:lnTo>
                  <a:lnTo>
                    <a:pt x="5142" y="85423"/>
                  </a:lnTo>
                  <a:lnTo>
                    <a:pt x="0" y="75254"/>
                  </a:lnTo>
                  <a:lnTo>
                    <a:pt x="0" y="63050"/>
                  </a:lnTo>
                  <a:lnTo>
                    <a:pt x="0" y="63050"/>
                  </a:lnTo>
                  <a:lnTo>
                    <a:pt x="0" y="52881"/>
                  </a:lnTo>
                  <a:lnTo>
                    <a:pt x="5142" y="40677"/>
                  </a:lnTo>
                  <a:lnTo>
                    <a:pt x="10285" y="28474"/>
                  </a:lnTo>
                  <a:lnTo>
                    <a:pt x="17142" y="20338"/>
                  </a:lnTo>
                  <a:lnTo>
                    <a:pt x="24000" y="12203"/>
                  </a:lnTo>
                  <a:lnTo>
                    <a:pt x="36000" y="6101"/>
                  </a:lnTo>
                  <a:lnTo>
                    <a:pt x="46285" y="4067"/>
                  </a:lnTo>
                  <a:lnTo>
                    <a:pt x="58285" y="0"/>
                  </a:lnTo>
                  <a:lnTo>
                    <a:pt x="58285" y="0"/>
                  </a:lnTo>
                  <a:lnTo>
                    <a:pt x="70285" y="0"/>
                  </a:lnTo>
                  <a:lnTo>
                    <a:pt x="82285" y="4067"/>
                  </a:lnTo>
                  <a:lnTo>
                    <a:pt x="90857" y="10169"/>
                  </a:lnTo>
                  <a:lnTo>
                    <a:pt x="101142" y="18305"/>
                  </a:lnTo>
                  <a:lnTo>
                    <a:pt x="108000" y="26440"/>
                  </a:lnTo>
                  <a:lnTo>
                    <a:pt x="114857" y="34576"/>
                  </a:lnTo>
                  <a:lnTo>
                    <a:pt x="118285" y="46779"/>
                  </a:lnTo>
                  <a:lnTo>
                    <a:pt x="120000" y="61016"/>
                  </a:lnTo>
                  <a:lnTo>
                    <a:pt x="120000" y="61016"/>
                  </a:lnTo>
                  <a:close/>
                </a:path>
              </a:pathLst>
            </a:custGeom>
            <a:solidFill>
              <a:srgbClr val="FFC265"/>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7" name="Shape 491"/>
            <p:cNvSpPr/>
            <p:nvPr/>
          </p:nvSpPr>
          <p:spPr>
            <a:xfrm>
              <a:off x="3852" y="3784"/>
              <a:ext cx="381" cy="148"/>
            </a:xfrm>
            <a:custGeom>
              <a:avLst/>
              <a:gdLst/>
              <a:ahLst/>
              <a:cxnLst/>
              <a:rect l="0" t="0" r="0" b="0"/>
              <a:pathLst>
                <a:path w="120000" h="120000" extrusionOk="0">
                  <a:moveTo>
                    <a:pt x="117795" y="107919"/>
                  </a:moveTo>
                  <a:lnTo>
                    <a:pt x="117795" y="107919"/>
                  </a:lnTo>
                  <a:lnTo>
                    <a:pt x="110236" y="106308"/>
                  </a:lnTo>
                  <a:lnTo>
                    <a:pt x="102677" y="103087"/>
                  </a:lnTo>
                  <a:lnTo>
                    <a:pt x="95433" y="99865"/>
                  </a:lnTo>
                  <a:lnTo>
                    <a:pt x="87874" y="95033"/>
                  </a:lnTo>
                  <a:lnTo>
                    <a:pt x="73385" y="83758"/>
                  </a:lnTo>
                  <a:lnTo>
                    <a:pt x="58897" y="71677"/>
                  </a:lnTo>
                  <a:lnTo>
                    <a:pt x="58897" y="71677"/>
                  </a:lnTo>
                  <a:lnTo>
                    <a:pt x="44409" y="59597"/>
                  </a:lnTo>
                  <a:lnTo>
                    <a:pt x="36850" y="52348"/>
                  </a:lnTo>
                  <a:lnTo>
                    <a:pt x="29921" y="43489"/>
                  </a:lnTo>
                  <a:lnTo>
                    <a:pt x="22677" y="34630"/>
                  </a:lnTo>
                  <a:lnTo>
                    <a:pt x="16062" y="25771"/>
                  </a:lnTo>
                  <a:lnTo>
                    <a:pt x="9448" y="14496"/>
                  </a:lnTo>
                  <a:lnTo>
                    <a:pt x="3779" y="805"/>
                  </a:lnTo>
                  <a:lnTo>
                    <a:pt x="3779" y="805"/>
                  </a:lnTo>
                  <a:lnTo>
                    <a:pt x="3149" y="0"/>
                  </a:lnTo>
                  <a:lnTo>
                    <a:pt x="1574" y="0"/>
                  </a:lnTo>
                  <a:lnTo>
                    <a:pt x="1259" y="805"/>
                  </a:lnTo>
                  <a:lnTo>
                    <a:pt x="314" y="1610"/>
                  </a:lnTo>
                  <a:lnTo>
                    <a:pt x="0" y="4026"/>
                  </a:lnTo>
                  <a:lnTo>
                    <a:pt x="0" y="7248"/>
                  </a:lnTo>
                  <a:lnTo>
                    <a:pt x="0" y="9664"/>
                  </a:lnTo>
                  <a:lnTo>
                    <a:pt x="944" y="12080"/>
                  </a:lnTo>
                  <a:lnTo>
                    <a:pt x="944" y="12080"/>
                  </a:lnTo>
                  <a:lnTo>
                    <a:pt x="6929" y="24161"/>
                  </a:lnTo>
                  <a:lnTo>
                    <a:pt x="13543" y="35436"/>
                  </a:lnTo>
                  <a:lnTo>
                    <a:pt x="20157" y="45906"/>
                  </a:lnTo>
                  <a:lnTo>
                    <a:pt x="27086" y="54765"/>
                  </a:lnTo>
                  <a:lnTo>
                    <a:pt x="34645" y="62818"/>
                  </a:lnTo>
                  <a:lnTo>
                    <a:pt x="42204" y="70067"/>
                  </a:lnTo>
                  <a:lnTo>
                    <a:pt x="57007" y="83758"/>
                  </a:lnTo>
                  <a:lnTo>
                    <a:pt x="57007" y="83758"/>
                  </a:lnTo>
                  <a:lnTo>
                    <a:pt x="71496" y="96644"/>
                  </a:lnTo>
                  <a:lnTo>
                    <a:pt x="86614" y="108724"/>
                  </a:lnTo>
                  <a:lnTo>
                    <a:pt x="93858" y="112751"/>
                  </a:lnTo>
                  <a:lnTo>
                    <a:pt x="101732" y="116778"/>
                  </a:lnTo>
                  <a:lnTo>
                    <a:pt x="109291" y="118389"/>
                  </a:lnTo>
                  <a:lnTo>
                    <a:pt x="117165" y="120000"/>
                  </a:lnTo>
                  <a:lnTo>
                    <a:pt x="117165" y="120000"/>
                  </a:lnTo>
                  <a:lnTo>
                    <a:pt x="118110" y="120000"/>
                  </a:lnTo>
                  <a:lnTo>
                    <a:pt x="119055" y="118389"/>
                  </a:lnTo>
                  <a:lnTo>
                    <a:pt x="119370" y="116778"/>
                  </a:lnTo>
                  <a:lnTo>
                    <a:pt x="120000" y="114362"/>
                  </a:lnTo>
                  <a:lnTo>
                    <a:pt x="120000" y="111946"/>
                  </a:lnTo>
                  <a:lnTo>
                    <a:pt x="119370" y="109530"/>
                  </a:lnTo>
                  <a:lnTo>
                    <a:pt x="118425" y="107919"/>
                  </a:lnTo>
                  <a:lnTo>
                    <a:pt x="117795" y="107919"/>
                  </a:lnTo>
                  <a:lnTo>
                    <a:pt x="117795" y="10791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8" name="Shape 492"/>
            <p:cNvSpPr/>
            <p:nvPr/>
          </p:nvSpPr>
          <p:spPr>
            <a:xfrm>
              <a:off x="3831" y="3684"/>
              <a:ext cx="54" cy="108"/>
            </a:xfrm>
            <a:custGeom>
              <a:avLst/>
              <a:gdLst/>
              <a:ahLst/>
              <a:cxnLst/>
              <a:rect l="0" t="0" r="0" b="0"/>
              <a:pathLst>
                <a:path w="120000" h="120000" extrusionOk="0">
                  <a:moveTo>
                    <a:pt x="117777" y="11111"/>
                  </a:moveTo>
                  <a:lnTo>
                    <a:pt x="117777" y="11111"/>
                  </a:lnTo>
                  <a:lnTo>
                    <a:pt x="120000" y="40000"/>
                  </a:lnTo>
                  <a:lnTo>
                    <a:pt x="117777" y="68888"/>
                  </a:lnTo>
                  <a:lnTo>
                    <a:pt x="113333" y="81111"/>
                  </a:lnTo>
                  <a:lnTo>
                    <a:pt x="108888" y="93333"/>
                  </a:lnTo>
                  <a:lnTo>
                    <a:pt x="95555" y="106666"/>
                  </a:lnTo>
                  <a:lnTo>
                    <a:pt x="80000" y="120000"/>
                  </a:lnTo>
                  <a:lnTo>
                    <a:pt x="80000" y="120000"/>
                  </a:lnTo>
                  <a:lnTo>
                    <a:pt x="55555" y="117777"/>
                  </a:lnTo>
                  <a:lnTo>
                    <a:pt x="37777" y="113333"/>
                  </a:lnTo>
                  <a:lnTo>
                    <a:pt x="22222" y="105555"/>
                  </a:lnTo>
                  <a:lnTo>
                    <a:pt x="8888" y="96666"/>
                  </a:lnTo>
                  <a:lnTo>
                    <a:pt x="2222" y="85555"/>
                  </a:lnTo>
                  <a:lnTo>
                    <a:pt x="0" y="73333"/>
                  </a:lnTo>
                  <a:lnTo>
                    <a:pt x="0" y="61111"/>
                  </a:lnTo>
                  <a:lnTo>
                    <a:pt x="2222" y="47777"/>
                  </a:lnTo>
                  <a:lnTo>
                    <a:pt x="8888" y="35555"/>
                  </a:lnTo>
                  <a:lnTo>
                    <a:pt x="17777" y="24444"/>
                  </a:lnTo>
                  <a:lnTo>
                    <a:pt x="31111" y="15555"/>
                  </a:lnTo>
                  <a:lnTo>
                    <a:pt x="42222" y="7777"/>
                  </a:lnTo>
                  <a:lnTo>
                    <a:pt x="57777" y="3333"/>
                  </a:lnTo>
                  <a:lnTo>
                    <a:pt x="77777" y="0"/>
                  </a:lnTo>
                  <a:lnTo>
                    <a:pt x="95555" y="2222"/>
                  </a:lnTo>
                  <a:lnTo>
                    <a:pt x="113333" y="7777"/>
                  </a:lnTo>
                  <a:lnTo>
                    <a:pt x="117777" y="11111"/>
                  </a:lnTo>
                  <a:close/>
                </a:path>
              </a:pathLst>
            </a:custGeom>
            <a:solidFill>
              <a:srgbClr val="FEDE58"/>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9" name="Shape 493"/>
            <p:cNvSpPr/>
            <p:nvPr/>
          </p:nvSpPr>
          <p:spPr>
            <a:xfrm>
              <a:off x="3822" y="3677"/>
              <a:ext cx="70" cy="121"/>
            </a:xfrm>
            <a:custGeom>
              <a:avLst/>
              <a:gdLst/>
              <a:ahLst/>
              <a:cxnLst/>
              <a:rect l="0" t="0" r="0" b="0"/>
              <a:pathLst>
                <a:path w="120000" h="120000" extrusionOk="0">
                  <a:moveTo>
                    <a:pt x="120000" y="17704"/>
                  </a:moveTo>
                  <a:lnTo>
                    <a:pt x="120000" y="17704"/>
                  </a:lnTo>
                  <a:lnTo>
                    <a:pt x="120000" y="16721"/>
                  </a:lnTo>
                  <a:lnTo>
                    <a:pt x="120000" y="13770"/>
                  </a:lnTo>
                  <a:lnTo>
                    <a:pt x="120000" y="13770"/>
                  </a:lnTo>
                  <a:lnTo>
                    <a:pt x="113142" y="6885"/>
                  </a:lnTo>
                  <a:lnTo>
                    <a:pt x="102857" y="2950"/>
                  </a:lnTo>
                  <a:lnTo>
                    <a:pt x="94285" y="1967"/>
                  </a:lnTo>
                  <a:lnTo>
                    <a:pt x="82285" y="0"/>
                  </a:lnTo>
                  <a:lnTo>
                    <a:pt x="70285" y="0"/>
                  </a:lnTo>
                  <a:lnTo>
                    <a:pt x="58285" y="1967"/>
                  </a:lnTo>
                  <a:lnTo>
                    <a:pt x="48000" y="3934"/>
                  </a:lnTo>
                  <a:lnTo>
                    <a:pt x="39428" y="8852"/>
                  </a:lnTo>
                  <a:lnTo>
                    <a:pt x="39428" y="8852"/>
                  </a:lnTo>
                  <a:lnTo>
                    <a:pt x="29142" y="15737"/>
                  </a:lnTo>
                  <a:lnTo>
                    <a:pt x="20571" y="20655"/>
                  </a:lnTo>
                  <a:lnTo>
                    <a:pt x="15428" y="28524"/>
                  </a:lnTo>
                  <a:lnTo>
                    <a:pt x="8571" y="37377"/>
                  </a:lnTo>
                  <a:lnTo>
                    <a:pt x="3428" y="54098"/>
                  </a:lnTo>
                  <a:lnTo>
                    <a:pt x="0" y="68852"/>
                  </a:lnTo>
                  <a:lnTo>
                    <a:pt x="0" y="68852"/>
                  </a:lnTo>
                  <a:lnTo>
                    <a:pt x="0" y="76721"/>
                  </a:lnTo>
                  <a:lnTo>
                    <a:pt x="3428" y="85573"/>
                  </a:lnTo>
                  <a:lnTo>
                    <a:pt x="8571" y="93442"/>
                  </a:lnTo>
                  <a:lnTo>
                    <a:pt x="15428" y="100327"/>
                  </a:lnTo>
                  <a:lnTo>
                    <a:pt x="22285" y="106229"/>
                  </a:lnTo>
                  <a:lnTo>
                    <a:pt x="32571" y="111147"/>
                  </a:lnTo>
                  <a:lnTo>
                    <a:pt x="44571" y="115081"/>
                  </a:lnTo>
                  <a:lnTo>
                    <a:pt x="56571" y="118032"/>
                  </a:lnTo>
                  <a:lnTo>
                    <a:pt x="56571" y="118032"/>
                  </a:lnTo>
                  <a:lnTo>
                    <a:pt x="70285" y="120000"/>
                  </a:lnTo>
                  <a:lnTo>
                    <a:pt x="80571" y="120000"/>
                  </a:lnTo>
                  <a:lnTo>
                    <a:pt x="89142" y="117049"/>
                  </a:lnTo>
                  <a:lnTo>
                    <a:pt x="99428" y="111147"/>
                  </a:lnTo>
                  <a:lnTo>
                    <a:pt x="102857" y="106229"/>
                  </a:lnTo>
                  <a:lnTo>
                    <a:pt x="111428" y="99344"/>
                  </a:lnTo>
                  <a:lnTo>
                    <a:pt x="118285" y="82622"/>
                  </a:lnTo>
                  <a:lnTo>
                    <a:pt x="120000" y="64918"/>
                  </a:lnTo>
                  <a:lnTo>
                    <a:pt x="120000" y="47213"/>
                  </a:lnTo>
                  <a:lnTo>
                    <a:pt x="120000" y="17704"/>
                  </a:lnTo>
                  <a:lnTo>
                    <a:pt x="120000" y="17704"/>
                  </a:lnTo>
                  <a:close/>
                  <a:moveTo>
                    <a:pt x="29142" y="54098"/>
                  </a:moveTo>
                  <a:lnTo>
                    <a:pt x="29142" y="54098"/>
                  </a:lnTo>
                  <a:lnTo>
                    <a:pt x="34285" y="45245"/>
                  </a:lnTo>
                  <a:lnTo>
                    <a:pt x="39428" y="37377"/>
                  </a:lnTo>
                  <a:lnTo>
                    <a:pt x="44571" y="30491"/>
                  </a:lnTo>
                  <a:lnTo>
                    <a:pt x="53142" y="23606"/>
                  </a:lnTo>
                  <a:lnTo>
                    <a:pt x="53142" y="23606"/>
                  </a:lnTo>
                  <a:lnTo>
                    <a:pt x="60000" y="19672"/>
                  </a:lnTo>
                  <a:lnTo>
                    <a:pt x="72000" y="16721"/>
                  </a:lnTo>
                  <a:lnTo>
                    <a:pt x="77142" y="15737"/>
                  </a:lnTo>
                  <a:lnTo>
                    <a:pt x="84000" y="15737"/>
                  </a:lnTo>
                  <a:lnTo>
                    <a:pt x="89142" y="16721"/>
                  </a:lnTo>
                  <a:lnTo>
                    <a:pt x="92571" y="19672"/>
                  </a:lnTo>
                  <a:lnTo>
                    <a:pt x="92571" y="19672"/>
                  </a:lnTo>
                  <a:lnTo>
                    <a:pt x="94285" y="41311"/>
                  </a:lnTo>
                  <a:lnTo>
                    <a:pt x="92571" y="62950"/>
                  </a:lnTo>
                  <a:lnTo>
                    <a:pt x="89142" y="72786"/>
                  </a:lnTo>
                  <a:lnTo>
                    <a:pt x="84000" y="83606"/>
                  </a:lnTo>
                  <a:lnTo>
                    <a:pt x="80571" y="93442"/>
                  </a:lnTo>
                  <a:lnTo>
                    <a:pt x="70285" y="104262"/>
                  </a:lnTo>
                  <a:lnTo>
                    <a:pt x="70285" y="104262"/>
                  </a:lnTo>
                  <a:lnTo>
                    <a:pt x="58285" y="101311"/>
                  </a:lnTo>
                  <a:lnTo>
                    <a:pt x="46285" y="97377"/>
                  </a:lnTo>
                  <a:lnTo>
                    <a:pt x="39428" y="92459"/>
                  </a:lnTo>
                  <a:lnTo>
                    <a:pt x="34285" y="85573"/>
                  </a:lnTo>
                  <a:lnTo>
                    <a:pt x="29142" y="78688"/>
                  </a:lnTo>
                  <a:lnTo>
                    <a:pt x="29142" y="69836"/>
                  </a:lnTo>
                  <a:lnTo>
                    <a:pt x="29142" y="61967"/>
                  </a:lnTo>
                  <a:lnTo>
                    <a:pt x="29142" y="54098"/>
                  </a:lnTo>
                  <a:lnTo>
                    <a:pt x="29142" y="5409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0" name="Shape 494"/>
            <p:cNvSpPr/>
            <p:nvPr/>
          </p:nvSpPr>
          <p:spPr>
            <a:xfrm>
              <a:off x="3775" y="3808"/>
              <a:ext cx="404" cy="47"/>
            </a:xfrm>
            <a:custGeom>
              <a:avLst/>
              <a:gdLst/>
              <a:ahLst/>
              <a:cxnLst/>
              <a:rect l="0" t="0" r="0" b="0"/>
              <a:pathLst>
                <a:path w="120000" h="120000" extrusionOk="0">
                  <a:moveTo>
                    <a:pt x="117037" y="120000"/>
                  </a:moveTo>
                  <a:lnTo>
                    <a:pt x="117037" y="120000"/>
                  </a:lnTo>
                  <a:lnTo>
                    <a:pt x="110222" y="97500"/>
                  </a:lnTo>
                  <a:lnTo>
                    <a:pt x="103407" y="85000"/>
                  </a:lnTo>
                  <a:lnTo>
                    <a:pt x="96592" y="75000"/>
                  </a:lnTo>
                  <a:lnTo>
                    <a:pt x="88888" y="67500"/>
                  </a:lnTo>
                  <a:lnTo>
                    <a:pt x="74962" y="57500"/>
                  </a:lnTo>
                  <a:lnTo>
                    <a:pt x="60444" y="45000"/>
                  </a:lnTo>
                  <a:lnTo>
                    <a:pt x="60444" y="45000"/>
                  </a:lnTo>
                  <a:lnTo>
                    <a:pt x="45925" y="40000"/>
                  </a:lnTo>
                  <a:lnTo>
                    <a:pt x="38518" y="40000"/>
                  </a:lnTo>
                  <a:lnTo>
                    <a:pt x="31407" y="42500"/>
                  </a:lnTo>
                  <a:lnTo>
                    <a:pt x="24000" y="45000"/>
                  </a:lnTo>
                  <a:lnTo>
                    <a:pt x="17185" y="57500"/>
                  </a:lnTo>
                  <a:lnTo>
                    <a:pt x="9777" y="70000"/>
                  </a:lnTo>
                  <a:lnTo>
                    <a:pt x="2962" y="87500"/>
                  </a:lnTo>
                  <a:lnTo>
                    <a:pt x="2962" y="87500"/>
                  </a:lnTo>
                  <a:lnTo>
                    <a:pt x="1777" y="87500"/>
                  </a:lnTo>
                  <a:lnTo>
                    <a:pt x="888" y="87500"/>
                  </a:lnTo>
                  <a:lnTo>
                    <a:pt x="592" y="80000"/>
                  </a:lnTo>
                  <a:lnTo>
                    <a:pt x="0" y="75000"/>
                  </a:lnTo>
                  <a:lnTo>
                    <a:pt x="0" y="67500"/>
                  </a:lnTo>
                  <a:lnTo>
                    <a:pt x="0" y="60000"/>
                  </a:lnTo>
                  <a:lnTo>
                    <a:pt x="888" y="52500"/>
                  </a:lnTo>
                  <a:lnTo>
                    <a:pt x="1777" y="50000"/>
                  </a:lnTo>
                  <a:lnTo>
                    <a:pt x="1777" y="50000"/>
                  </a:lnTo>
                  <a:lnTo>
                    <a:pt x="8888" y="27500"/>
                  </a:lnTo>
                  <a:lnTo>
                    <a:pt x="16296" y="15000"/>
                  </a:lnTo>
                  <a:lnTo>
                    <a:pt x="23407" y="7500"/>
                  </a:lnTo>
                  <a:lnTo>
                    <a:pt x="30814" y="5000"/>
                  </a:lnTo>
                  <a:lnTo>
                    <a:pt x="38222" y="0"/>
                  </a:lnTo>
                  <a:lnTo>
                    <a:pt x="45629" y="0"/>
                  </a:lnTo>
                  <a:lnTo>
                    <a:pt x="60444" y="7500"/>
                  </a:lnTo>
                  <a:lnTo>
                    <a:pt x="60444" y="7500"/>
                  </a:lnTo>
                  <a:lnTo>
                    <a:pt x="74962" y="10000"/>
                  </a:lnTo>
                  <a:lnTo>
                    <a:pt x="89777" y="25000"/>
                  </a:lnTo>
                  <a:lnTo>
                    <a:pt x="97185" y="32500"/>
                  </a:lnTo>
                  <a:lnTo>
                    <a:pt x="104296" y="42500"/>
                  </a:lnTo>
                  <a:lnTo>
                    <a:pt x="111407" y="60000"/>
                  </a:lnTo>
                  <a:lnTo>
                    <a:pt x="118222" y="77500"/>
                  </a:lnTo>
                  <a:lnTo>
                    <a:pt x="118222" y="77500"/>
                  </a:lnTo>
                  <a:lnTo>
                    <a:pt x="119111" y="85000"/>
                  </a:lnTo>
                  <a:lnTo>
                    <a:pt x="119703" y="92500"/>
                  </a:lnTo>
                  <a:lnTo>
                    <a:pt x="120000" y="97500"/>
                  </a:lnTo>
                  <a:lnTo>
                    <a:pt x="120000" y="105000"/>
                  </a:lnTo>
                  <a:lnTo>
                    <a:pt x="119703" y="112500"/>
                  </a:lnTo>
                  <a:lnTo>
                    <a:pt x="118814" y="115000"/>
                  </a:lnTo>
                  <a:lnTo>
                    <a:pt x="117925" y="120000"/>
                  </a:lnTo>
                  <a:lnTo>
                    <a:pt x="117037" y="120000"/>
                  </a:lnTo>
                  <a:lnTo>
                    <a:pt x="117037" y="120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1" name="Shape 495"/>
            <p:cNvSpPr/>
            <p:nvPr/>
          </p:nvSpPr>
          <p:spPr>
            <a:xfrm>
              <a:off x="3733" y="3838"/>
              <a:ext cx="59" cy="103"/>
            </a:xfrm>
            <a:custGeom>
              <a:avLst/>
              <a:gdLst/>
              <a:ahLst/>
              <a:cxnLst/>
              <a:rect l="0" t="0" r="0" b="0"/>
              <a:pathLst>
                <a:path w="120000" h="120000" extrusionOk="0">
                  <a:moveTo>
                    <a:pt x="76000" y="115339"/>
                  </a:moveTo>
                  <a:lnTo>
                    <a:pt x="76000" y="115339"/>
                  </a:lnTo>
                  <a:lnTo>
                    <a:pt x="96000" y="87378"/>
                  </a:lnTo>
                  <a:lnTo>
                    <a:pt x="112000" y="59417"/>
                  </a:lnTo>
                  <a:lnTo>
                    <a:pt x="118000" y="46601"/>
                  </a:lnTo>
                  <a:lnTo>
                    <a:pt x="120000" y="32621"/>
                  </a:lnTo>
                  <a:lnTo>
                    <a:pt x="120000" y="17475"/>
                  </a:lnTo>
                  <a:lnTo>
                    <a:pt x="118000" y="2330"/>
                  </a:lnTo>
                  <a:lnTo>
                    <a:pt x="118000" y="2330"/>
                  </a:lnTo>
                  <a:lnTo>
                    <a:pt x="96000" y="0"/>
                  </a:lnTo>
                  <a:lnTo>
                    <a:pt x="72000" y="0"/>
                  </a:lnTo>
                  <a:lnTo>
                    <a:pt x="56000" y="4660"/>
                  </a:lnTo>
                  <a:lnTo>
                    <a:pt x="40000" y="10485"/>
                  </a:lnTo>
                  <a:lnTo>
                    <a:pt x="28000" y="20970"/>
                  </a:lnTo>
                  <a:lnTo>
                    <a:pt x="18000" y="30291"/>
                  </a:lnTo>
                  <a:lnTo>
                    <a:pt x="8000" y="43106"/>
                  </a:lnTo>
                  <a:lnTo>
                    <a:pt x="4000" y="55922"/>
                  </a:lnTo>
                  <a:lnTo>
                    <a:pt x="0" y="69902"/>
                  </a:lnTo>
                  <a:lnTo>
                    <a:pt x="0" y="82718"/>
                  </a:lnTo>
                  <a:lnTo>
                    <a:pt x="6000" y="94368"/>
                  </a:lnTo>
                  <a:lnTo>
                    <a:pt x="12000" y="103689"/>
                  </a:lnTo>
                  <a:lnTo>
                    <a:pt x="20000" y="111844"/>
                  </a:lnTo>
                  <a:lnTo>
                    <a:pt x="34000" y="116504"/>
                  </a:lnTo>
                  <a:lnTo>
                    <a:pt x="50000" y="120000"/>
                  </a:lnTo>
                  <a:lnTo>
                    <a:pt x="70000" y="117669"/>
                  </a:lnTo>
                  <a:lnTo>
                    <a:pt x="76000" y="115339"/>
                  </a:lnTo>
                  <a:close/>
                </a:path>
              </a:pathLst>
            </a:custGeom>
            <a:solidFill>
              <a:srgbClr val="FEDE58"/>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2" name="Shape 496"/>
            <p:cNvSpPr/>
            <p:nvPr/>
          </p:nvSpPr>
          <p:spPr>
            <a:xfrm>
              <a:off x="3725" y="3829"/>
              <a:ext cx="77" cy="119"/>
            </a:xfrm>
            <a:custGeom>
              <a:avLst/>
              <a:gdLst/>
              <a:ahLst/>
              <a:cxnLst/>
              <a:rect l="0" t="0" r="0" b="0"/>
              <a:pathLst>
                <a:path w="120000" h="120000" extrusionOk="0">
                  <a:moveTo>
                    <a:pt x="87692" y="0"/>
                  </a:moveTo>
                  <a:lnTo>
                    <a:pt x="87692" y="0"/>
                  </a:lnTo>
                  <a:lnTo>
                    <a:pt x="75384" y="0"/>
                  </a:lnTo>
                  <a:lnTo>
                    <a:pt x="61538" y="2000"/>
                  </a:lnTo>
                  <a:lnTo>
                    <a:pt x="50769" y="4000"/>
                  </a:lnTo>
                  <a:lnTo>
                    <a:pt x="40000" y="10000"/>
                  </a:lnTo>
                  <a:lnTo>
                    <a:pt x="32307" y="14000"/>
                  </a:lnTo>
                  <a:lnTo>
                    <a:pt x="23076" y="21000"/>
                  </a:lnTo>
                  <a:lnTo>
                    <a:pt x="16923" y="28000"/>
                  </a:lnTo>
                  <a:lnTo>
                    <a:pt x="12307" y="35000"/>
                  </a:lnTo>
                  <a:lnTo>
                    <a:pt x="12307" y="35000"/>
                  </a:lnTo>
                  <a:lnTo>
                    <a:pt x="4615" y="50000"/>
                  </a:lnTo>
                  <a:lnTo>
                    <a:pt x="0" y="67000"/>
                  </a:lnTo>
                  <a:lnTo>
                    <a:pt x="0" y="77000"/>
                  </a:lnTo>
                  <a:lnTo>
                    <a:pt x="1538" y="85000"/>
                  </a:lnTo>
                  <a:lnTo>
                    <a:pt x="4615" y="94000"/>
                  </a:lnTo>
                  <a:lnTo>
                    <a:pt x="7692" y="101000"/>
                  </a:lnTo>
                  <a:lnTo>
                    <a:pt x="7692" y="101000"/>
                  </a:lnTo>
                  <a:lnTo>
                    <a:pt x="15384" y="106000"/>
                  </a:lnTo>
                  <a:lnTo>
                    <a:pt x="21538" y="112000"/>
                  </a:lnTo>
                  <a:lnTo>
                    <a:pt x="29230" y="116000"/>
                  </a:lnTo>
                  <a:lnTo>
                    <a:pt x="40000" y="119000"/>
                  </a:lnTo>
                  <a:lnTo>
                    <a:pt x="49230" y="120000"/>
                  </a:lnTo>
                  <a:lnTo>
                    <a:pt x="60000" y="120000"/>
                  </a:lnTo>
                  <a:lnTo>
                    <a:pt x="67692" y="117000"/>
                  </a:lnTo>
                  <a:lnTo>
                    <a:pt x="78461" y="113000"/>
                  </a:lnTo>
                  <a:lnTo>
                    <a:pt x="78461" y="113000"/>
                  </a:lnTo>
                  <a:lnTo>
                    <a:pt x="81538" y="112000"/>
                  </a:lnTo>
                  <a:lnTo>
                    <a:pt x="83076" y="109000"/>
                  </a:lnTo>
                  <a:lnTo>
                    <a:pt x="83076" y="109000"/>
                  </a:lnTo>
                  <a:lnTo>
                    <a:pt x="100000" y="83000"/>
                  </a:lnTo>
                  <a:lnTo>
                    <a:pt x="109230" y="66000"/>
                  </a:lnTo>
                  <a:lnTo>
                    <a:pt x="118461" y="48000"/>
                  </a:lnTo>
                  <a:lnTo>
                    <a:pt x="120000" y="31000"/>
                  </a:lnTo>
                  <a:lnTo>
                    <a:pt x="120000" y="23000"/>
                  </a:lnTo>
                  <a:lnTo>
                    <a:pt x="118461" y="17000"/>
                  </a:lnTo>
                  <a:lnTo>
                    <a:pt x="113846" y="10000"/>
                  </a:lnTo>
                  <a:lnTo>
                    <a:pt x="107692" y="6000"/>
                  </a:lnTo>
                  <a:lnTo>
                    <a:pt x="98461" y="3000"/>
                  </a:lnTo>
                  <a:lnTo>
                    <a:pt x="87692" y="0"/>
                  </a:lnTo>
                  <a:lnTo>
                    <a:pt x="87692" y="0"/>
                  </a:lnTo>
                  <a:close/>
                  <a:moveTo>
                    <a:pt x="89230" y="18000"/>
                  </a:moveTo>
                  <a:lnTo>
                    <a:pt x="89230" y="18000"/>
                  </a:lnTo>
                  <a:lnTo>
                    <a:pt x="92307" y="30000"/>
                  </a:lnTo>
                  <a:lnTo>
                    <a:pt x="92307" y="41000"/>
                  </a:lnTo>
                  <a:lnTo>
                    <a:pt x="87692" y="50000"/>
                  </a:lnTo>
                  <a:lnTo>
                    <a:pt x="83076" y="62000"/>
                  </a:lnTo>
                  <a:lnTo>
                    <a:pt x="72307" y="83000"/>
                  </a:lnTo>
                  <a:lnTo>
                    <a:pt x="60000" y="102000"/>
                  </a:lnTo>
                  <a:lnTo>
                    <a:pt x="60000" y="102000"/>
                  </a:lnTo>
                  <a:lnTo>
                    <a:pt x="55384" y="103000"/>
                  </a:lnTo>
                  <a:lnTo>
                    <a:pt x="50769" y="103000"/>
                  </a:lnTo>
                  <a:lnTo>
                    <a:pt x="44615" y="103000"/>
                  </a:lnTo>
                  <a:lnTo>
                    <a:pt x="40000" y="101000"/>
                  </a:lnTo>
                  <a:lnTo>
                    <a:pt x="33846" y="95000"/>
                  </a:lnTo>
                  <a:lnTo>
                    <a:pt x="29230" y="90000"/>
                  </a:lnTo>
                  <a:lnTo>
                    <a:pt x="29230" y="90000"/>
                  </a:lnTo>
                  <a:lnTo>
                    <a:pt x="26153" y="81000"/>
                  </a:lnTo>
                  <a:lnTo>
                    <a:pt x="26153" y="73000"/>
                  </a:lnTo>
                  <a:lnTo>
                    <a:pt x="26153" y="64000"/>
                  </a:lnTo>
                  <a:lnTo>
                    <a:pt x="27692" y="56000"/>
                  </a:lnTo>
                  <a:lnTo>
                    <a:pt x="27692" y="56000"/>
                  </a:lnTo>
                  <a:lnTo>
                    <a:pt x="32307" y="49000"/>
                  </a:lnTo>
                  <a:lnTo>
                    <a:pt x="36923" y="41000"/>
                  </a:lnTo>
                  <a:lnTo>
                    <a:pt x="43076" y="34000"/>
                  </a:lnTo>
                  <a:lnTo>
                    <a:pt x="49230" y="27000"/>
                  </a:lnTo>
                  <a:lnTo>
                    <a:pt x="56923" y="23000"/>
                  </a:lnTo>
                  <a:lnTo>
                    <a:pt x="66153" y="18000"/>
                  </a:lnTo>
                  <a:lnTo>
                    <a:pt x="76923" y="17000"/>
                  </a:lnTo>
                  <a:lnTo>
                    <a:pt x="89230" y="18000"/>
                  </a:lnTo>
                  <a:lnTo>
                    <a:pt x="89230" y="18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3" name="Shape 497"/>
            <p:cNvSpPr/>
            <p:nvPr/>
          </p:nvSpPr>
          <p:spPr>
            <a:xfrm>
              <a:off x="4536" y="2730"/>
              <a:ext cx="135" cy="440"/>
            </a:xfrm>
            <a:custGeom>
              <a:avLst/>
              <a:gdLst/>
              <a:ahLst/>
              <a:cxnLst/>
              <a:rect l="0" t="0" r="0" b="0"/>
              <a:pathLst>
                <a:path w="120000" h="120000" extrusionOk="0">
                  <a:moveTo>
                    <a:pt x="56000" y="2721"/>
                  </a:moveTo>
                  <a:lnTo>
                    <a:pt x="56000" y="2721"/>
                  </a:lnTo>
                  <a:lnTo>
                    <a:pt x="56000" y="4897"/>
                  </a:lnTo>
                  <a:lnTo>
                    <a:pt x="54222" y="7346"/>
                  </a:lnTo>
                  <a:lnTo>
                    <a:pt x="51555" y="9251"/>
                  </a:lnTo>
                  <a:lnTo>
                    <a:pt x="48000" y="11156"/>
                  </a:lnTo>
                  <a:lnTo>
                    <a:pt x="48000" y="11156"/>
                  </a:lnTo>
                  <a:lnTo>
                    <a:pt x="43555" y="8707"/>
                  </a:lnTo>
                  <a:lnTo>
                    <a:pt x="37333" y="6802"/>
                  </a:lnTo>
                  <a:lnTo>
                    <a:pt x="31111" y="4897"/>
                  </a:lnTo>
                  <a:lnTo>
                    <a:pt x="24888" y="2993"/>
                  </a:lnTo>
                  <a:lnTo>
                    <a:pt x="24888" y="2993"/>
                  </a:lnTo>
                  <a:lnTo>
                    <a:pt x="22222" y="2448"/>
                  </a:lnTo>
                  <a:lnTo>
                    <a:pt x="19555" y="2448"/>
                  </a:lnTo>
                  <a:lnTo>
                    <a:pt x="16888" y="2448"/>
                  </a:lnTo>
                  <a:lnTo>
                    <a:pt x="15111" y="2721"/>
                  </a:lnTo>
                  <a:lnTo>
                    <a:pt x="13333" y="3537"/>
                  </a:lnTo>
                  <a:lnTo>
                    <a:pt x="12444" y="4353"/>
                  </a:lnTo>
                  <a:lnTo>
                    <a:pt x="12444" y="4897"/>
                  </a:lnTo>
                  <a:lnTo>
                    <a:pt x="13333" y="6258"/>
                  </a:lnTo>
                  <a:lnTo>
                    <a:pt x="13333" y="6258"/>
                  </a:lnTo>
                  <a:lnTo>
                    <a:pt x="21333" y="8435"/>
                  </a:lnTo>
                  <a:lnTo>
                    <a:pt x="27555" y="10340"/>
                  </a:lnTo>
                  <a:lnTo>
                    <a:pt x="27555" y="10340"/>
                  </a:lnTo>
                  <a:lnTo>
                    <a:pt x="28444" y="10612"/>
                  </a:lnTo>
                  <a:lnTo>
                    <a:pt x="28444" y="10612"/>
                  </a:lnTo>
                  <a:lnTo>
                    <a:pt x="19555" y="8707"/>
                  </a:lnTo>
                  <a:lnTo>
                    <a:pt x="10666" y="6530"/>
                  </a:lnTo>
                  <a:lnTo>
                    <a:pt x="10666" y="6530"/>
                  </a:lnTo>
                  <a:lnTo>
                    <a:pt x="7111" y="6258"/>
                  </a:lnTo>
                  <a:lnTo>
                    <a:pt x="4444" y="6258"/>
                  </a:lnTo>
                  <a:lnTo>
                    <a:pt x="2666" y="6530"/>
                  </a:lnTo>
                  <a:lnTo>
                    <a:pt x="888" y="7346"/>
                  </a:lnTo>
                  <a:lnTo>
                    <a:pt x="0" y="8163"/>
                  </a:lnTo>
                  <a:lnTo>
                    <a:pt x="0" y="8707"/>
                  </a:lnTo>
                  <a:lnTo>
                    <a:pt x="888" y="9523"/>
                  </a:lnTo>
                  <a:lnTo>
                    <a:pt x="2666" y="10340"/>
                  </a:lnTo>
                  <a:lnTo>
                    <a:pt x="2666" y="10340"/>
                  </a:lnTo>
                  <a:lnTo>
                    <a:pt x="12444" y="12517"/>
                  </a:lnTo>
                  <a:lnTo>
                    <a:pt x="22222" y="14421"/>
                  </a:lnTo>
                  <a:lnTo>
                    <a:pt x="32000" y="16054"/>
                  </a:lnTo>
                  <a:lnTo>
                    <a:pt x="43555" y="17142"/>
                  </a:lnTo>
                  <a:lnTo>
                    <a:pt x="43555" y="17142"/>
                  </a:lnTo>
                  <a:lnTo>
                    <a:pt x="53333" y="22585"/>
                  </a:lnTo>
                  <a:lnTo>
                    <a:pt x="60444" y="27755"/>
                  </a:lnTo>
                  <a:lnTo>
                    <a:pt x="68444" y="33741"/>
                  </a:lnTo>
                  <a:lnTo>
                    <a:pt x="72888" y="39455"/>
                  </a:lnTo>
                  <a:lnTo>
                    <a:pt x="78222" y="45170"/>
                  </a:lnTo>
                  <a:lnTo>
                    <a:pt x="82666" y="51428"/>
                  </a:lnTo>
                  <a:lnTo>
                    <a:pt x="88888" y="63401"/>
                  </a:lnTo>
                  <a:lnTo>
                    <a:pt x="88888" y="63401"/>
                  </a:lnTo>
                  <a:lnTo>
                    <a:pt x="97777" y="76734"/>
                  </a:lnTo>
                  <a:lnTo>
                    <a:pt x="104000" y="90340"/>
                  </a:lnTo>
                  <a:lnTo>
                    <a:pt x="104888" y="97687"/>
                  </a:lnTo>
                  <a:lnTo>
                    <a:pt x="106666" y="104489"/>
                  </a:lnTo>
                  <a:lnTo>
                    <a:pt x="104888" y="111292"/>
                  </a:lnTo>
                  <a:lnTo>
                    <a:pt x="103111" y="117823"/>
                  </a:lnTo>
                  <a:lnTo>
                    <a:pt x="103111" y="117823"/>
                  </a:lnTo>
                  <a:lnTo>
                    <a:pt x="104000" y="118911"/>
                  </a:lnTo>
                  <a:lnTo>
                    <a:pt x="104888" y="119727"/>
                  </a:lnTo>
                  <a:lnTo>
                    <a:pt x="106666" y="119999"/>
                  </a:lnTo>
                  <a:lnTo>
                    <a:pt x="109333" y="119999"/>
                  </a:lnTo>
                  <a:lnTo>
                    <a:pt x="112888" y="119999"/>
                  </a:lnTo>
                  <a:lnTo>
                    <a:pt x="115555" y="119727"/>
                  </a:lnTo>
                  <a:lnTo>
                    <a:pt x="116444" y="118911"/>
                  </a:lnTo>
                  <a:lnTo>
                    <a:pt x="117333" y="118095"/>
                  </a:lnTo>
                  <a:lnTo>
                    <a:pt x="117333" y="118095"/>
                  </a:lnTo>
                  <a:lnTo>
                    <a:pt x="120000" y="111292"/>
                  </a:lnTo>
                  <a:lnTo>
                    <a:pt x="120000" y="104761"/>
                  </a:lnTo>
                  <a:lnTo>
                    <a:pt x="120000" y="97959"/>
                  </a:lnTo>
                  <a:lnTo>
                    <a:pt x="117333" y="91156"/>
                  </a:lnTo>
                  <a:lnTo>
                    <a:pt x="111111" y="77823"/>
                  </a:lnTo>
                  <a:lnTo>
                    <a:pt x="104888" y="64489"/>
                  </a:lnTo>
                  <a:lnTo>
                    <a:pt x="104888" y="64489"/>
                  </a:lnTo>
                  <a:lnTo>
                    <a:pt x="97777" y="51700"/>
                  </a:lnTo>
                  <a:lnTo>
                    <a:pt x="94222" y="45714"/>
                  </a:lnTo>
                  <a:lnTo>
                    <a:pt x="88888" y="39183"/>
                  </a:lnTo>
                  <a:lnTo>
                    <a:pt x="82666" y="32653"/>
                  </a:lnTo>
                  <a:lnTo>
                    <a:pt x="75555" y="26666"/>
                  </a:lnTo>
                  <a:lnTo>
                    <a:pt x="66666" y="20680"/>
                  </a:lnTo>
                  <a:lnTo>
                    <a:pt x="56888" y="14965"/>
                  </a:lnTo>
                  <a:lnTo>
                    <a:pt x="56888" y="14965"/>
                  </a:lnTo>
                  <a:lnTo>
                    <a:pt x="63111" y="12244"/>
                  </a:lnTo>
                  <a:lnTo>
                    <a:pt x="68444" y="8707"/>
                  </a:lnTo>
                  <a:lnTo>
                    <a:pt x="69333" y="7346"/>
                  </a:lnTo>
                  <a:lnTo>
                    <a:pt x="70222" y="5442"/>
                  </a:lnTo>
                  <a:lnTo>
                    <a:pt x="70222" y="3537"/>
                  </a:lnTo>
                  <a:lnTo>
                    <a:pt x="69333" y="1904"/>
                  </a:lnTo>
                  <a:lnTo>
                    <a:pt x="69333" y="1904"/>
                  </a:lnTo>
                  <a:lnTo>
                    <a:pt x="68444" y="816"/>
                  </a:lnTo>
                  <a:lnTo>
                    <a:pt x="65777" y="544"/>
                  </a:lnTo>
                  <a:lnTo>
                    <a:pt x="63111" y="0"/>
                  </a:lnTo>
                  <a:lnTo>
                    <a:pt x="60444" y="544"/>
                  </a:lnTo>
                  <a:lnTo>
                    <a:pt x="57777" y="544"/>
                  </a:lnTo>
                  <a:lnTo>
                    <a:pt x="56000" y="1088"/>
                  </a:lnTo>
                  <a:lnTo>
                    <a:pt x="56000" y="1904"/>
                  </a:lnTo>
                  <a:lnTo>
                    <a:pt x="56000" y="2721"/>
                  </a:lnTo>
                  <a:lnTo>
                    <a:pt x="56000" y="272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4" name="Shape 498"/>
            <p:cNvSpPr/>
            <p:nvPr/>
          </p:nvSpPr>
          <p:spPr>
            <a:xfrm>
              <a:off x="4175" y="2727"/>
              <a:ext cx="112" cy="442"/>
            </a:xfrm>
            <a:custGeom>
              <a:avLst/>
              <a:gdLst/>
              <a:ahLst/>
              <a:cxnLst/>
              <a:rect l="0" t="0" r="0" b="0"/>
              <a:pathLst>
                <a:path w="120000" h="120000" extrusionOk="0">
                  <a:moveTo>
                    <a:pt x="24424" y="117828"/>
                  </a:moveTo>
                  <a:lnTo>
                    <a:pt x="24424" y="117828"/>
                  </a:lnTo>
                  <a:lnTo>
                    <a:pt x="20176" y="111312"/>
                  </a:lnTo>
                  <a:lnTo>
                    <a:pt x="18053" y="105067"/>
                  </a:lnTo>
                  <a:lnTo>
                    <a:pt x="18053" y="98552"/>
                  </a:lnTo>
                  <a:lnTo>
                    <a:pt x="20176" y="91764"/>
                  </a:lnTo>
                  <a:lnTo>
                    <a:pt x="24424" y="78733"/>
                  </a:lnTo>
                  <a:lnTo>
                    <a:pt x="28672" y="65429"/>
                  </a:lnTo>
                  <a:lnTo>
                    <a:pt x="28672" y="65429"/>
                  </a:lnTo>
                  <a:lnTo>
                    <a:pt x="32920" y="52941"/>
                  </a:lnTo>
                  <a:lnTo>
                    <a:pt x="37168" y="46968"/>
                  </a:lnTo>
                  <a:lnTo>
                    <a:pt x="42477" y="40452"/>
                  </a:lnTo>
                  <a:lnTo>
                    <a:pt x="47787" y="34479"/>
                  </a:lnTo>
                  <a:lnTo>
                    <a:pt x="55221" y="28506"/>
                  </a:lnTo>
                  <a:lnTo>
                    <a:pt x="63716" y="22262"/>
                  </a:lnTo>
                  <a:lnTo>
                    <a:pt x="74336" y="16561"/>
                  </a:lnTo>
                  <a:lnTo>
                    <a:pt x="74336" y="16561"/>
                  </a:lnTo>
                  <a:lnTo>
                    <a:pt x="86017" y="15475"/>
                  </a:lnTo>
                  <a:lnTo>
                    <a:pt x="96637" y="13574"/>
                  </a:lnTo>
                  <a:lnTo>
                    <a:pt x="117876" y="9773"/>
                  </a:lnTo>
                  <a:lnTo>
                    <a:pt x="117876" y="9773"/>
                  </a:lnTo>
                  <a:lnTo>
                    <a:pt x="120000" y="9230"/>
                  </a:lnTo>
                  <a:lnTo>
                    <a:pt x="120000" y="8416"/>
                  </a:lnTo>
                  <a:lnTo>
                    <a:pt x="120000" y="7330"/>
                  </a:lnTo>
                  <a:lnTo>
                    <a:pt x="118938" y="6787"/>
                  </a:lnTo>
                  <a:lnTo>
                    <a:pt x="115752" y="5972"/>
                  </a:lnTo>
                  <a:lnTo>
                    <a:pt x="113628" y="5701"/>
                  </a:lnTo>
                  <a:lnTo>
                    <a:pt x="110442" y="5701"/>
                  </a:lnTo>
                  <a:lnTo>
                    <a:pt x="107256" y="5972"/>
                  </a:lnTo>
                  <a:lnTo>
                    <a:pt x="107256" y="5972"/>
                  </a:lnTo>
                  <a:lnTo>
                    <a:pt x="93451" y="9230"/>
                  </a:lnTo>
                  <a:lnTo>
                    <a:pt x="86017" y="10316"/>
                  </a:lnTo>
                  <a:lnTo>
                    <a:pt x="80707" y="11402"/>
                  </a:lnTo>
                  <a:lnTo>
                    <a:pt x="80707" y="11402"/>
                  </a:lnTo>
                  <a:lnTo>
                    <a:pt x="84955" y="9502"/>
                  </a:lnTo>
                  <a:lnTo>
                    <a:pt x="92389" y="7601"/>
                  </a:lnTo>
                  <a:lnTo>
                    <a:pt x="100884" y="5701"/>
                  </a:lnTo>
                  <a:lnTo>
                    <a:pt x="107256" y="3800"/>
                  </a:lnTo>
                  <a:lnTo>
                    <a:pt x="107256" y="3800"/>
                  </a:lnTo>
                  <a:lnTo>
                    <a:pt x="108318" y="2986"/>
                  </a:lnTo>
                  <a:lnTo>
                    <a:pt x="108318" y="1900"/>
                  </a:lnTo>
                  <a:lnTo>
                    <a:pt x="107256" y="1085"/>
                  </a:lnTo>
                  <a:lnTo>
                    <a:pt x="106194" y="814"/>
                  </a:lnTo>
                  <a:lnTo>
                    <a:pt x="103008" y="542"/>
                  </a:lnTo>
                  <a:lnTo>
                    <a:pt x="99823" y="542"/>
                  </a:lnTo>
                  <a:lnTo>
                    <a:pt x="96637" y="542"/>
                  </a:lnTo>
                  <a:lnTo>
                    <a:pt x="93451" y="1085"/>
                  </a:lnTo>
                  <a:lnTo>
                    <a:pt x="93451" y="1085"/>
                  </a:lnTo>
                  <a:lnTo>
                    <a:pt x="86017" y="2986"/>
                  </a:lnTo>
                  <a:lnTo>
                    <a:pt x="78584" y="5429"/>
                  </a:lnTo>
                  <a:lnTo>
                    <a:pt x="70088" y="7330"/>
                  </a:lnTo>
                  <a:lnTo>
                    <a:pt x="63716" y="9502"/>
                  </a:lnTo>
                  <a:lnTo>
                    <a:pt x="63716" y="9502"/>
                  </a:lnTo>
                  <a:lnTo>
                    <a:pt x="61592" y="7873"/>
                  </a:lnTo>
                  <a:lnTo>
                    <a:pt x="58407" y="5972"/>
                  </a:lnTo>
                  <a:lnTo>
                    <a:pt x="58407" y="4072"/>
                  </a:lnTo>
                  <a:lnTo>
                    <a:pt x="58407" y="2714"/>
                  </a:lnTo>
                  <a:lnTo>
                    <a:pt x="58407" y="2714"/>
                  </a:lnTo>
                  <a:lnTo>
                    <a:pt x="58407" y="1628"/>
                  </a:lnTo>
                  <a:lnTo>
                    <a:pt x="56283" y="814"/>
                  </a:lnTo>
                  <a:lnTo>
                    <a:pt x="54159" y="542"/>
                  </a:lnTo>
                  <a:lnTo>
                    <a:pt x="50973" y="0"/>
                  </a:lnTo>
                  <a:lnTo>
                    <a:pt x="47787" y="0"/>
                  </a:lnTo>
                  <a:lnTo>
                    <a:pt x="44601" y="542"/>
                  </a:lnTo>
                  <a:lnTo>
                    <a:pt x="42477" y="1085"/>
                  </a:lnTo>
                  <a:lnTo>
                    <a:pt x="40353" y="1900"/>
                  </a:lnTo>
                  <a:lnTo>
                    <a:pt x="40353" y="1900"/>
                  </a:lnTo>
                  <a:lnTo>
                    <a:pt x="40353" y="3529"/>
                  </a:lnTo>
                  <a:lnTo>
                    <a:pt x="40353" y="5429"/>
                  </a:lnTo>
                  <a:lnTo>
                    <a:pt x="42477" y="7330"/>
                  </a:lnTo>
                  <a:lnTo>
                    <a:pt x="43539" y="8687"/>
                  </a:lnTo>
                  <a:lnTo>
                    <a:pt x="50973" y="12217"/>
                  </a:lnTo>
                  <a:lnTo>
                    <a:pt x="59469" y="14932"/>
                  </a:lnTo>
                  <a:lnTo>
                    <a:pt x="59469" y="14932"/>
                  </a:lnTo>
                  <a:lnTo>
                    <a:pt x="49911" y="20361"/>
                  </a:lnTo>
                  <a:lnTo>
                    <a:pt x="40353" y="26063"/>
                  </a:lnTo>
                  <a:lnTo>
                    <a:pt x="32920" y="32307"/>
                  </a:lnTo>
                  <a:lnTo>
                    <a:pt x="27610" y="38280"/>
                  </a:lnTo>
                  <a:lnTo>
                    <a:pt x="22300" y="44253"/>
                  </a:lnTo>
                  <a:lnTo>
                    <a:pt x="18053" y="50497"/>
                  </a:lnTo>
                  <a:lnTo>
                    <a:pt x="12743" y="62986"/>
                  </a:lnTo>
                  <a:lnTo>
                    <a:pt x="12743" y="62986"/>
                  </a:lnTo>
                  <a:lnTo>
                    <a:pt x="6371" y="76561"/>
                  </a:lnTo>
                  <a:lnTo>
                    <a:pt x="0" y="90678"/>
                  </a:lnTo>
                  <a:lnTo>
                    <a:pt x="0" y="97737"/>
                  </a:lnTo>
                  <a:lnTo>
                    <a:pt x="0" y="104524"/>
                  </a:lnTo>
                  <a:lnTo>
                    <a:pt x="3185" y="111855"/>
                  </a:lnTo>
                  <a:lnTo>
                    <a:pt x="6371" y="118642"/>
                  </a:lnTo>
                  <a:lnTo>
                    <a:pt x="6371" y="118642"/>
                  </a:lnTo>
                  <a:lnTo>
                    <a:pt x="7433" y="119457"/>
                  </a:lnTo>
                  <a:lnTo>
                    <a:pt x="10619" y="120000"/>
                  </a:lnTo>
                  <a:lnTo>
                    <a:pt x="13805" y="120000"/>
                  </a:lnTo>
                  <a:lnTo>
                    <a:pt x="16991" y="120000"/>
                  </a:lnTo>
                  <a:lnTo>
                    <a:pt x="20176" y="120000"/>
                  </a:lnTo>
                  <a:lnTo>
                    <a:pt x="22300" y="119728"/>
                  </a:lnTo>
                  <a:lnTo>
                    <a:pt x="24424" y="118914"/>
                  </a:lnTo>
                  <a:lnTo>
                    <a:pt x="24424" y="117828"/>
                  </a:lnTo>
                  <a:lnTo>
                    <a:pt x="24424" y="11782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5" name="Shape 499"/>
            <p:cNvSpPr/>
            <p:nvPr/>
          </p:nvSpPr>
          <p:spPr>
            <a:xfrm>
              <a:off x="3981" y="3438"/>
              <a:ext cx="507" cy="552"/>
            </a:xfrm>
            <a:custGeom>
              <a:avLst/>
              <a:gdLst/>
              <a:ahLst/>
              <a:cxnLst/>
              <a:rect l="0" t="0" r="0" b="0"/>
              <a:pathLst>
                <a:path w="120000" h="120000" extrusionOk="0">
                  <a:moveTo>
                    <a:pt x="22721" y="40869"/>
                  </a:moveTo>
                  <a:lnTo>
                    <a:pt x="22721" y="40869"/>
                  </a:lnTo>
                  <a:lnTo>
                    <a:pt x="16331" y="47826"/>
                  </a:lnTo>
                  <a:lnTo>
                    <a:pt x="8520" y="57173"/>
                  </a:lnTo>
                  <a:lnTo>
                    <a:pt x="4733" y="62173"/>
                  </a:lnTo>
                  <a:lnTo>
                    <a:pt x="1893" y="66304"/>
                  </a:lnTo>
                  <a:lnTo>
                    <a:pt x="946" y="68478"/>
                  </a:lnTo>
                  <a:lnTo>
                    <a:pt x="236" y="70000"/>
                  </a:lnTo>
                  <a:lnTo>
                    <a:pt x="0" y="71521"/>
                  </a:lnTo>
                  <a:lnTo>
                    <a:pt x="0" y="72608"/>
                  </a:lnTo>
                  <a:lnTo>
                    <a:pt x="0" y="72608"/>
                  </a:lnTo>
                  <a:lnTo>
                    <a:pt x="946" y="74130"/>
                  </a:lnTo>
                  <a:lnTo>
                    <a:pt x="1893" y="75434"/>
                  </a:lnTo>
                  <a:lnTo>
                    <a:pt x="3550" y="76739"/>
                  </a:lnTo>
                  <a:lnTo>
                    <a:pt x="5207" y="77826"/>
                  </a:lnTo>
                  <a:lnTo>
                    <a:pt x="9467" y="80217"/>
                  </a:lnTo>
                  <a:lnTo>
                    <a:pt x="14437" y="82608"/>
                  </a:lnTo>
                  <a:lnTo>
                    <a:pt x="23905" y="87173"/>
                  </a:lnTo>
                  <a:lnTo>
                    <a:pt x="28402" y="89130"/>
                  </a:lnTo>
                  <a:lnTo>
                    <a:pt x="31242" y="90652"/>
                  </a:lnTo>
                  <a:lnTo>
                    <a:pt x="31242" y="90652"/>
                  </a:lnTo>
                  <a:lnTo>
                    <a:pt x="53727" y="103913"/>
                  </a:lnTo>
                  <a:lnTo>
                    <a:pt x="53727" y="103913"/>
                  </a:lnTo>
                  <a:lnTo>
                    <a:pt x="66982" y="112826"/>
                  </a:lnTo>
                  <a:lnTo>
                    <a:pt x="71242" y="115434"/>
                  </a:lnTo>
                  <a:lnTo>
                    <a:pt x="75266" y="117608"/>
                  </a:lnTo>
                  <a:lnTo>
                    <a:pt x="78579" y="119347"/>
                  </a:lnTo>
                  <a:lnTo>
                    <a:pt x="79763" y="119782"/>
                  </a:lnTo>
                  <a:lnTo>
                    <a:pt x="80710" y="120000"/>
                  </a:lnTo>
                  <a:lnTo>
                    <a:pt x="80710" y="120000"/>
                  </a:lnTo>
                  <a:lnTo>
                    <a:pt x="82840" y="119782"/>
                  </a:lnTo>
                  <a:lnTo>
                    <a:pt x="84497" y="118695"/>
                  </a:lnTo>
                  <a:lnTo>
                    <a:pt x="86153" y="117608"/>
                  </a:lnTo>
                  <a:lnTo>
                    <a:pt x="87337" y="116086"/>
                  </a:lnTo>
                  <a:lnTo>
                    <a:pt x="90414" y="112173"/>
                  </a:lnTo>
                  <a:lnTo>
                    <a:pt x="93017" y="108478"/>
                  </a:lnTo>
                  <a:lnTo>
                    <a:pt x="93017" y="108478"/>
                  </a:lnTo>
                  <a:lnTo>
                    <a:pt x="95621" y="104347"/>
                  </a:lnTo>
                  <a:lnTo>
                    <a:pt x="98224" y="100000"/>
                  </a:lnTo>
                  <a:lnTo>
                    <a:pt x="100591" y="95434"/>
                  </a:lnTo>
                  <a:lnTo>
                    <a:pt x="102958" y="91304"/>
                  </a:lnTo>
                  <a:lnTo>
                    <a:pt x="106508" y="82173"/>
                  </a:lnTo>
                  <a:lnTo>
                    <a:pt x="109822" y="73043"/>
                  </a:lnTo>
                  <a:lnTo>
                    <a:pt x="112426" y="63913"/>
                  </a:lnTo>
                  <a:lnTo>
                    <a:pt x="115029" y="54565"/>
                  </a:lnTo>
                  <a:lnTo>
                    <a:pt x="119763" y="35434"/>
                  </a:lnTo>
                  <a:lnTo>
                    <a:pt x="119763" y="35434"/>
                  </a:lnTo>
                  <a:lnTo>
                    <a:pt x="120000" y="34130"/>
                  </a:lnTo>
                  <a:lnTo>
                    <a:pt x="119763" y="32608"/>
                  </a:lnTo>
                  <a:lnTo>
                    <a:pt x="119526" y="31086"/>
                  </a:lnTo>
                  <a:lnTo>
                    <a:pt x="119053" y="29565"/>
                  </a:lnTo>
                  <a:lnTo>
                    <a:pt x="117159" y="26304"/>
                  </a:lnTo>
                  <a:lnTo>
                    <a:pt x="114792" y="23260"/>
                  </a:lnTo>
                  <a:lnTo>
                    <a:pt x="111479" y="20000"/>
                  </a:lnTo>
                  <a:lnTo>
                    <a:pt x="107928" y="16521"/>
                  </a:lnTo>
                  <a:lnTo>
                    <a:pt x="103905" y="13478"/>
                  </a:lnTo>
                  <a:lnTo>
                    <a:pt x="99171" y="10434"/>
                  </a:lnTo>
                  <a:lnTo>
                    <a:pt x="94911" y="7826"/>
                  </a:lnTo>
                  <a:lnTo>
                    <a:pt x="90414" y="5434"/>
                  </a:lnTo>
                  <a:lnTo>
                    <a:pt x="86153" y="3260"/>
                  </a:lnTo>
                  <a:lnTo>
                    <a:pt x="81893" y="1521"/>
                  </a:lnTo>
                  <a:lnTo>
                    <a:pt x="77869" y="434"/>
                  </a:lnTo>
                  <a:lnTo>
                    <a:pt x="74082" y="0"/>
                  </a:lnTo>
                  <a:lnTo>
                    <a:pt x="71242" y="0"/>
                  </a:lnTo>
                  <a:lnTo>
                    <a:pt x="70295" y="217"/>
                  </a:lnTo>
                  <a:lnTo>
                    <a:pt x="68875" y="869"/>
                  </a:lnTo>
                  <a:lnTo>
                    <a:pt x="68875" y="869"/>
                  </a:lnTo>
                  <a:lnTo>
                    <a:pt x="63668" y="4782"/>
                  </a:lnTo>
                  <a:lnTo>
                    <a:pt x="51124" y="14782"/>
                  </a:lnTo>
                  <a:lnTo>
                    <a:pt x="43550" y="21086"/>
                  </a:lnTo>
                  <a:lnTo>
                    <a:pt x="35502" y="27826"/>
                  </a:lnTo>
                  <a:lnTo>
                    <a:pt x="28639" y="34565"/>
                  </a:lnTo>
                  <a:lnTo>
                    <a:pt x="22721" y="40869"/>
                  </a:lnTo>
                  <a:lnTo>
                    <a:pt x="22721" y="40869"/>
                  </a:lnTo>
                  <a:close/>
                </a:path>
              </a:pathLst>
            </a:custGeom>
            <a:solidFill>
              <a:srgbClr val="FF66F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6" name="Shape 500"/>
            <p:cNvSpPr/>
            <p:nvPr/>
          </p:nvSpPr>
          <p:spPr>
            <a:xfrm>
              <a:off x="3972" y="3429"/>
              <a:ext cx="522" cy="568"/>
            </a:xfrm>
            <a:custGeom>
              <a:avLst/>
              <a:gdLst/>
              <a:ahLst/>
              <a:cxnLst/>
              <a:rect l="0" t="0" r="0" b="0"/>
              <a:pathLst>
                <a:path w="120000" h="120000" extrusionOk="0">
                  <a:moveTo>
                    <a:pt x="93613" y="108169"/>
                  </a:moveTo>
                  <a:lnTo>
                    <a:pt x="93613" y="108169"/>
                  </a:lnTo>
                  <a:lnTo>
                    <a:pt x="97055" y="102887"/>
                  </a:lnTo>
                  <a:lnTo>
                    <a:pt x="99808" y="97605"/>
                  </a:lnTo>
                  <a:lnTo>
                    <a:pt x="102791" y="92112"/>
                  </a:lnTo>
                  <a:lnTo>
                    <a:pt x="105315" y="86408"/>
                  </a:lnTo>
                  <a:lnTo>
                    <a:pt x="107609" y="80704"/>
                  </a:lnTo>
                  <a:lnTo>
                    <a:pt x="109904" y="75000"/>
                  </a:lnTo>
                  <a:lnTo>
                    <a:pt x="113346" y="63169"/>
                  </a:lnTo>
                  <a:lnTo>
                    <a:pt x="113346" y="63169"/>
                  </a:lnTo>
                  <a:lnTo>
                    <a:pt x="116558" y="51126"/>
                  </a:lnTo>
                  <a:lnTo>
                    <a:pt x="119541" y="38661"/>
                  </a:lnTo>
                  <a:lnTo>
                    <a:pt x="119541" y="38661"/>
                  </a:lnTo>
                  <a:lnTo>
                    <a:pt x="120000" y="35915"/>
                  </a:lnTo>
                  <a:lnTo>
                    <a:pt x="120000" y="33380"/>
                  </a:lnTo>
                  <a:lnTo>
                    <a:pt x="119541" y="31056"/>
                  </a:lnTo>
                  <a:lnTo>
                    <a:pt x="118393" y="28309"/>
                  </a:lnTo>
                  <a:lnTo>
                    <a:pt x="118393" y="28309"/>
                  </a:lnTo>
                  <a:lnTo>
                    <a:pt x="116558" y="25774"/>
                  </a:lnTo>
                  <a:lnTo>
                    <a:pt x="114722" y="23028"/>
                  </a:lnTo>
                  <a:lnTo>
                    <a:pt x="112428" y="20281"/>
                  </a:lnTo>
                  <a:lnTo>
                    <a:pt x="109904" y="17957"/>
                  </a:lnTo>
                  <a:lnTo>
                    <a:pt x="104168" y="13943"/>
                  </a:lnTo>
                  <a:lnTo>
                    <a:pt x="98661" y="10140"/>
                  </a:lnTo>
                  <a:lnTo>
                    <a:pt x="98661" y="10140"/>
                  </a:lnTo>
                  <a:lnTo>
                    <a:pt x="91319" y="5704"/>
                  </a:lnTo>
                  <a:lnTo>
                    <a:pt x="87189" y="3591"/>
                  </a:lnTo>
                  <a:lnTo>
                    <a:pt x="83059" y="1901"/>
                  </a:lnTo>
                  <a:lnTo>
                    <a:pt x="78470" y="633"/>
                  </a:lnTo>
                  <a:lnTo>
                    <a:pt x="76175" y="0"/>
                  </a:lnTo>
                  <a:lnTo>
                    <a:pt x="73881" y="0"/>
                  </a:lnTo>
                  <a:lnTo>
                    <a:pt x="71816" y="422"/>
                  </a:lnTo>
                  <a:lnTo>
                    <a:pt x="69751" y="633"/>
                  </a:lnTo>
                  <a:lnTo>
                    <a:pt x="67915" y="1478"/>
                  </a:lnTo>
                  <a:lnTo>
                    <a:pt x="66080" y="2746"/>
                  </a:lnTo>
                  <a:lnTo>
                    <a:pt x="66080" y="2746"/>
                  </a:lnTo>
                  <a:lnTo>
                    <a:pt x="54378" y="11619"/>
                  </a:lnTo>
                  <a:lnTo>
                    <a:pt x="43365" y="20281"/>
                  </a:lnTo>
                  <a:lnTo>
                    <a:pt x="37858" y="25352"/>
                  </a:lnTo>
                  <a:lnTo>
                    <a:pt x="32351" y="30211"/>
                  </a:lnTo>
                  <a:lnTo>
                    <a:pt x="27304" y="35070"/>
                  </a:lnTo>
                  <a:lnTo>
                    <a:pt x="22485" y="40352"/>
                  </a:lnTo>
                  <a:lnTo>
                    <a:pt x="22485" y="40352"/>
                  </a:lnTo>
                  <a:lnTo>
                    <a:pt x="17437" y="46267"/>
                  </a:lnTo>
                  <a:lnTo>
                    <a:pt x="12619" y="52183"/>
                  </a:lnTo>
                  <a:lnTo>
                    <a:pt x="7342" y="58098"/>
                  </a:lnTo>
                  <a:lnTo>
                    <a:pt x="5047" y="61056"/>
                  </a:lnTo>
                  <a:lnTo>
                    <a:pt x="2982" y="64225"/>
                  </a:lnTo>
                  <a:lnTo>
                    <a:pt x="2982" y="64225"/>
                  </a:lnTo>
                  <a:lnTo>
                    <a:pt x="2065" y="66338"/>
                  </a:lnTo>
                  <a:lnTo>
                    <a:pt x="688" y="68450"/>
                  </a:lnTo>
                  <a:lnTo>
                    <a:pt x="0" y="70774"/>
                  </a:lnTo>
                  <a:lnTo>
                    <a:pt x="0" y="71619"/>
                  </a:lnTo>
                  <a:lnTo>
                    <a:pt x="458" y="72887"/>
                  </a:lnTo>
                  <a:lnTo>
                    <a:pt x="458" y="72887"/>
                  </a:lnTo>
                  <a:lnTo>
                    <a:pt x="688" y="74366"/>
                  </a:lnTo>
                  <a:lnTo>
                    <a:pt x="1606" y="75422"/>
                  </a:lnTo>
                  <a:lnTo>
                    <a:pt x="2523" y="76690"/>
                  </a:lnTo>
                  <a:lnTo>
                    <a:pt x="3900" y="77535"/>
                  </a:lnTo>
                  <a:lnTo>
                    <a:pt x="6653" y="79647"/>
                  </a:lnTo>
                  <a:lnTo>
                    <a:pt x="9407" y="81126"/>
                  </a:lnTo>
                  <a:lnTo>
                    <a:pt x="9407" y="81126"/>
                  </a:lnTo>
                  <a:lnTo>
                    <a:pt x="13078" y="82816"/>
                  </a:lnTo>
                  <a:lnTo>
                    <a:pt x="16978" y="84929"/>
                  </a:lnTo>
                  <a:lnTo>
                    <a:pt x="24780" y="88098"/>
                  </a:lnTo>
                  <a:lnTo>
                    <a:pt x="24780" y="88098"/>
                  </a:lnTo>
                  <a:lnTo>
                    <a:pt x="29827" y="90845"/>
                  </a:lnTo>
                  <a:lnTo>
                    <a:pt x="34875" y="93380"/>
                  </a:lnTo>
                  <a:lnTo>
                    <a:pt x="44741" y="99295"/>
                  </a:lnTo>
                  <a:lnTo>
                    <a:pt x="44741" y="99295"/>
                  </a:lnTo>
                  <a:lnTo>
                    <a:pt x="51854" y="103732"/>
                  </a:lnTo>
                  <a:lnTo>
                    <a:pt x="58967" y="108591"/>
                  </a:lnTo>
                  <a:lnTo>
                    <a:pt x="66080" y="113028"/>
                  </a:lnTo>
                  <a:lnTo>
                    <a:pt x="72963" y="117253"/>
                  </a:lnTo>
                  <a:lnTo>
                    <a:pt x="72963" y="117253"/>
                  </a:lnTo>
                  <a:lnTo>
                    <a:pt x="75258" y="118521"/>
                  </a:lnTo>
                  <a:lnTo>
                    <a:pt x="77093" y="119366"/>
                  </a:lnTo>
                  <a:lnTo>
                    <a:pt x="79847" y="120000"/>
                  </a:lnTo>
                  <a:lnTo>
                    <a:pt x="80764" y="120000"/>
                  </a:lnTo>
                  <a:lnTo>
                    <a:pt x="81912" y="120000"/>
                  </a:lnTo>
                  <a:lnTo>
                    <a:pt x="81912" y="120000"/>
                  </a:lnTo>
                  <a:lnTo>
                    <a:pt x="83977" y="119366"/>
                  </a:lnTo>
                  <a:lnTo>
                    <a:pt x="85812" y="118521"/>
                  </a:lnTo>
                  <a:lnTo>
                    <a:pt x="87418" y="117042"/>
                  </a:lnTo>
                  <a:lnTo>
                    <a:pt x="89024" y="115352"/>
                  </a:lnTo>
                  <a:lnTo>
                    <a:pt x="91548" y="111760"/>
                  </a:lnTo>
                  <a:lnTo>
                    <a:pt x="93613" y="108169"/>
                  </a:lnTo>
                  <a:lnTo>
                    <a:pt x="93613" y="108169"/>
                  </a:lnTo>
                  <a:close/>
                  <a:moveTo>
                    <a:pt x="84894" y="114084"/>
                  </a:moveTo>
                  <a:lnTo>
                    <a:pt x="84894" y="114084"/>
                  </a:lnTo>
                  <a:lnTo>
                    <a:pt x="83518" y="115352"/>
                  </a:lnTo>
                  <a:lnTo>
                    <a:pt x="82600" y="115985"/>
                  </a:lnTo>
                  <a:lnTo>
                    <a:pt x="81453" y="116408"/>
                  </a:lnTo>
                  <a:lnTo>
                    <a:pt x="80305" y="116408"/>
                  </a:lnTo>
                  <a:lnTo>
                    <a:pt x="79158" y="116197"/>
                  </a:lnTo>
                  <a:lnTo>
                    <a:pt x="77782" y="115985"/>
                  </a:lnTo>
                  <a:lnTo>
                    <a:pt x="75258" y="114507"/>
                  </a:lnTo>
                  <a:lnTo>
                    <a:pt x="75258" y="114507"/>
                  </a:lnTo>
                  <a:lnTo>
                    <a:pt x="68145" y="110281"/>
                  </a:lnTo>
                  <a:lnTo>
                    <a:pt x="61261" y="105845"/>
                  </a:lnTo>
                  <a:lnTo>
                    <a:pt x="54378" y="101197"/>
                  </a:lnTo>
                  <a:lnTo>
                    <a:pt x="47495" y="96760"/>
                  </a:lnTo>
                  <a:lnTo>
                    <a:pt x="47495" y="96760"/>
                  </a:lnTo>
                  <a:lnTo>
                    <a:pt x="38546" y="91478"/>
                  </a:lnTo>
                  <a:lnTo>
                    <a:pt x="34187" y="89154"/>
                  </a:lnTo>
                  <a:lnTo>
                    <a:pt x="29598" y="86619"/>
                  </a:lnTo>
                  <a:lnTo>
                    <a:pt x="29598" y="86619"/>
                  </a:lnTo>
                  <a:lnTo>
                    <a:pt x="21108" y="82816"/>
                  </a:lnTo>
                  <a:lnTo>
                    <a:pt x="12619" y="78802"/>
                  </a:lnTo>
                  <a:lnTo>
                    <a:pt x="12619" y="78802"/>
                  </a:lnTo>
                  <a:lnTo>
                    <a:pt x="9866" y="77535"/>
                  </a:lnTo>
                  <a:lnTo>
                    <a:pt x="7112" y="75845"/>
                  </a:lnTo>
                  <a:lnTo>
                    <a:pt x="5736" y="74577"/>
                  </a:lnTo>
                  <a:lnTo>
                    <a:pt x="4818" y="73521"/>
                  </a:lnTo>
                  <a:lnTo>
                    <a:pt x="4130" y="72253"/>
                  </a:lnTo>
                  <a:lnTo>
                    <a:pt x="3900" y="70985"/>
                  </a:lnTo>
                  <a:lnTo>
                    <a:pt x="3900" y="70985"/>
                  </a:lnTo>
                  <a:lnTo>
                    <a:pt x="4130" y="69929"/>
                  </a:lnTo>
                  <a:lnTo>
                    <a:pt x="4818" y="68450"/>
                  </a:lnTo>
                  <a:lnTo>
                    <a:pt x="6195" y="65704"/>
                  </a:lnTo>
                  <a:lnTo>
                    <a:pt x="9866" y="60845"/>
                  </a:lnTo>
                  <a:lnTo>
                    <a:pt x="9866" y="60845"/>
                  </a:lnTo>
                  <a:lnTo>
                    <a:pt x="13766" y="55985"/>
                  </a:lnTo>
                  <a:lnTo>
                    <a:pt x="17667" y="51549"/>
                  </a:lnTo>
                  <a:lnTo>
                    <a:pt x="21567" y="47112"/>
                  </a:lnTo>
                  <a:lnTo>
                    <a:pt x="25239" y="42464"/>
                  </a:lnTo>
                  <a:lnTo>
                    <a:pt x="25239" y="42464"/>
                  </a:lnTo>
                  <a:lnTo>
                    <a:pt x="32122" y="35492"/>
                  </a:lnTo>
                  <a:lnTo>
                    <a:pt x="39464" y="28943"/>
                  </a:lnTo>
                  <a:lnTo>
                    <a:pt x="46806" y="22394"/>
                  </a:lnTo>
                  <a:lnTo>
                    <a:pt x="54378" y="16267"/>
                  </a:lnTo>
                  <a:lnTo>
                    <a:pt x="54378" y="16267"/>
                  </a:lnTo>
                  <a:lnTo>
                    <a:pt x="66080" y="7183"/>
                  </a:lnTo>
                  <a:lnTo>
                    <a:pt x="66080" y="7183"/>
                  </a:lnTo>
                  <a:lnTo>
                    <a:pt x="68604" y="5070"/>
                  </a:lnTo>
                  <a:lnTo>
                    <a:pt x="69751" y="4225"/>
                  </a:lnTo>
                  <a:lnTo>
                    <a:pt x="71357" y="3591"/>
                  </a:lnTo>
                  <a:lnTo>
                    <a:pt x="71357" y="3591"/>
                  </a:lnTo>
                  <a:lnTo>
                    <a:pt x="72963" y="3380"/>
                  </a:lnTo>
                  <a:lnTo>
                    <a:pt x="74569" y="3380"/>
                  </a:lnTo>
                  <a:lnTo>
                    <a:pt x="78240" y="3802"/>
                  </a:lnTo>
                  <a:lnTo>
                    <a:pt x="81682" y="4859"/>
                  </a:lnTo>
                  <a:lnTo>
                    <a:pt x="85124" y="6338"/>
                  </a:lnTo>
                  <a:lnTo>
                    <a:pt x="88795" y="8028"/>
                  </a:lnTo>
                  <a:lnTo>
                    <a:pt x="92007" y="10140"/>
                  </a:lnTo>
                  <a:lnTo>
                    <a:pt x="97284" y="13309"/>
                  </a:lnTo>
                  <a:lnTo>
                    <a:pt x="97284" y="13309"/>
                  </a:lnTo>
                  <a:lnTo>
                    <a:pt x="103021" y="17535"/>
                  </a:lnTo>
                  <a:lnTo>
                    <a:pt x="106003" y="19436"/>
                  </a:lnTo>
                  <a:lnTo>
                    <a:pt x="108986" y="22183"/>
                  </a:lnTo>
                  <a:lnTo>
                    <a:pt x="111510" y="24718"/>
                  </a:lnTo>
                  <a:lnTo>
                    <a:pt x="113575" y="27676"/>
                  </a:lnTo>
                  <a:lnTo>
                    <a:pt x="115181" y="30633"/>
                  </a:lnTo>
                  <a:lnTo>
                    <a:pt x="115869" y="32112"/>
                  </a:lnTo>
                  <a:lnTo>
                    <a:pt x="116328" y="34014"/>
                  </a:lnTo>
                  <a:lnTo>
                    <a:pt x="116328" y="34014"/>
                  </a:lnTo>
                  <a:lnTo>
                    <a:pt x="116558" y="35915"/>
                  </a:lnTo>
                  <a:lnTo>
                    <a:pt x="115869" y="38028"/>
                  </a:lnTo>
                  <a:lnTo>
                    <a:pt x="114952" y="42253"/>
                  </a:lnTo>
                  <a:lnTo>
                    <a:pt x="114952" y="42253"/>
                  </a:lnTo>
                  <a:lnTo>
                    <a:pt x="111739" y="54507"/>
                  </a:lnTo>
                  <a:lnTo>
                    <a:pt x="111739" y="54507"/>
                  </a:lnTo>
                  <a:lnTo>
                    <a:pt x="110133" y="61690"/>
                  </a:lnTo>
                  <a:lnTo>
                    <a:pt x="107839" y="68450"/>
                  </a:lnTo>
                  <a:lnTo>
                    <a:pt x="105774" y="75211"/>
                  </a:lnTo>
                  <a:lnTo>
                    <a:pt x="103479" y="81971"/>
                  </a:lnTo>
                  <a:lnTo>
                    <a:pt x="103479" y="81971"/>
                  </a:lnTo>
                  <a:lnTo>
                    <a:pt x="100497" y="88521"/>
                  </a:lnTo>
                  <a:lnTo>
                    <a:pt x="97743" y="94436"/>
                  </a:lnTo>
                  <a:lnTo>
                    <a:pt x="94072" y="100352"/>
                  </a:lnTo>
                  <a:lnTo>
                    <a:pt x="90630" y="106056"/>
                  </a:lnTo>
                  <a:lnTo>
                    <a:pt x="90630" y="106056"/>
                  </a:lnTo>
                  <a:lnTo>
                    <a:pt x="87648" y="110281"/>
                  </a:lnTo>
                  <a:lnTo>
                    <a:pt x="84894" y="114084"/>
                  </a:lnTo>
                  <a:lnTo>
                    <a:pt x="84894" y="11408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7" name="Shape 501"/>
            <p:cNvSpPr/>
            <p:nvPr/>
          </p:nvSpPr>
          <p:spPr>
            <a:xfrm>
              <a:off x="4015" y="3672"/>
              <a:ext cx="388" cy="267"/>
            </a:xfrm>
            <a:custGeom>
              <a:avLst/>
              <a:gdLst/>
              <a:ahLst/>
              <a:cxnLst/>
              <a:rect l="0" t="0" r="0" b="0"/>
              <a:pathLst>
                <a:path w="120000" h="120000" extrusionOk="0">
                  <a:moveTo>
                    <a:pt x="119381" y="103820"/>
                  </a:moveTo>
                  <a:lnTo>
                    <a:pt x="119381" y="103820"/>
                  </a:lnTo>
                  <a:lnTo>
                    <a:pt x="120000" y="102471"/>
                  </a:lnTo>
                  <a:lnTo>
                    <a:pt x="120000" y="101573"/>
                  </a:lnTo>
                  <a:lnTo>
                    <a:pt x="119072" y="100224"/>
                  </a:lnTo>
                  <a:lnTo>
                    <a:pt x="118144" y="99325"/>
                  </a:lnTo>
                  <a:lnTo>
                    <a:pt x="117525" y="99325"/>
                  </a:lnTo>
                  <a:lnTo>
                    <a:pt x="116597" y="99325"/>
                  </a:lnTo>
                  <a:lnTo>
                    <a:pt x="115670" y="100224"/>
                  </a:lnTo>
                  <a:lnTo>
                    <a:pt x="114742" y="101573"/>
                  </a:lnTo>
                  <a:lnTo>
                    <a:pt x="114742" y="101573"/>
                  </a:lnTo>
                  <a:lnTo>
                    <a:pt x="113195" y="105617"/>
                  </a:lnTo>
                  <a:lnTo>
                    <a:pt x="111649" y="108314"/>
                  </a:lnTo>
                  <a:lnTo>
                    <a:pt x="110103" y="110112"/>
                  </a:lnTo>
                  <a:lnTo>
                    <a:pt x="108865" y="111460"/>
                  </a:lnTo>
                  <a:lnTo>
                    <a:pt x="107010" y="112808"/>
                  </a:lnTo>
                  <a:lnTo>
                    <a:pt x="104845" y="113258"/>
                  </a:lnTo>
                  <a:lnTo>
                    <a:pt x="102989" y="112808"/>
                  </a:lnTo>
                  <a:lnTo>
                    <a:pt x="102989" y="112808"/>
                  </a:lnTo>
                  <a:lnTo>
                    <a:pt x="100824" y="111460"/>
                  </a:lnTo>
                  <a:lnTo>
                    <a:pt x="99587" y="109662"/>
                  </a:lnTo>
                  <a:lnTo>
                    <a:pt x="98969" y="106966"/>
                  </a:lnTo>
                  <a:lnTo>
                    <a:pt x="98350" y="104719"/>
                  </a:lnTo>
                  <a:lnTo>
                    <a:pt x="98041" y="101573"/>
                  </a:lnTo>
                  <a:lnTo>
                    <a:pt x="98350" y="98426"/>
                  </a:lnTo>
                  <a:lnTo>
                    <a:pt x="99278" y="92584"/>
                  </a:lnTo>
                  <a:lnTo>
                    <a:pt x="99278" y="92584"/>
                  </a:lnTo>
                  <a:lnTo>
                    <a:pt x="99278" y="91235"/>
                  </a:lnTo>
                  <a:lnTo>
                    <a:pt x="98969" y="89887"/>
                  </a:lnTo>
                  <a:lnTo>
                    <a:pt x="98350" y="88988"/>
                  </a:lnTo>
                  <a:lnTo>
                    <a:pt x="98041" y="88089"/>
                  </a:lnTo>
                  <a:lnTo>
                    <a:pt x="97113" y="87640"/>
                  </a:lnTo>
                  <a:lnTo>
                    <a:pt x="96185" y="87640"/>
                  </a:lnTo>
                  <a:lnTo>
                    <a:pt x="95257" y="88089"/>
                  </a:lnTo>
                  <a:lnTo>
                    <a:pt x="94639" y="88988"/>
                  </a:lnTo>
                  <a:lnTo>
                    <a:pt x="94639" y="88988"/>
                  </a:lnTo>
                  <a:lnTo>
                    <a:pt x="92783" y="92134"/>
                  </a:lnTo>
                  <a:lnTo>
                    <a:pt x="90927" y="94382"/>
                  </a:lnTo>
                  <a:lnTo>
                    <a:pt x="89381" y="96179"/>
                  </a:lnTo>
                  <a:lnTo>
                    <a:pt x="87525" y="97078"/>
                  </a:lnTo>
                  <a:lnTo>
                    <a:pt x="85979" y="97078"/>
                  </a:lnTo>
                  <a:lnTo>
                    <a:pt x="84432" y="97078"/>
                  </a:lnTo>
                  <a:lnTo>
                    <a:pt x="82886" y="96179"/>
                  </a:lnTo>
                  <a:lnTo>
                    <a:pt x="81649" y="94382"/>
                  </a:lnTo>
                  <a:lnTo>
                    <a:pt x="80721" y="92584"/>
                  </a:lnTo>
                  <a:lnTo>
                    <a:pt x="79484" y="90786"/>
                  </a:lnTo>
                  <a:lnTo>
                    <a:pt x="78865" y="88089"/>
                  </a:lnTo>
                  <a:lnTo>
                    <a:pt x="78247" y="85842"/>
                  </a:lnTo>
                  <a:lnTo>
                    <a:pt x="78247" y="82696"/>
                  </a:lnTo>
                  <a:lnTo>
                    <a:pt x="78247" y="79550"/>
                  </a:lnTo>
                  <a:lnTo>
                    <a:pt x="78247" y="76404"/>
                  </a:lnTo>
                  <a:lnTo>
                    <a:pt x="78865" y="72359"/>
                  </a:lnTo>
                  <a:lnTo>
                    <a:pt x="78865" y="72359"/>
                  </a:lnTo>
                  <a:lnTo>
                    <a:pt x="78865" y="71460"/>
                  </a:lnTo>
                  <a:lnTo>
                    <a:pt x="78865" y="70112"/>
                  </a:lnTo>
                  <a:lnTo>
                    <a:pt x="78247" y="68764"/>
                  </a:lnTo>
                  <a:lnTo>
                    <a:pt x="77628" y="68314"/>
                  </a:lnTo>
                  <a:lnTo>
                    <a:pt x="76391" y="67415"/>
                  </a:lnTo>
                  <a:lnTo>
                    <a:pt x="75463" y="68314"/>
                  </a:lnTo>
                  <a:lnTo>
                    <a:pt x="75154" y="68764"/>
                  </a:lnTo>
                  <a:lnTo>
                    <a:pt x="74226" y="70112"/>
                  </a:lnTo>
                  <a:lnTo>
                    <a:pt x="74226" y="70112"/>
                  </a:lnTo>
                  <a:lnTo>
                    <a:pt x="72989" y="73258"/>
                  </a:lnTo>
                  <a:lnTo>
                    <a:pt x="71752" y="76404"/>
                  </a:lnTo>
                  <a:lnTo>
                    <a:pt x="69896" y="78202"/>
                  </a:lnTo>
                  <a:lnTo>
                    <a:pt x="68041" y="78651"/>
                  </a:lnTo>
                  <a:lnTo>
                    <a:pt x="66494" y="79550"/>
                  </a:lnTo>
                  <a:lnTo>
                    <a:pt x="64639" y="79550"/>
                  </a:lnTo>
                  <a:lnTo>
                    <a:pt x="63092" y="78202"/>
                  </a:lnTo>
                  <a:lnTo>
                    <a:pt x="61237" y="76853"/>
                  </a:lnTo>
                  <a:lnTo>
                    <a:pt x="60000" y="75505"/>
                  </a:lnTo>
                  <a:lnTo>
                    <a:pt x="58762" y="73258"/>
                  </a:lnTo>
                  <a:lnTo>
                    <a:pt x="57835" y="70561"/>
                  </a:lnTo>
                  <a:lnTo>
                    <a:pt x="56907" y="68314"/>
                  </a:lnTo>
                  <a:lnTo>
                    <a:pt x="56597" y="65168"/>
                  </a:lnTo>
                  <a:lnTo>
                    <a:pt x="56597" y="62022"/>
                  </a:lnTo>
                  <a:lnTo>
                    <a:pt x="57525" y="58876"/>
                  </a:lnTo>
                  <a:lnTo>
                    <a:pt x="58144" y="54831"/>
                  </a:lnTo>
                  <a:lnTo>
                    <a:pt x="58144" y="54831"/>
                  </a:lnTo>
                  <a:lnTo>
                    <a:pt x="58762" y="53932"/>
                  </a:lnTo>
                  <a:lnTo>
                    <a:pt x="58144" y="52584"/>
                  </a:lnTo>
                  <a:lnTo>
                    <a:pt x="57835" y="51235"/>
                  </a:lnTo>
                  <a:lnTo>
                    <a:pt x="56907" y="50786"/>
                  </a:lnTo>
                  <a:lnTo>
                    <a:pt x="55979" y="49887"/>
                  </a:lnTo>
                  <a:lnTo>
                    <a:pt x="55360" y="49887"/>
                  </a:lnTo>
                  <a:lnTo>
                    <a:pt x="54432" y="50786"/>
                  </a:lnTo>
                  <a:lnTo>
                    <a:pt x="53814" y="51235"/>
                  </a:lnTo>
                  <a:lnTo>
                    <a:pt x="53814" y="51235"/>
                  </a:lnTo>
                  <a:lnTo>
                    <a:pt x="52577" y="54382"/>
                  </a:lnTo>
                  <a:lnTo>
                    <a:pt x="51340" y="57078"/>
                  </a:lnTo>
                  <a:lnTo>
                    <a:pt x="49484" y="58876"/>
                  </a:lnTo>
                  <a:lnTo>
                    <a:pt x="47938" y="60224"/>
                  </a:lnTo>
                  <a:lnTo>
                    <a:pt x="46082" y="60674"/>
                  </a:lnTo>
                  <a:lnTo>
                    <a:pt x="44536" y="60674"/>
                  </a:lnTo>
                  <a:lnTo>
                    <a:pt x="42371" y="60224"/>
                  </a:lnTo>
                  <a:lnTo>
                    <a:pt x="40206" y="57977"/>
                  </a:lnTo>
                  <a:lnTo>
                    <a:pt x="40206" y="57977"/>
                  </a:lnTo>
                  <a:lnTo>
                    <a:pt x="38350" y="55730"/>
                  </a:lnTo>
                  <a:lnTo>
                    <a:pt x="37113" y="53033"/>
                  </a:lnTo>
                  <a:lnTo>
                    <a:pt x="36185" y="50786"/>
                  </a:lnTo>
                  <a:lnTo>
                    <a:pt x="35876" y="47640"/>
                  </a:lnTo>
                  <a:lnTo>
                    <a:pt x="35876" y="44494"/>
                  </a:lnTo>
                  <a:lnTo>
                    <a:pt x="35876" y="41348"/>
                  </a:lnTo>
                  <a:lnTo>
                    <a:pt x="36804" y="38202"/>
                  </a:lnTo>
                  <a:lnTo>
                    <a:pt x="37422" y="35505"/>
                  </a:lnTo>
                  <a:lnTo>
                    <a:pt x="37422" y="35505"/>
                  </a:lnTo>
                  <a:lnTo>
                    <a:pt x="38041" y="34157"/>
                  </a:lnTo>
                  <a:lnTo>
                    <a:pt x="37422" y="33258"/>
                  </a:lnTo>
                  <a:lnTo>
                    <a:pt x="37113" y="31910"/>
                  </a:lnTo>
                  <a:lnTo>
                    <a:pt x="36804" y="31011"/>
                  </a:lnTo>
                  <a:lnTo>
                    <a:pt x="35876" y="30561"/>
                  </a:lnTo>
                  <a:lnTo>
                    <a:pt x="34639" y="30561"/>
                  </a:lnTo>
                  <a:lnTo>
                    <a:pt x="34020" y="30561"/>
                  </a:lnTo>
                  <a:lnTo>
                    <a:pt x="33092" y="31910"/>
                  </a:lnTo>
                  <a:lnTo>
                    <a:pt x="33092" y="31910"/>
                  </a:lnTo>
                  <a:lnTo>
                    <a:pt x="30618" y="36404"/>
                  </a:lnTo>
                  <a:lnTo>
                    <a:pt x="29381" y="38202"/>
                  </a:lnTo>
                  <a:lnTo>
                    <a:pt x="27525" y="39101"/>
                  </a:lnTo>
                  <a:lnTo>
                    <a:pt x="26288" y="40000"/>
                  </a:lnTo>
                  <a:lnTo>
                    <a:pt x="24742" y="40449"/>
                  </a:lnTo>
                  <a:lnTo>
                    <a:pt x="22577" y="40000"/>
                  </a:lnTo>
                  <a:lnTo>
                    <a:pt x="20721" y="39101"/>
                  </a:lnTo>
                  <a:lnTo>
                    <a:pt x="20721" y="39101"/>
                  </a:lnTo>
                  <a:lnTo>
                    <a:pt x="18865" y="38202"/>
                  </a:lnTo>
                  <a:lnTo>
                    <a:pt x="17628" y="36404"/>
                  </a:lnTo>
                  <a:lnTo>
                    <a:pt x="17319" y="34157"/>
                  </a:lnTo>
                  <a:lnTo>
                    <a:pt x="16391" y="32359"/>
                  </a:lnTo>
                  <a:lnTo>
                    <a:pt x="16391" y="30561"/>
                  </a:lnTo>
                  <a:lnTo>
                    <a:pt x="16701" y="27865"/>
                  </a:lnTo>
                  <a:lnTo>
                    <a:pt x="17319" y="26067"/>
                  </a:lnTo>
                  <a:lnTo>
                    <a:pt x="17628" y="24269"/>
                  </a:lnTo>
                  <a:lnTo>
                    <a:pt x="17628" y="24269"/>
                  </a:lnTo>
                  <a:lnTo>
                    <a:pt x="20412" y="20674"/>
                  </a:lnTo>
                  <a:lnTo>
                    <a:pt x="20412" y="20674"/>
                  </a:lnTo>
                  <a:lnTo>
                    <a:pt x="20721" y="19325"/>
                  </a:lnTo>
                  <a:lnTo>
                    <a:pt x="20721" y="17977"/>
                  </a:lnTo>
                  <a:lnTo>
                    <a:pt x="20412" y="16629"/>
                  </a:lnTo>
                  <a:lnTo>
                    <a:pt x="19793" y="15280"/>
                  </a:lnTo>
                  <a:lnTo>
                    <a:pt x="18865" y="14831"/>
                  </a:lnTo>
                  <a:lnTo>
                    <a:pt x="18556" y="14382"/>
                  </a:lnTo>
                  <a:lnTo>
                    <a:pt x="17319" y="14382"/>
                  </a:lnTo>
                  <a:lnTo>
                    <a:pt x="16391" y="14831"/>
                  </a:lnTo>
                  <a:lnTo>
                    <a:pt x="16391" y="14831"/>
                  </a:lnTo>
                  <a:lnTo>
                    <a:pt x="14226" y="18426"/>
                  </a:lnTo>
                  <a:lnTo>
                    <a:pt x="14226" y="18426"/>
                  </a:lnTo>
                  <a:lnTo>
                    <a:pt x="11752" y="21123"/>
                  </a:lnTo>
                  <a:lnTo>
                    <a:pt x="9587" y="21573"/>
                  </a:lnTo>
                  <a:lnTo>
                    <a:pt x="7731" y="21123"/>
                  </a:lnTo>
                  <a:lnTo>
                    <a:pt x="6185" y="19325"/>
                  </a:lnTo>
                  <a:lnTo>
                    <a:pt x="5257" y="16629"/>
                  </a:lnTo>
                  <a:lnTo>
                    <a:pt x="5257" y="13483"/>
                  </a:lnTo>
                  <a:lnTo>
                    <a:pt x="6185" y="9887"/>
                  </a:lnTo>
                  <a:lnTo>
                    <a:pt x="8350" y="5393"/>
                  </a:lnTo>
                  <a:lnTo>
                    <a:pt x="8350" y="5393"/>
                  </a:lnTo>
                  <a:lnTo>
                    <a:pt x="8659" y="4044"/>
                  </a:lnTo>
                  <a:lnTo>
                    <a:pt x="8969" y="3146"/>
                  </a:lnTo>
                  <a:lnTo>
                    <a:pt x="8659" y="1797"/>
                  </a:lnTo>
                  <a:lnTo>
                    <a:pt x="7731" y="898"/>
                  </a:lnTo>
                  <a:lnTo>
                    <a:pt x="7422" y="449"/>
                  </a:lnTo>
                  <a:lnTo>
                    <a:pt x="6185" y="0"/>
                  </a:lnTo>
                  <a:lnTo>
                    <a:pt x="5257" y="449"/>
                  </a:lnTo>
                  <a:lnTo>
                    <a:pt x="4329" y="898"/>
                  </a:lnTo>
                  <a:lnTo>
                    <a:pt x="4329" y="898"/>
                  </a:lnTo>
                  <a:lnTo>
                    <a:pt x="2474" y="3595"/>
                  </a:lnTo>
                  <a:lnTo>
                    <a:pt x="1237" y="6741"/>
                  </a:lnTo>
                  <a:lnTo>
                    <a:pt x="927" y="9438"/>
                  </a:lnTo>
                  <a:lnTo>
                    <a:pt x="0" y="11685"/>
                  </a:lnTo>
                  <a:lnTo>
                    <a:pt x="0" y="14382"/>
                  </a:lnTo>
                  <a:lnTo>
                    <a:pt x="0" y="16629"/>
                  </a:lnTo>
                  <a:lnTo>
                    <a:pt x="309" y="19325"/>
                  </a:lnTo>
                  <a:lnTo>
                    <a:pt x="927" y="21123"/>
                  </a:lnTo>
                  <a:lnTo>
                    <a:pt x="2474" y="24719"/>
                  </a:lnTo>
                  <a:lnTo>
                    <a:pt x="5257" y="27415"/>
                  </a:lnTo>
                  <a:lnTo>
                    <a:pt x="8350" y="28764"/>
                  </a:lnTo>
                  <a:lnTo>
                    <a:pt x="9896" y="28764"/>
                  </a:lnTo>
                  <a:lnTo>
                    <a:pt x="11134" y="28764"/>
                  </a:lnTo>
                  <a:lnTo>
                    <a:pt x="11134" y="28764"/>
                  </a:lnTo>
                  <a:lnTo>
                    <a:pt x="11134" y="32359"/>
                  </a:lnTo>
                  <a:lnTo>
                    <a:pt x="12061" y="36404"/>
                  </a:lnTo>
                  <a:lnTo>
                    <a:pt x="13298" y="39101"/>
                  </a:lnTo>
                  <a:lnTo>
                    <a:pt x="15154" y="42247"/>
                  </a:lnTo>
                  <a:lnTo>
                    <a:pt x="15154" y="42247"/>
                  </a:lnTo>
                  <a:lnTo>
                    <a:pt x="17319" y="44494"/>
                  </a:lnTo>
                  <a:lnTo>
                    <a:pt x="18865" y="46292"/>
                  </a:lnTo>
                  <a:lnTo>
                    <a:pt x="21030" y="46741"/>
                  </a:lnTo>
                  <a:lnTo>
                    <a:pt x="22886" y="47640"/>
                  </a:lnTo>
                  <a:lnTo>
                    <a:pt x="25051" y="47640"/>
                  </a:lnTo>
                  <a:lnTo>
                    <a:pt x="26907" y="46741"/>
                  </a:lnTo>
                  <a:lnTo>
                    <a:pt x="29072" y="46292"/>
                  </a:lnTo>
                  <a:lnTo>
                    <a:pt x="30618" y="44943"/>
                  </a:lnTo>
                  <a:lnTo>
                    <a:pt x="30618" y="44943"/>
                  </a:lnTo>
                  <a:lnTo>
                    <a:pt x="30927" y="50786"/>
                  </a:lnTo>
                  <a:lnTo>
                    <a:pt x="32783" y="55730"/>
                  </a:lnTo>
                  <a:lnTo>
                    <a:pt x="34948" y="60224"/>
                  </a:lnTo>
                  <a:lnTo>
                    <a:pt x="37422" y="63820"/>
                  </a:lnTo>
                  <a:lnTo>
                    <a:pt x="41134" y="66067"/>
                  </a:lnTo>
                  <a:lnTo>
                    <a:pt x="44536" y="67415"/>
                  </a:lnTo>
                  <a:lnTo>
                    <a:pt x="46082" y="67415"/>
                  </a:lnTo>
                  <a:lnTo>
                    <a:pt x="47938" y="67415"/>
                  </a:lnTo>
                  <a:lnTo>
                    <a:pt x="49484" y="66067"/>
                  </a:lnTo>
                  <a:lnTo>
                    <a:pt x="51340" y="65617"/>
                  </a:lnTo>
                  <a:lnTo>
                    <a:pt x="51340" y="65617"/>
                  </a:lnTo>
                  <a:lnTo>
                    <a:pt x="51649" y="68314"/>
                  </a:lnTo>
                  <a:lnTo>
                    <a:pt x="52268" y="71460"/>
                  </a:lnTo>
                  <a:lnTo>
                    <a:pt x="53814" y="76404"/>
                  </a:lnTo>
                  <a:lnTo>
                    <a:pt x="55979" y="80000"/>
                  </a:lnTo>
                  <a:lnTo>
                    <a:pt x="59072" y="83146"/>
                  </a:lnTo>
                  <a:lnTo>
                    <a:pt x="62474" y="85842"/>
                  </a:lnTo>
                  <a:lnTo>
                    <a:pt x="65876" y="86292"/>
                  </a:lnTo>
                  <a:lnTo>
                    <a:pt x="67731" y="86292"/>
                  </a:lnTo>
                  <a:lnTo>
                    <a:pt x="69587" y="85842"/>
                  </a:lnTo>
                  <a:lnTo>
                    <a:pt x="71134" y="84943"/>
                  </a:lnTo>
                  <a:lnTo>
                    <a:pt x="72989" y="84044"/>
                  </a:lnTo>
                  <a:lnTo>
                    <a:pt x="72989" y="84044"/>
                  </a:lnTo>
                  <a:lnTo>
                    <a:pt x="73298" y="88988"/>
                  </a:lnTo>
                  <a:lnTo>
                    <a:pt x="74536" y="93033"/>
                  </a:lnTo>
                  <a:lnTo>
                    <a:pt x="76391" y="97528"/>
                  </a:lnTo>
                  <a:lnTo>
                    <a:pt x="78556" y="102022"/>
                  </a:lnTo>
                  <a:lnTo>
                    <a:pt x="78556" y="102022"/>
                  </a:lnTo>
                  <a:lnTo>
                    <a:pt x="80412" y="103820"/>
                  </a:lnTo>
                  <a:lnTo>
                    <a:pt x="82577" y="105168"/>
                  </a:lnTo>
                  <a:lnTo>
                    <a:pt x="84123" y="105617"/>
                  </a:lnTo>
                  <a:lnTo>
                    <a:pt x="85979" y="105617"/>
                  </a:lnTo>
                  <a:lnTo>
                    <a:pt x="88144" y="105168"/>
                  </a:lnTo>
                  <a:lnTo>
                    <a:pt x="89690" y="104719"/>
                  </a:lnTo>
                  <a:lnTo>
                    <a:pt x="93092" y="101573"/>
                  </a:lnTo>
                  <a:lnTo>
                    <a:pt x="93092" y="101573"/>
                  </a:lnTo>
                  <a:lnTo>
                    <a:pt x="93711" y="106966"/>
                  </a:lnTo>
                  <a:lnTo>
                    <a:pt x="94639" y="111460"/>
                  </a:lnTo>
                  <a:lnTo>
                    <a:pt x="95876" y="113707"/>
                  </a:lnTo>
                  <a:lnTo>
                    <a:pt x="96804" y="115955"/>
                  </a:lnTo>
                  <a:lnTo>
                    <a:pt x="98350" y="116853"/>
                  </a:lnTo>
                  <a:lnTo>
                    <a:pt x="99587" y="119101"/>
                  </a:lnTo>
                  <a:lnTo>
                    <a:pt x="99587" y="119101"/>
                  </a:lnTo>
                  <a:lnTo>
                    <a:pt x="102989" y="120000"/>
                  </a:lnTo>
                  <a:lnTo>
                    <a:pt x="106082" y="120000"/>
                  </a:lnTo>
                  <a:lnTo>
                    <a:pt x="108865" y="119550"/>
                  </a:lnTo>
                  <a:lnTo>
                    <a:pt x="111649" y="117752"/>
                  </a:lnTo>
                  <a:lnTo>
                    <a:pt x="113814" y="115056"/>
                  </a:lnTo>
                  <a:lnTo>
                    <a:pt x="115979" y="111460"/>
                  </a:lnTo>
                  <a:lnTo>
                    <a:pt x="117835" y="108314"/>
                  </a:lnTo>
                  <a:lnTo>
                    <a:pt x="119381" y="103820"/>
                  </a:lnTo>
                  <a:lnTo>
                    <a:pt x="119381" y="10382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8" name="Shape 502"/>
            <p:cNvSpPr/>
            <p:nvPr/>
          </p:nvSpPr>
          <p:spPr>
            <a:xfrm>
              <a:off x="4168" y="3007"/>
              <a:ext cx="507" cy="524"/>
            </a:xfrm>
            <a:custGeom>
              <a:avLst/>
              <a:gdLst/>
              <a:ahLst/>
              <a:cxnLst/>
              <a:rect l="0" t="0" r="0" b="0"/>
              <a:pathLst>
                <a:path w="120000" h="120000" extrusionOk="0">
                  <a:moveTo>
                    <a:pt x="42283" y="228"/>
                  </a:moveTo>
                  <a:lnTo>
                    <a:pt x="42283" y="228"/>
                  </a:lnTo>
                  <a:lnTo>
                    <a:pt x="37086" y="457"/>
                  </a:lnTo>
                  <a:lnTo>
                    <a:pt x="32125" y="1828"/>
                  </a:lnTo>
                  <a:lnTo>
                    <a:pt x="27401" y="3428"/>
                  </a:lnTo>
                  <a:lnTo>
                    <a:pt x="23149" y="5942"/>
                  </a:lnTo>
                  <a:lnTo>
                    <a:pt x="19606" y="8457"/>
                  </a:lnTo>
                  <a:lnTo>
                    <a:pt x="16299" y="11657"/>
                  </a:lnTo>
                  <a:lnTo>
                    <a:pt x="12992" y="15085"/>
                  </a:lnTo>
                  <a:lnTo>
                    <a:pt x="10393" y="18971"/>
                  </a:lnTo>
                  <a:lnTo>
                    <a:pt x="8031" y="22857"/>
                  </a:lnTo>
                  <a:lnTo>
                    <a:pt x="6141" y="27428"/>
                  </a:lnTo>
                  <a:lnTo>
                    <a:pt x="4488" y="31542"/>
                  </a:lnTo>
                  <a:lnTo>
                    <a:pt x="2834" y="35885"/>
                  </a:lnTo>
                  <a:lnTo>
                    <a:pt x="1653" y="40457"/>
                  </a:lnTo>
                  <a:lnTo>
                    <a:pt x="708" y="44800"/>
                  </a:lnTo>
                  <a:lnTo>
                    <a:pt x="472" y="49371"/>
                  </a:lnTo>
                  <a:lnTo>
                    <a:pt x="0" y="53485"/>
                  </a:lnTo>
                  <a:lnTo>
                    <a:pt x="0" y="53485"/>
                  </a:lnTo>
                  <a:lnTo>
                    <a:pt x="0" y="58971"/>
                  </a:lnTo>
                  <a:lnTo>
                    <a:pt x="0" y="64228"/>
                  </a:lnTo>
                  <a:lnTo>
                    <a:pt x="708" y="69714"/>
                  </a:lnTo>
                  <a:lnTo>
                    <a:pt x="1653" y="75428"/>
                  </a:lnTo>
                  <a:lnTo>
                    <a:pt x="3070" y="81142"/>
                  </a:lnTo>
                  <a:lnTo>
                    <a:pt x="4960" y="86628"/>
                  </a:lnTo>
                  <a:lnTo>
                    <a:pt x="7322" y="92114"/>
                  </a:lnTo>
                  <a:lnTo>
                    <a:pt x="8976" y="94628"/>
                  </a:lnTo>
                  <a:lnTo>
                    <a:pt x="10629" y="97142"/>
                  </a:lnTo>
                  <a:lnTo>
                    <a:pt x="12755" y="99428"/>
                  </a:lnTo>
                  <a:lnTo>
                    <a:pt x="14645" y="101942"/>
                  </a:lnTo>
                  <a:lnTo>
                    <a:pt x="17007" y="104228"/>
                  </a:lnTo>
                  <a:lnTo>
                    <a:pt x="19606" y="106057"/>
                  </a:lnTo>
                  <a:lnTo>
                    <a:pt x="22204" y="108342"/>
                  </a:lnTo>
                  <a:lnTo>
                    <a:pt x="25275" y="110171"/>
                  </a:lnTo>
                  <a:lnTo>
                    <a:pt x="28346" y="111771"/>
                  </a:lnTo>
                  <a:lnTo>
                    <a:pt x="32125" y="113371"/>
                  </a:lnTo>
                  <a:lnTo>
                    <a:pt x="35669" y="114971"/>
                  </a:lnTo>
                  <a:lnTo>
                    <a:pt x="39685" y="116342"/>
                  </a:lnTo>
                  <a:lnTo>
                    <a:pt x="44173" y="117257"/>
                  </a:lnTo>
                  <a:lnTo>
                    <a:pt x="48897" y="118171"/>
                  </a:lnTo>
                  <a:lnTo>
                    <a:pt x="53858" y="118857"/>
                  </a:lnTo>
                  <a:lnTo>
                    <a:pt x="58818" y="119542"/>
                  </a:lnTo>
                  <a:lnTo>
                    <a:pt x="64488" y="119771"/>
                  </a:lnTo>
                  <a:lnTo>
                    <a:pt x="70393" y="120000"/>
                  </a:lnTo>
                  <a:lnTo>
                    <a:pt x="70393" y="120000"/>
                  </a:lnTo>
                  <a:lnTo>
                    <a:pt x="74881" y="119771"/>
                  </a:lnTo>
                  <a:lnTo>
                    <a:pt x="78897" y="119542"/>
                  </a:lnTo>
                  <a:lnTo>
                    <a:pt x="82913" y="118857"/>
                  </a:lnTo>
                  <a:lnTo>
                    <a:pt x="86220" y="118171"/>
                  </a:lnTo>
                  <a:lnTo>
                    <a:pt x="89527" y="117028"/>
                  </a:lnTo>
                  <a:lnTo>
                    <a:pt x="92834" y="115885"/>
                  </a:lnTo>
                  <a:lnTo>
                    <a:pt x="95433" y="114285"/>
                  </a:lnTo>
                  <a:lnTo>
                    <a:pt x="98031" y="113142"/>
                  </a:lnTo>
                  <a:lnTo>
                    <a:pt x="100629" y="111085"/>
                  </a:lnTo>
                  <a:lnTo>
                    <a:pt x="102519" y="109485"/>
                  </a:lnTo>
                  <a:lnTo>
                    <a:pt x="104645" y="107428"/>
                  </a:lnTo>
                  <a:lnTo>
                    <a:pt x="106535" y="105371"/>
                  </a:lnTo>
                  <a:lnTo>
                    <a:pt x="109842" y="101028"/>
                  </a:lnTo>
                  <a:lnTo>
                    <a:pt x="112204" y="96228"/>
                  </a:lnTo>
                  <a:lnTo>
                    <a:pt x="114094" y="91428"/>
                  </a:lnTo>
                  <a:lnTo>
                    <a:pt x="115748" y="86400"/>
                  </a:lnTo>
                  <a:lnTo>
                    <a:pt x="117165" y="81142"/>
                  </a:lnTo>
                  <a:lnTo>
                    <a:pt x="117874" y="76114"/>
                  </a:lnTo>
                  <a:lnTo>
                    <a:pt x="119055" y="66514"/>
                  </a:lnTo>
                  <a:lnTo>
                    <a:pt x="119763" y="58971"/>
                  </a:lnTo>
                  <a:lnTo>
                    <a:pt x="119763" y="58971"/>
                  </a:lnTo>
                  <a:lnTo>
                    <a:pt x="120000" y="52571"/>
                  </a:lnTo>
                  <a:lnTo>
                    <a:pt x="120000" y="46400"/>
                  </a:lnTo>
                  <a:lnTo>
                    <a:pt x="119763" y="40914"/>
                  </a:lnTo>
                  <a:lnTo>
                    <a:pt x="118818" y="35657"/>
                  </a:lnTo>
                  <a:lnTo>
                    <a:pt x="117874" y="30857"/>
                  </a:lnTo>
                  <a:lnTo>
                    <a:pt x="115748" y="26742"/>
                  </a:lnTo>
                  <a:lnTo>
                    <a:pt x="113858" y="22628"/>
                  </a:lnTo>
                  <a:lnTo>
                    <a:pt x="111259" y="18742"/>
                  </a:lnTo>
                  <a:lnTo>
                    <a:pt x="108188" y="15542"/>
                  </a:lnTo>
                  <a:lnTo>
                    <a:pt x="104881" y="12571"/>
                  </a:lnTo>
                  <a:lnTo>
                    <a:pt x="101338" y="9828"/>
                  </a:lnTo>
                  <a:lnTo>
                    <a:pt x="96614" y="7542"/>
                  </a:lnTo>
                  <a:lnTo>
                    <a:pt x="92125" y="5714"/>
                  </a:lnTo>
                  <a:lnTo>
                    <a:pt x="86692" y="4114"/>
                  </a:lnTo>
                  <a:lnTo>
                    <a:pt x="81259" y="2742"/>
                  </a:lnTo>
                  <a:lnTo>
                    <a:pt x="74881" y="1371"/>
                  </a:lnTo>
                  <a:lnTo>
                    <a:pt x="74881" y="1371"/>
                  </a:lnTo>
                  <a:lnTo>
                    <a:pt x="73228" y="1142"/>
                  </a:lnTo>
                  <a:lnTo>
                    <a:pt x="67795" y="457"/>
                  </a:lnTo>
                  <a:lnTo>
                    <a:pt x="63070" y="228"/>
                  </a:lnTo>
                  <a:lnTo>
                    <a:pt x="57401" y="0"/>
                  </a:lnTo>
                  <a:lnTo>
                    <a:pt x="50551" y="0"/>
                  </a:lnTo>
                  <a:lnTo>
                    <a:pt x="42283" y="228"/>
                  </a:lnTo>
                  <a:lnTo>
                    <a:pt x="42283" y="228"/>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9" name="Shape 503"/>
            <p:cNvSpPr/>
            <p:nvPr/>
          </p:nvSpPr>
          <p:spPr>
            <a:xfrm>
              <a:off x="4156" y="2998"/>
              <a:ext cx="528" cy="540"/>
            </a:xfrm>
            <a:custGeom>
              <a:avLst/>
              <a:gdLst/>
              <a:ahLst/>
              <a:cxnLst/>
              <a:rect l="0" t="0" r="0" b="0"/>
              <a:pathLst>
                <a:path w="120000" h="120000" extrusionOk="0">
                  <a:moveTo>
                    <a:pt x="112727" y="21072"/>
                  </a:moveTo>
                  <a:lnTo>
                    <a:pt x="112727" y="21072"/>
                  </a:lnTo>
                  <a:lnTo>
                    <a:pt x="109772" y="17301"/>
                  </a:lnTo>
                  <a:lnTo>
                    <a:pt x="106590" y="13974"/>
                  </a:lnTo>
                  <a:lnTo>
                    <a:pt x="102727" y="11090"/>
                  </a:lnTo>
                  <a:lnTo>
                    <a:pt x="99090" y="8650"/>
                  </a:lnTo>
                  <a:lnTo>
                    <a:pt x="94772" y="6876"/>
                  </a:lnTo>
                  <a:lnTo>
                    <a:pt x="90454" y="4879"/>
                  </a:lnTo>
                  <a:lnTo>
                    <a:pt x="85681" y="3327"/>
                  </a:lnTo>
                  <a:lnTo>
                    <a:pt x="80909" y="2439"/>
                  </a:lnTo>
                  <a:lnTo>
                    <a:pt x="76136" y="1552"/>
                  </a:lnTo>
                  <a:lnTo>
                    <a:pt x="71136" y="887"/>
                  </a:lnTo>
                  <a:lnTo>
                    <a:pt x="61363" y="0"/>
                  </a:lnTo>
                  <a:lnTo>
                    <a:pt x="51818" y="0"/>
                  </a:lnTo>
                  <a:lnTo>
                    <a:pt x="42954" y="443"/>
                  </a:lnTo>
                  <a:lnTo>
                    <a:pt x="42954" y="443"/>
                  </a:lnTo>
                  <a:lnTo>
                    <a:pt x="39090" y="665"/>
                  </a:lnTo>
                  <a:lnTo>
                    <a:pt x="35227" y="1330"/>
                  </a:lnTo>
                  <a:lnTo>
                    <a:pt x="31818" y="2439"/>
                  </a:lnTo>
                  <a:lnTo>
                    <a:pt x="28409" y="3770"/>
                  </a:lnTo>
                  <a:lnTo>
                    <a:pt x="25227" y="5545"/>
                  </a:lnTo>
                  <a:lnTo>
                    <a:pt x="22272" y="7541"/>
                  </a:lnTo>
                  <a:lnTo>
                    <a:pt x="19318" y="9537"/>
                  </a:lnTo>
                  <a:lnTo>
                    <a:pt x="16818" y="11756"/>
                  </a:lnTo>
                  <a:lnTo>
                    <a:pt x="14772" y="14639"/>
                  </a:lnTo>
                  <a:lnTo>
                    <a:pt x="12500" y="17079"/>
                  </a:lnTo>
                  <a:lnTo>
                    <a:pt x="10227" y="20184"/>
                  </a:lnTo>
                  <a:lnTo>
                    <a:pt x="8636" y="23290"/>
                  </a:lnTo>
                  <a:lnTo>
                    <a:pt x="6818" y="26617"/>
                  </a:lnTo>
                  <a:lnTo>
                    <a:pt x="5454" y="29944"/>
                  </a:lnTo>
                  <a:lnTo>
                    <a:pt x="4090" y="33493"/>
                  </a:lnTo>
                  <a:lnTo>
                    <a:pt x="2954" y="36820"/>
                  </a:lnTo>
                  <a:lnTo>
                    <a:pt x="2045" y="40591"/>
                  </a:lnTo>
                  <a:lnTo>
                    <a:pt x="1363" y="44362"/>
                  </a:lnTo>
                  <a:lnTo>
                    <a:pt x="454" y="52125"/>
                  </a:lnTo>
                  <a:lnTo>
                    <a:pt x="0" y="59667"/>
                  </a:lnTo>
                  <a:lnTo>
                    <a:pt x="681" y="67208"/>
                  </a:lnTo>
                  <a:lnTo>
                    <a:pt x="1590" y="74528"/>
                  </a:lnTo>
                  <a:lnTo>
                    <a:pt x="3636" y="81626"/>
                  </a:lnTo>
                  <a:lnTo>
                    <a:pt x="4772" y="85175"/>
                  </a:lnTo>
                  <a:lnTo>
                    <a:pt x="6136" y="88280"/>
                  </a:lnTo>
                  <a:lnTo>
                    <a:pt x="7727" y="91386"/>
                  </a:lnTo>
                  <a:lnTo>
                    <a:pt x="9318" y="94048"/>
                  </a:lnTo>
                  <a:lnTo>
                    <a:pt x="9318" y="94048"/>
                  </a:lnTo>
                  <a:lnTo>
                    <a:pt x="11818" y="97818"/>
                  </a:lnTo>
                  <a:lnTo>
                    <a:pt x="14318" y="100924"/>
                  </a:lnTo>
                  <a:lnTo>
                    <a:pt x="17272" y="104029"/>
                  </a:lnTo>
                  <a:lnTo>
                    <a:pt x="20454" y="106469"/>
                  </a:lnTo>
                  <a:lnTo>
                    <a:pt x="23863" y="108909"/>
                  </a:lnTo>
                  <a:lnTo>
                    <a:pt x="27272" y="111127"/>
                  </a:lnTo>
                  <a:lnTo>
                    <a:pt x="31136" y="112902"/>
                  </a:lnTo>
                  <a:lnTo>
                    <a:pt x="35000" y="114454"/>
                  </a:lnTo>
                  <a:lnTo>
                    <a:pt x="38863" y="115785"/>
                  </a:lnTo>
                  <a:lnTo>
                    <a:pt x="42954" y="116894"/>
                  </a:lnTo>
                  <a:lnTo>
                    <a:pt x="47045" y="118003"/>
                  </a:lnTo>
                  <a:lnTo>
                    <a:pt x="51136" y="118890"/>
                  </a:lnTo>
                  <a:lnTo>
                    <a:pt x="59318" y="119778"/>
                  </a:lnTo>
                  <a:lnTo>
                    <a:pt x="67954" y="120000"/>
                  </a:lnTo>
                  <a:lnTo>
                    <a:pt x="67954" y="120000"/>
                  </a:lnTo>
                  <a:lnTo>
                    <a:pt x="72045" y="120000"/>
                  </a:lnTo>
                  <a:lnTo>
                    <a:pt x="75909" y="119778"/>
                  </a:lnTo>
                  <a:lnTo>
                    <a:pt x="80000" y="119556"/>
                  </a:lnTo>
                  <a:lnTo>
                    <a:pt x="83409" y="118447"/>
                  </a:lnTo>
                  <a:lnTo>
                    <a:pt x="87272" y="117560"/>
                  </a:lnTo>
                  <a:lnTo>
                    <a:pt x="90454" y="116451"/>
                  </a:lnTo>
                  <a:lnTo>
                    <a:pt x="93863" y="114898"/>
                  </a:lnTo>
                  <a:lnTo>
                    <a:pt x="96818" y="112902"/>
                  </a:lnTo>
                  <a:lnTo>
                    <a:pt x="100000" y="111127"/>
                  </a:lnTo>
                  <a:lnTo>
                    <a:pt x="102500" y="108909"/>
                  </a:lnTo>
                  <a:lnTo>
                    <a:pt x="105000" y="106469"/>
                  </a:lnTo>
                  <a:lnTo>
                    <a:pt x="107500" y="103807"/>
                  </a:lnTo>
                  <a:lnTo>
                    <a:pt x="109545" y="100702"/>
                  </a:lnTo>
                  <a:lnTo>
                    <a:pt x="111363" y="97153"/>
                  </a:lnTo>
                  <a:lnTo>
                    <a:pt x="113181" y="93826"/>
                  </a:lnTo>
                  <a:lnTo>
                    <a:pt x="114545" y="90055"/>
                  </a:lnTo>
                  <a:lnTo>
                    <a:pt x="114545" y="90055"/>
                  </a:lnTo>
                  <a:lnTo>
                    <a:pt x="115454" y="86284"/>
                  </a:lnTo>
                  <a:lnTo>
                    <a:pt x="116363" y="82735"/>
                  </a:lnTo>
                  <a:lnTo>
                    <a:pt x="117727" y="75637"/>
                  </a:lnTo>
                  <a:lnTo>
                    <a:pt x="118636" y="68096"/>
                  </a:lnTo>
                  <a:lnTo>
                    <a:pt x="119318" y="60776"/>
                  </a:lnTo>
                  <a:lnTo>
                    <a:pt x="119318" y="60776"/>
                  </a:lnTo>
                  <a:lnTo>
                    <a:pt x="120000" y="55674"/>
                  </a:lnTo>
                  <a:lnTo>
                    <a:pt x="120000" y="50573"/>
                  </a:lnTo>
                  <a:lnTo>
                    <a:pt x="120000" y="45249"/>
                  </a:lnTo>
                  <a:lnTo>
                    <a:pt x="119318" y="40369"/>
                  </a:lnTo>
                  <a:lnTo>
                    <a:pt x="118409" y="35268"/>
                  </a:lnTo>
                  <a:lnTo>
                    <a:pt x="117045" y="30388"/>
                  </a:lnTo>
                  <a:lnTo>
                    <a:pt x="115227" y="25730"/>
                  </a:lnTo>
                  <a:lnTo>
                    <a:pt x="112727" y="21072"/>
                  </a:lnTo>
                  <a:lnTo>
                    <a:pt x="112727" y="21072"/>
                  </a:lnTo>
                  <a:close/>
                  <a:moveTo>
                    <a:pt x="113636" y="77634"/>
                  </a:moveTo>
                  <a:lnTo>
                    <a:pt x="113636" y="77634"/>
                  </a:lnTo>
                  <a:lnTo>
                    <a:pt x="112272" y="84510"/>
                  </a:lnTo>
                  <a:lnTo>
                    <a:pt x="111363" y="87837"/>
                  </a:lnTo>
                  <a:lnTo>
                    <a:pt x="110000" y="91386"/>
                  </a:lnTo>
                  <a:lnTo>
                    <a:pt x="108863" y="94491"/>
                  </a:lnTo>
                  <a:lnTo>
                    <a:pt x="107272" y="97818"/>
                  </a:lnTo>
                  <a:lnTo>
                    <a:pt x="105454" y="100702"/>
                  </a:lnTo>
                  <a:lnTo>
                    <a:pt x="103181" y="103807"/>
                  </a:lnTo>
                  <a:lnTo>
                    <a:pt x="103181" y="103807"/>
                  </a:lnTo>
                  <a:lnTo>
                    <a:pt x="100000" y="107134"/>
                  </a:lnTo>
                  <a:lnTo>
                    <a:pt x="96363" y="109796"/>
                  </a:lnTo>
                  <a:lnTo>
                    <a:pt x="92272" y="112014"/>
                  </a:lnTo>
                  <a:lnTo>
                    <a:pt x="88181" y="113567"/>
                  </a:lnTo>
                  <a:lnTo>
                    <a:pt x="83863" y="115120"/>
                  </a:lnTo>
                  <a:lnTo>
                    <a:pt x="79318" y="115785"/>
                  </a:lnTo>
                  <a:lnTo>
                    <a:pt x="74545" y="116451"/>
                  </a:lnTo>
                  <a:lnTo>
                    <a:pt x="70227" y="116672"/>
                  </a:lnTo>
                  <a:lnTo>
                    <a:pt x="70227" y="116672"/>
                  </a:lnTo>
                  <a:lnTo>
                    <a:pt x="65454" y="116672"/>
                  </a:lnTo>
                  <a:lnTo>
                    <a:pt x="60909" y="116451"/>
                  </a:lnTo>
                  <a:lnTo>
                    <a:pt x="56136" y="115785"/>
                  </a:lnTo>
                  <a:lnTo>
                    <a:pt x="51818" y="115120"/>
                  </a:lnTo>
                  <a:lnTo>
                    <a:pt x="47045" y="114454"/>
                  </a:lnTo>
                  <a:lnTo>
                    <a:pt x="42500" y="113345"/>
                  </a:lnTo>
                  <a:lnTo>
                    <a:pt x="38409" y="111792"/>
                  </a:lnTo>
                  <a:lnTo>
                    <a:pt x="34318" y="110240"/>
                  </a:lnTo>
                  <a:lnTo>
                    <a:pt x="30227" y="108243"/>
                  </a:lnTo>
                  <a:lnTo>
                    <a:pt x="26363" y="106247"/>
                  </a:lnTo>
                  <a:lnTo>
                    <a:pt x="22954" y="103807"/>
                  </a:lnTo>
                  <a:lnTo>
                    <a:pt x="19318" y="100924"/>
                  </a:lnTo>
                  <a:lnTo>
                    <a:pt x="16590" y="97597"/>
                  </a:lnTo>
                  <a:lnTo>
                    <a:pt x="13636" y="94048"/>
                  </a:lnTo>
                  <a:lnTo>
                    <a:pt x="11136" y="90055"/>
                  </a:lnTo>
                  <a:lnTo>
                    <a:pt x="9318" y="86062"/>
                  </a:lnTo>
                  <a:lnTo>
                    <a:pt x="9318" y="86062"/>
                  </a:lnTo>
                  <a:lnTo>
                    <a:pt x="7045" y="80517"/>
                  </a:lnTo>
                  <a:lnTo>
                    <a:pt x="5454" y="74306"/>
                  </a:lnTo>
                  <a:lnTo>
                    <a:pt x="4545" y="68096"/>
                  </a:lnTo>
                  <a:lnTo>
                    <a:pt x="4090" y="61663"/>
                  </a:lnTo>
                  <a:lnTo>
                    <a:pt x="4090" y="54787"/>
                  </a:lnTo>
                  <a:lnTo>
                    <a:pt x="4545" y="48354"/>
                  </a:lnTo>
                  <a:lnTo>
                    <a:pt x="5681" y="41478"/>
                  </a:lnTo>
                  <a:lnTo>
                    <a:pt x="7272" y="35268"/>
                  </a:lnTo>
                  <a:lnTo>
                    <a:pt x="10000" y="29057"/>
                  </a:lnTo>
                  <a:lnTo>
                    <a:pt x="11136" y="26395"/>
                  </a:lnTo>
                  <a:lnTo>
                    <a:pt x="12727" y="23512"/>
                  </a:lnTo>
                  <a:lnTo>
                    <a:pt x="14318" y="20850"/>
                  </a:lnTo>
                  <a:lnTo>
                    <a:pt x="16136" y="18188"/>
                  </a:lnTo>
                  <a:lnTo>
                    <a:pt x="18181" y="15748"/>
                  </a:lnTo>
                  <a:lnTo>
                    <a:pt x="20454" y="13752"/>
                  </a:lnTo>
                  <a:lnTo>
                    <a:pt x="22500" y="11756"/>
                  </a:lnTo>
                  <a:lnTo>
                    <a:pt x="25227" y="9981"/>
                  </a:lnTo>
                  <a:lnTo>
                    <a:pt x="27727" y="8428"/>
                  </a:lnTo>
                  <a:lnTo>
                    <a:pt x="30454" y="6876"/>
                  </a:lnTo>
                  <a:lnTo>
                    <a:pt x="33409" y="5545"/>
                  </a:lnTo>
                  <a:lnTo>
                    <a:pt x="36590" y="4879"/>
                  </a:lnTo>
                  <a:lnTo>
                    <a:pt x="40000" y="3992"/>
                  </a:lnTo>
                  <a:lnTo>
                    <a:pt x="43409" y="3770"/>
                  </a:lnTo>
                  <a:lnTo>
                    <a:pt x="43409" y="3770"/>
                  </a:lnTo>
                  <a:lnTo>
                    <a:pt x="51136" y="3770"/>
                  </a:lnTo>
                  <a:lnTo>
                    <a:pt x="59772" y="3770"/>
                  </a:lnTo>
                  <a:lnTo>
                    <a:pt x="67954" y="3992"/>
                  </a:lnTo>
                  <a:lnTo>
                    <a:pt x="76590" y="5323"/>
                  </a:lnTo>
                  <a:lnTo>
                    <a:pt x="80681" y="5988"/>
                  </a:lnTo>
                  <a:lnTo>
                    <a:pt x="84772" y="7097"/>
                  </a:lnTo>
                  <a:lnTo>
                    <a:pt x="88636" y="8428"/>
                  </a:lnTo>
                  <a:lnTo>
                    <a:pt x="92727" y="9981"/>
                  </a:lnTo>
                  <a:lnTo>
                    <a:pt x="96136" y="11534"/>
                  </a:lnTo>
                  <a:lnTo>
                    <a:pt x="99545" y="13752"/>
                  </a:lnTo>
                  <a:lnTo>
                    <a:pt x="102727" y="16192"/>
                  </a:lnTo>
                  <a:lnTo>
                    <a:pt x="105909" y="18632"/>
                  </a:lnTo>
                  <a:lnTo>
                    <a:pt x="105909" y="18632"/>
                  </a:lnTo>
                  <a:lnTo>
                    <a:pt x="108409" y="21737"/>
                  </a:lnTo>
                  <a:lnTo>
                    <a:pt x="110454" y="24842"/>
                  </a:lnTo>
                  <a:lnTo>
                    <a:pt x="112272" y="28170"/>
                  </a:lnTo>
                  <a:lnTo>
                    <a:pt x="113863" y="31497"/>
                  </a:lnTo>
                  <a:lnTo>
                    <a:pt x="114772" y="35268"/>
                  </a:lnTo>
                  <a:lnTo>
                    <a:pt x="115909" y="39038"/>
                  </a:lnTo>
                  <a:lnTo>
                    <a:pt x="116136" y="42809"/>
                  </a:lnTo>
                  <a:lnTo>
                    <a:pt x="116363" y="46802"/>
                  </a:lnTo>
                  <a:lnTo>
                    <a:pt x="116363" y="50794"/>
                  </a:lnTo>
                  <a:lnTo>
                    <a:pt x="116363" y="54565"/>
                  </a:lnTo>
                  <a:lnTo>
                    <a:pt x="115909" y="62550"/>
                  </a:lnTo>
                  <a:lnTo>
                    <a:pt x="114772" y="70314"/>
                  </a:lnTo>
                  <a:lnTo>
                    <a:pt x="113636" y="77634"/>
                  </a:lnTo>
                  <a:lnTo>
                    <a:pt x="113636" y="7763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0" name="Shape 504"/>
            <p:cNvSpPr/>
            <p:nvPr/>
          </p:nvSpPr>
          <p:spPr>
            <a:xfrm>
              <a:off x="4159" y="2995"/>
              <a:ext cx="522" cy="236"/>
            </a:xfrm>
            <a:custGeom>
              <a:avLst/>
              <a:gdLst/>
              <a:ahLst/>
              <a:cxnLst/>
              <a:rect l="0" t="0" r="0" b="0"/>
              <a:pathLst>
                <a:path w="120000" h="120000" extrusionOk="0">
                  <a:moveTo>
                    <a:pt x="2068" y="107848"/>
                  </a:moveTo>
                  <a:lnTo>
                    <a:pt x="2068" y="107848"/>
                  </a:lnTo>
                  <a:lnTo>
                    <a:pt x="4827" y="99746"/>
                  </a:lnTo>
                  <a:lnTo>
                    <a:pt x="5747" y="96708"/>
                  </a:lnTo>
                  <a:lnTo>
                    <a:pt x="6666" y="95189"/>
                  </a:lnTo>
                  <a:lnTo>
                    <a:pt x="7586" y="94177"/>
                  </a:lnTo>
                  <a:lnTo>
                    <a:pt x="8505" y="94177"/>
                  </a:lnTo>
                  <a:lnTo>
                    <a:pt x="9195" y="94683"/>
                  </a:lnTo>
                  <a:lnTo>
                    <a:pt x="10114" y="95189"/>
                  </a:lnTo>
                  <a:lnTo>
                    <a:pt x="11724" y="98734"/>
                  </a:lnTo>
                  <a:lnTo>
                    <a:pt x="13793" y="103797"/>
                  </a:lnTo>
                  <a:lnTo>
                    <a:pt x="15632" y="108860"/>
                  </a:lnTo>
                  <a:lnTo>
                    <a:pt x="18160" y="114430"/>
                  </a:lnTo>
                  <a:lnTo>
                    <a:pt x="18160" y="114430"/>
                  </a:lnTo>
                  <a:lnTo>
                    <a:pt x="20229" y="110886"/>
                  </a:lnTo>
                  <a:lnTo>
                    <a:pt x="21379" y="106835"/>
                  </a:lnTo>
                  <a:lnTo>
                    <a:pt x="23908" y="98734"/>
                  </a:lnTo>
                  <a:lnTo>
                    <a:pt x="25287" y="95189"/>
                  </a:lnTo>
                  <a:lnTo>
                    <a:pt x="26666" y="92658"/>
                  </a:lnTo>
                  <a:lnTo>
                    <a:pt x="28275" y="89620"/>
                  </a:lnTo>
                  <a:lnTo>
                    <a:pt x="29655" y="88101"/>
                  </a:lnTo>
                  <a:lnTo>
                    <a:pt x="29655" y="88101"/>
                  </a:lnTo>
                  <a:lnTo>
                    <a:pt x="31034" y="96202"/>
                  </a:lnTo>
                  <a:lnTo>
                    <a:pt x="32643" y="103291"/>
                  </a:lnTo>
                  <a:lnTo>
                    <a:pt x="33563" y="105822"/>
                  </a:lnTo>
                  <a:lnTo>
                    <a:pt x="34942" y="108860"/>
                  </a:lnTo>
                  <a:lnTo>
                    <a:pt x="36091" y="111392"/>
                  </a:lnTo>
                  <a:lnTo>
                    <a:pt x="37701" y="112911"/>
                  </a:lnTo>
                  <a:lnTo>
                    <a:pt x="37701" y="112911"/>
                  </a:lnTo>
                  <a:lnTo>
                    <a:pt x="37701" y="108860"/>
                  </a:lnTo>
                  <a:lnTo>
                    <a:pt x="37701" y="104303"/>
                  </a:lnTo>
                  <a:lnTo>
                    <a:pt x="38390" y="100253"/>
                  </a:lnTo>
                  <a:lnTo>
                    <a:pt x="39310" y="96708"/>
                  </a:lnTo>
                  <a:lnTo>
                    <a:pt x="40459" y="93164"/>
                  </a:lnTo>
                  <a:lnTo>
                    <a:pt x="41609" y="91139"/>
                  </a:lnTo>
                  <a:lnTo>
                    <a:pt x="43218" y="89113"/>
                  </a:lnTo>
                  <a:lnTo>
                    <a:pt x="45057" y="88101"/>
                  </a:lnTo>
                  <a:lnTo>
                    <a:pt x="45057" y="88101"/>
                  </a:lnTo>
                  <a:lnTo>
                    <a:pt x="45517" y="94683"/>
                  </a:lnTo>
                  <a:lnTo>
                    <a:pt x="46206" y="99746"/>
                  </a:lnTo>
                  <a:lnTo>
                    <a:pt x="46666" y="103291"/>
                  </a:lnTo>
                  <a:lnTo>
                    <a:pt x="47356" y="105822"/>
                  </a:lnTo>
                  <a:lnTo>
                    <a:pt x="48275" y="107848"/>
                  </a:lnTo>
                  <a:lnTo>
                    <a:pt x="49425" y="108860"/>
                  </a:lnTo>
                  <a:lnTo>
                    <a:pt x="50574" y="109367"/>
                  </a:lnTo>
                  <a:lnTo>
                    <a:pt x="51494" y="108860"/>
                  </a:lnTo>
                  <a:lnTo>
                    <a:pt x="54252" y="106835"/>
                  </a:lnTo>
                  <a:lnTo>
                    <a:pt x="57011" y="103291"/>
                  </a:lnTo>
                  <a:lnTo>
                    <a:pt x="62758" y="95189"/>
                  </a:lnTo>
                  <a:lnTo>
                    <a:pt x="62758" y="95189"/>
                  </a:lnTo>
                  <a:lnTo>
                    <a:pt x="63218" y="99746"/>
                  </a:lnTo>
                  <a:lnTo>
                    <a:pt x="63448" y="103291"/>
                  </a:lnTo>
                  <a:lnTo>
                    <a:pt x="64137" y="105822"/>
                  </a:lnTo>
                  <a:lnTo>
                    <a:pt x="64827" y="107848"/>
                  </a:lnTo>
                  <a:lnTo>
                    <a:pt x="65287" y="109367"/>
                  </a:lnTo>
                  <a:lnTo>
                    <a:pt x="66436" y="110886"/>
                  </a:lnTo>
                  <a:lnTo>
                    <a:pt x="66896" y="110886"/>
                  </a:lnTo>
                  <a:lnTo>
                    <a:pt x="68045" y="110886"/>
                  </a:lnTo>
                  <a:lnTo>
                    <a:pt x="69885" y="108860"/>
                  </a:lnTo>
                  <a:lnTo>
                    <a:pt x="72183" y="105822"/>
                  </a:lnTo>
                  <a:lnTo>
                    <a:pt x="74022" y="101772"/>
                  </a:lnTo>
                  <a:lnTo>
                    <a:pt x="75862" y="96708"/>
                  </a:lnTo>
                  <a:lnTo>
                    <a:pt x="75862" y="96708"/>
                  </a:lnTo>
                  <a:lnTo>
                    <a:pt x="78160" y="106835"/>
                  </a:lnTo>
                  <a:lnTo>
                    <a:pt x="79080" y="109367"/>
                  </a:lnTo>
                  <a:lnTo>
                    <a:pt x="80229" y="111392"/>
                  </a:lnTo>
                  <a:lnTo>
                    <a:pt x="80689" y="112405"/>
                  </a:lnTo>
                  <a:lnTo>
                    <a:pt x="81379" y="112911"/>
                  </a:lnTo>
                  <a:lnTo>
                    <a:pt x="82298" y="112405"/>
                  </a:lnTo>
                  <a:lnTo>
                    <a:pt x="82988" y="110886"/>
                  </a:lnTo>
                  <a:lnTo>
                    <a:pt x="84367" y="107341"/>
                  </a:lnTo>
                  <a:lnTo>
                    <a:pt x="86206" y="103291"/>
                  </a:lnTo>
                  <a:lnTo>
                    <a:pt x="88505" y="98734"/>
                  </a:lnTo>
                  <a:lnTo>
                    <a:pt x="90114" y="96708"/>
                  </a:lnTo>
                  <a:lnTo>
                    <a:pt x="91724" y="95189"/>
                  </a:lnTo>
                  <a:lnTo>
                    <a:pt x="91724" y="95189"/>
                  </a:lnTo>
                  <a:lnTo>
                    <a:pt x="92413" y="100759"/>
                  </a:lnTo>
                  <a:lnTo>
                    <a:pt x="93563" y="107341"/>
                  </a:lnTo>
                  <a:lnTo>
                    <a:pt x="95172" y="112405"/>
                  </a:lnTo>
                  <a:lnTo>
                    <a:pt x="97011" y="117974"/>
                  </a:lnTo>
                  <a:lnTo>
                    <a:pt x="97011" y="117974"/>
                  </a:lnTo>
                  <a:lnTo>
                    <a:pt x="97701" y="115949"/>
                  </a:lnTo>
                  <a:lnTo>
                    <a:pt x="98390" y="113924"/>
                  </a:lnTo>
                  <a:lnTo>
                    <a:pt x="100689" y="110379"/>
                  </a:lnTo>
                  <a:lnTo>
                    <a:pt x="102528" y="105822"/>
                  </a:lnTo>
                  <a:lnTo>
                    <a:pt x="103908" y="103291"/>
                  </a:lnTo>
                  <a:lnTo>
                    <a:pt x="103908" y="103291"/>
                  </a:lnTo>
                  <a:lnTo>
                    <a:pt x="103908" y="105316"/>
                  </a:lnTo>
                  <a:lnTo>
                    <a:pt x="104137" y="107341"/>
                  </a:lnTo>
                  <a:lnTo>
                    <a:pt x="105057" y="110886"/>
                  </a:lnTo>
                  <a:lnTo>
                    <a:pt x="106436" y="114936"/>
                  </a:lnTo>
                  <a:lnTo>
                    <a:pt x="107356" y="119493"/>
                  </a:lnTo>
                  <a:lnTo>
                    <a:pt x="107356" y="119493"/>
                  </a:lnTo>
                  <a:lnTo>
                    <a:pt x="108045" y="115949"/>
                  </a:lnTo>
                  <a:lnTo>
                    <a:pt x="108965" y="112911"/>
                  </a:lnTo>
                  <a:lnTo>
                    <a:pt x="110574" y="107848"/>
                  </a:lnTo>
                  <a:lnTo>
                    <a:pt x="114712" y="100759"/>
                  </a:lnTo>
                  <a:lnTo>
                    <a:pt x="114712" y="100759"/>
                  </a:lnTo>
                  <a:lnTo>
                    <a:pt x="115172" y="103797"/>
                  </a:lnTo>
                  <a:lnTo>
                    <a:pt x="115632" y="105822"/>
                  </a:lnTo>
                  <a:lnTo>
                    <a:pt x="117011" y="110886"/>
                  </a:lnTo>
                  <a:lnTo>
                    <a:pt x="118620" y="115949"/>
                  </a:lnTo>
                  <a:lnTo>
                    <a:pt x="120000" y="120000"/>
                  </a:lnTo>
                  <a:lnTo>
                    <a:pt x="120000" y="120000"/>
                  </a:lnTo>
                  <a:lnTo>
                    <a:pt x="120000" y="104303"/>
                  </a:lnTo>
                  <a:lnTo>
                    <a:pt x="119310" y="89620"/>
                  </a:lnTo>
                  <a:lnTo>
                    <a:pt x="118390" y="76455"/>
                  </a:lnTo>
                  <a:lnTo>
                    <a:pt x="117701" y="69873"/>
                  </a:lnTo>
                  <a:lnTo>
                    <a:pt x="116781" y="63797"/>
                  </a:lnTo>
                  <a:lnTo>
                    <a:pt x="115402" y="57215"/>
                  </a:lnTo>
                  <a:lnTo>
                    <a:pt x="114022" y="51645"/>
                  </a:lnTo>
                  <a:lnTo>
                    <a:pt x="112413" y="46075"/>
                  </a:lnTo>
                  <a:lnTo>
                    <a:pt x="110574" y="41012"/>
                  </a:lnTo>
                  <a:lnTo>
                    <a:pt x="108275" y="35443"/>
                  </a:lnTo>
                  <a:lnTo>
                    <a:pt x="105747" y="30379"/>
                  </a:lnTo>
                  <a:lnTo>
                    <a:pt x="102528" y="26329"/>
                  </a:lnTo>
                  <a:lnTo>
                    <a:pt x="99310" y="21772"/>
                  </a:lnTo>
                  <a:lnTo>
                    <a:pt x="99310" y="21772"/>
                  </a:lnTo>
                  <a:lnTo>
                    <a:pt x="94942" y="16708"/>
                  </a:lnTo>
                  <a:lnTo>
                    <a:pt x="90114" y="12658"/>
                  </a:lnTo>
                  <a:lnTo>
                    <a:pt x="84827" y="9113"/>
                  </a:lnTo>
                  <a:lnTo>
                    <a:pt x="79770" y="7088"/>
                  </a:lnTo>
                  <a:lnTo>
                    <a:pt x="74712" y="5063"/>
                  </a:lnTo>
                  <a:lnTo>
                    <a:pt x="69425" y="3544"/>
                  </a:lnTo>
                  <a:lnTo>
                    <a:pt x="59540" y="1518"/>
                  </a:lnTo>
                  <a:lnTo>
                    <a:pt x="59540" y="1518"/>
                  </a:lnTo>
                  <a:lnTo>
                    <a:pt x="54712" y="0"/>
                  </a:lnTo>
                  <a:lnTo>
                    <a:pt x="49885" y="0"/>
                  </a:lnTo>
                  <a:lnTo>
                    <a:pt x="45517" y="0"/>
                  </a:lnTo>
                  <a:lnTo>
                    <a:pt x="40919" y="506"/>
                  </a:lnTo>
                  <a:lnTo>
                    <a:pt x="36781" y="3037"/>
                  </a:lnTo>
                  <a:lnTo>
                    <a:pt x="32413" y="5063"/>
                  </a:lnTo>
                  <a:lnTo>
                    <a:pt x="28275" y="8607"/>
                  </a:lnTo>
                  <a:lnTo>
                    <a:pt x="23908" y="12658"/>
                  </a:lnTo>
                  <a:lnTo>
                    <a:pt x="23908" y="12658"/>
                  </a:lnTo>
                  <a:lnTo>
                    <a:pt x="22068" y="14683"/>
                  </a:lnTo>
                  <a:lnTo>
                    <a:pt x="19770" y="18227"/>
                  </a:lnTo>
                  <a:lnTo>
                    <a:pt x="17471" y="23291"/>
                  </a:lnTo>
                  <a:lnTo>
                    <a:pt x="15402" y="28354"/>
                  </a:lnTo>
                  <a:lnTo>
                    <a:pt x="13103" y="34430"/>
                  </a:lnTo>
                  <a:lnTo>
                    <a:pt x="10804" y="41012"/>
                  </a:lnTo>
                  <a:lnTo>
                    <a:pt x="6896" y="55696"/>
                  </a:lnTo>
                  <a:lnTo>
                    <a:pt x="5057" y="62784"/>
                  </a:lnTo>
                  <a:lnTo>
                    <a:pt x="3448" y="70379"/>
                  </a:lnTo>
                  <a:lnTo>
                    <a:pt x="2068" y="78481"/>
                  </a:lnTo>
                  <a:lnTo>
                    <a:pt x="1149" y="86075"/>
                  </a:lnTo>
                  <a:lnTo>
                    <a:pt x="229" y="93164"/>
                  </a:lnTo>
                  <a:lnTo>
                    <a:pt x="0" y="100253"/>
                  </a:lnTo>
                  <a:lnTo>
                    <a:pt x="0" y="106835"/>
                  </a:lnTo>
                  <a:lnTo>
                    <a:pt x="689" y="112405"/>
                  </a:lnTo>
                  <a:lnTo>
                    <a:pt x="689" y="112405"/>
                  </a:lnTo>
                  <a:lnTo>
                    <a:pt x="2068" y="107848"/>
                  </a:lnTo>
                  <a:lnTo>
                    <a:pt x="2068" y="107848"/>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1" name="Shape 505"/>
            <p:cNvSpPr/>
            <p:nvPr/>
          </p:nvSpPr>
          <p:spPr>
            <a:xfrm>
              <a:off x="4150" y="2987"/>
              <a:ext cx="538" cy="253"/>
            </a:xfrm>
            <a:custGeom>
              <a:avLst/>
              <a:gdLst/>
              <a:ahLst/>
              <a:cxnLst/>
              <a:rect l="0" t="0" r="0" b="0"/>
              <a:pathLst>
                <a:path w="120000" h="120000" extrusionOk="0">
                  <a:moveTo>
                    <a:pt x="107755" y="33543"/>
                  </a:moveTo>
                  <a:lnTo>
                    <a:pt x="107755" y="33543"/>
                  </a:lnTo>
                  <a:lnTo>
                    <a:pt x="105083" y="28818"/>
                  </a:lnTo>
                  <a:lnTo>
                    <a:pt x="102189" y="24094"/>
                  </a:lnTo>
                  <a:lnTo>
                    <a:pt x="99072" y="20314"/>
                  </a:lnTo>
                  <a:lnTo>
                    <a:pt x="95955" y="17007"/>
                  </a:lnTo>
                  <a:lnTo>
                    <a:pt x="92615" y="13700"/>
                  </a:lnTo>
                  <a:lnTo>
                    <a:pt x="89276" y="10866"/>
                  </a:lnTo>
                  <a:lnTo>
                    <a:pt x="82374" y="7086"/>
                  </a:lnTo>
                  <a:lnTo>
                    <a:pt x="75250" y="4251"/>
                  </a:lnTo>
                  <a:lnTo>
                    <a:pt x="67903" y="2362"/>
                  </a:lnTo>
                  <a:lnTo>
                    <a:pt x="60556" y="944"/>
                  </a:lnTo>
                  <a:lnTo>
                    <a:pt x="53877" y="0"/>
                  </a:lnTo>
                  <a:lnTo>
                    <a:pt x="53877" y="0"/>
                  </a:lnTo>
                  <a:lnTo>
                    <a:pt x="48311" y="0"/>
                  </a:lnTo>
                  <a:lnTo>
                    <a:pt x="42523" y="472"/>
                  </a:lnTo>
                  <a:lnTo>
                    <a:pt x="37402" y="2362"/>
                  </a:lnTo>
                  <a:lnTo>
                    <a:pt x="32059" y="5196"/>
                  </a:lnTo>
                  <a:lnTo>
                    <a:pt x="27161" y="9921"/>
                  </a:lnTo>
                  <a:lnTo>
                    <a:pt x="22486" y="15118"/>
                  </a:lnTo>
                  <a:lnTo>
                    <a:pt x="20259" y="18425"/>
                  </a:lnTo>
                  <a:lnTo>
                    <a:pt x="18478" y="22204"/>
                  </a:lnTo>
                  <a:lnTo>
                    <a:pt x="16252" y="25984"/>
                  </a:lnTo>
                  <a:lnTo>
                    <a:pt x="14471" y="30708"/>
                  </a:lnTo>
                  <a:lnTo>
                    <a:pt x="14471" y="30708"/>
                  </a:lnTo>
                  <a:lnTo>
                    <a:pt x="11576" y="38740"/>
                  </a:lnTo>
                  <a:lnTo>
                    <a:pt x="8460" y="47244"/>
                  </a:lnTo>
                  <a:lnTo>
                    <a:pt x="6011" y="57165"/>
                  </a:lnTo>
                  <a:lnTo>
                    <a:pt x="3562" y="67086"/>
                  </a:lnTo>
                  <a:lnTo>
                    <a:pt x="1558" y="77480"/>
                  </a:lnTo>
                  <a:lnTo>
                    <a:pt x="1113" y="82677"/>
                  </a:lnTo>
                  <a:lnTo>
                    <a:pt x="445" y="88346"/>
                  </a:lnTo>
                  <a:lnTo>
                    <a:pt x="0" y="94015"/>
                  </a:lnTo>
                  <a:lnTo>
                    <a:pt x="0" y="98740"/>
                  </a:lnTo>
                  <a:lnTo>
                    <a:pt x="445" y="103937"/>
                  </a:lnTo>
                  <a:lnTo>
                    <a:pt x="667" y="109133"/>
                  </a:lnTo>
                  <a:lnTo>
                    <a:pt x="667" y="109133"/>
                  </a:lnTo>
                  <a:lnTo>
                    <a:pt x="1335" y="111023"/>
                  </a:lnTo>
                  <a:lnTo>
                    <a:pt x="2226" y="112440"/>
                  </a:lnTo>
                  <a:lnTo>
                    <a:pt x="3116" y="112440"/>
                  </a:lnTo>
                  <a:lnTo>
                    <a:pt x="4007" y="111023"/>
                  </a:lnTo>
                  <a:lnTo>
                    <a:pt x="4007" y="111023"/>
                  </a:lnTo>
                  <a:lnTo>
                    <a:pt x="5343" y="106771"/>
                  </a:lnTo>
                  <a:lnTo>
                    <a:pt x="5343" y="106771"/>
                  </a:lnTo>
                  <a:lnTo>
                    <a:pt x="6901" y="102047"/>
                  </a:lnTo>
                  <a:lnTo>
                    <a:pt x="7792" y="99212"/>
                  </a:lnTo>
                  <a:lnTo>
                    <a:pt x="8460" y="97795"/>
                  </a:lnTo>
                  <a:lnTo>
                    <a:pt x="9350" y="96850"/>
                  </a:lnTo>
                  <a:lnTo>
                    <a:pt x="10241" y="96850"/>
                  </a:lnTo>
                  <a:lnTo>
                    <a:pt x="11576" y="97795"/>
                  </a:lnTo>
                  <a:lnTo>
                    <a:pt x="12912" y="100629"/>
                  </a:lnTo>
                  <a:lnTo>
                    <a:pt x="12912" y="100629"/>
                  </a:lnTo>
                  <a:lnTo>
                    <a:pt x="15584" y="107244"/>
                  </a:lnTo>
                  <a:lnTo>
                    <a:pt x="18701" y="113858"/>
                  </a:lnTo>
                  <a:lnTo>
                    <a:pt x="18701" y="113858"/>
                  </a:lnTo>
                  <a:lnTo>
                    <a:pt x="18923" y="113858"/>
                  </a:lnTo>
                  <a:lnTo>
                    <a:pt x="19591" y="114330"/>
                  </a:lnTo>
                  <a:lnTo>
                    <a:pt x="20259" y="114330"/>
                  </a:lnTo>
                  <a:lnTo>
                    <a:pt x="20927" y="113858"/>
                  </a:lnTo>
                  <a:lnTo>
                    <a:pt x="20927" y="113858"/>
                  </a:lnTo>
                  <a:lnTo>
                    <a:pt x="23153" y="107716"/>
                  </a:lnTo>
                  <a:lnTo>
                    <a:pt x="25157" y="102047"/>
                  </a:lnTo>
                  <a:lnTo>
                    <a:pt x="27384" y="96850"/>
                  </a:lnTo>
                  <a:lnTo>
                    <a:pt x="28719" y="94015"/>
                  </a:lnTo>
                  <a:lnTo>
                    <a:pt x="29833" y="92125"/>
                  </a:lnTo>
                  <a:lnTo>
                    <a:pt x="29833" y="92125"/>
                  </a:lnTo>
                  <a:lnTo>
                    <a:pt x="31168" y="97795"/>
                  </a:lnTo>
                  <a:lnTo>
                    <a:pt x="32727" y="103937"/>
                  </a:lnTo>
                  <a:lnTo>
                    <a:pt x="34953" y="109133"/>
                  </a:lnTo>
                  <a:lnTo>
                    <a:pt x="36512" y="111023"/>
                  </a:lnTo>
                  <a:lnTo>
                    <a:pt x="38070" y="113385"/>
                  </a:lnTo>
                  <a:lnTo>
                    <a:pt x="38070" y="113385"/>
                  </a:lnTo>
                  <a:lnTo>
                    <a:pt x="38961" y="113385"/>
                  </a:lnTo>
                  <a:lnTo>
                    <a:pt x="39628" y="112440"/>
                  </a:lnTo>
                  <a:lnTo>
                    <a:pt x="40074" y="110551"/>
                  </a:lnTo>
                  <a:lnTo>
                    <a:pt x="40519" y="108661"/>
                  </a:lnTo>
                  <a:lnTo>
                    <a:pt x="40519" y="108661"/>
                  </a:lnTo>
                  <a:lnTo>
                    <a:pt x="40519" y="103464"/>
                  </a:lnTo>
                  <a:lnTo>
                    <a:pt x="41187" y="97795"/>
                  </a:lnTo>
                  <a:lnTo>
                    <a:pt x="41632" y="95905"/>
                  </a:lnTo>
                  <a:lnTo>
                    <a:pt x="42300" y="94015"/>
                  </a:lnTo>
                  <a:lnTo>
                    <a:pt x="43191" y="92598"/>
                  </a:lnTo>
                  <a:lnTo>
                    <a:pt x="44081" y="91653"/>
                  </a:lnTo>
                  <a:lnTo>
                    <a:pt x="44081" y="91653"/>
                  </a:lnTo>
                  <a:lnTo>
                    <a:pt x="44749" y="97322"/>
                  </a:lnTo>
                  <a:lnTo>
                    <a:pt x="46085" y="102519"/>
                  </a:lnTo>
                  <a:lnTo>
                    <a:pt x="46753" y="104409"/>
                  </a:lnTo>
                  <a:lnTo>
                    <a:pt x="47643" y="106771"/>
                  </a:lnTo>
                  <a:lnTo>
                    <a:pt x="48756" y="108661"/>
                  </a:lnTo>
                  <a:lnTo>
                    <a:pt x="50092" y="109133"/>
                  </a:lnTo>
                  <a:lnTo>
                    <a:pt x="50092" y="109133"/>
                  </a:lnTo>
                  <a:lnTo>
                    <a:pt x="51651" y="110078"/>
                  </a:lnTo>
                  <a:lnTo>
                    <a:pt x="52987" y="109133"/>
                  </a:lnTo>
                  <a:lnTo>
                    <a:pt x="54545" y="107716"/>
                  </a:lnTo>
                  <a:lnTo>
                    <a:pt x="55881" y="106771"/>
                  </a:lnTo>
                  <a:lnTo>
                    <a:pt x="58775" y="103464"/>
                  </a:lnTo>
                  <a:lnTo>
                    <a:pt x="61669" y="99212"/>
                  </a:lnTo>
                  <a:lnTo>
                    <a:pt x="61669" y="99212"/>
                  </a:lnTo>
                  <a:lnTo>
                    <a:pt x="62115" y="103464"/>
                  </a:lnTo>
                  <a:lnTo>
                    <a:pt x="63228" y="107244"/>
                  </a:lnTo>
                  <a:lnTo>
                    <a:pt x="64118" y="108661"/>
                  </a:lnTo>
                  <a:lnTo>
                    <a:pt x="64786" y="110078"/>
                  </a:lnTo>
                  <a:lnTo>
                    <a:pt x="65677" y="110551"/>
                  </a:lnTo>
                  <a:lnTo>
                    <a:pt x="66790" y="111023"/>
                  </a:lnTo>
                  <a:lnTo>
                    <a:pt x="66790" y="111023"/>
                  </a:lnTo>
                  <a:lnTo>
                    <a:pt x="68126" y="110551"/>
                  </a:lnTo>
                  <a:lnTo>
                    <a:pt x="69239" y="110078"/>
                  </a:lnTo>
                  <a:lnTo>
                    <a:pt x="71465" y="107716"/>
                  </a:lnTo>
                  <a:lnTo>
                    <a:pt x="73469" y="104409"/>
                  </a:lnTo>
                  <a:lnTo>
                    <a:pt x="75250" y="101102"/>
                  </a:lnTo>
                  <a:lnTo>
                    <a:pt x="75250" y="101102"/>
                  </a:lnTo>
                  <a:lnTo>
                    <a:pt x="76141" y="105354"/>
                  </a:lnTo>
                  <a:lnTo>
                    <a:pt x="77699" y="109133"/>
                  </a:lnTo>
                  <a:lnTo>
                    <a:pt x="78367" y="111023"/>
                  </a:lnTo>
                  <a:lnTo>
                    <a:pt x="79257" y="112440"/>
                  </a:lnTo>
                  <a:lnTo>
                    <a:pt x="80148" y="112440"/>
                  </a:lnTo>
                  <a:lnTo>
                    <a:pt x="81261" y="113385"/>
                  </a:lnTo>
                  <a:lnTo>
                    <a:pt x="81261" y="113385"/>
                  </a:lnTo>
                  <a:lnTo>
                    <a:pt x="82374" y="112440"/>
                  </a:lnTo>
                  <a:lnTo>
                    <a:pt x="83710" y="111023"/>
                  </a:lnTo>
                  <a:lnTo>
                    <a:pt x="85491" y="107244"/>
                  </a:lnTo>
                  <a:lnTo>
                    <a:pt x="87717" y="102519"/>
                  </a:lnTo>
                  <a:lnTo>
                    <a:pt x="89499" y="98740"/>
                  </a:lnTo>
                  <a:lnTo>
                    <a:pt x="89499" y="98740"/>
                  </a:lnTo>
                  <a:lnTo>
                    <a:pt x="90389" y="103464"/>
                  </a:lnTo>
                  <a:lnTo>
                    <a:pt x="91725" y="107716"/>
                  </a:lnTo>
                  <a:lnTo>
                    <a:pt x="93283" y="111968"/>
                  </a:lnTo>
                  <a:lnTo>
                    <a:pt x="94842" y="116692"/>
                  </a:lnTo>
                  <a:lnTo>
                    <a:pt x="94842" y="116692"/>
                  </a:lnTo>
                  <a:lnTo>
                    <a:pt x="95510" y="117165"/>
                  </a:lnTo>
                  <a:lnTo>
                    <a:pt x="95955" y="117637"/>
                  </a:lnTo>
                  <a:lnTo>
                    <a:pt x="97068" y="117165"/>
                  </a:lnTo>
                  <a:lnTo>
                    <a:pt x="97513" y="116692"/>
                  </a:lnTo>
                  <a:lnTo>
                    <a:pt x="97513" y="116692"/>
                  </a:lnTo>
                  <a:lnTo>
                    <a:pt x="98627" y="113858"/>
                  </a:lnTo>
                  <a:lnTo>
                    <a:pt x="99517" y="111023"/>
                  </a:lnTo>
                  <a:lnTo>
                    <a:pt x="101966" y="107244"/>
                  </a:lnTo>
                  <a:lnTo>
                    <a:pt x="101966" y="107244"/>
                  </a:lnTo>
                  <a:lnTo>
                    <a:pt x="102857" y="111968"/>
                  </a:lnTo>
                  <a:lnTo>
                    <a:pt x="104192" y="116692"/>
                  </a:lnTo>
                  <a:lnTo>
                    <a:pt x="104192" y="116692"/>
                  </a:lnTo>
                  <a:lnTo>
                    <a:pt x="105083" y="117637"/>
                  </a:lnTo>
                  <a:lnTo>
                    <a:pt x="105974" y="118582"/>
                  </a:lnTo>
                  <a:lnTo>
                    <a:pt x="106864" y="117637"/>
                  </a:lnTo>
                  <a:lnTo>
                    <a:pt x="107532" y="116692"/>
                  </a:lnTo>
                  <a:lnTo>
                    <a:pt x="107532" y="116692"/>
                  </a:lnTo>
                  <a:lnTo>
                    <a:pt x="108423" y="112440"/>
                  </a:lnTo>
                  <a:lnTo>
                    <a:pt x="109758" y="110078"/>
                  </a:lnTo>
                  <a:lnTo>
                    <a:pt x="112430" y="104409"/>
                  </a:lnTo>
                  <a:lnTo>
                    <a:pt x="112430" y="104409"/>
                  </a:lnTo>
                  <a:lnTo>
                    <a:pt x="114434" y="110551"/>
                  </a:lnTo>
                  <a:lnTo>
                    <a:pt x="116215" y="117165"/>
                  </a:lnTo>
                  <a:lnTo>
                    <a:pt x="116215" y="117165"/>
                  </a:lnTo>
                  <a:lnTo>
                    <a:pt x="116883" y="118582"/>
                  </a:lnTo>
                  <a:lnTo>
                    <a:pt x="117105" y="120000"/>
                  </a:lnTo>
                  <a:lnTo>
                    <a:pt x="117773" y="120000"/>
                  </a:lnTo>
                  <a:lnTo>
                    <a:pt x="118441" y="120000"/>
                  </a:lnTo>
                  <a:lnTo>
                    <a:pt x="119109" y="119055"/>
                  </a:lnTo>
                  <a:lnTo>
                    <a:pt x="119332" y="118582"/>
                  </a:lnTo>
                  <a:lnTo>
                    <a:pt x="119777" y="117165"/>
                  </a:lnTo>
                  <a:lnTo>
                    <a:pt x="120000" y="115748"/>
                  </a:lnTo>
                  <a:lnTo>
                    <a:pt x="120000" y="115748"/>
                  </a:lnTo>
                  <a:lnTo>
                    <a:pt x="119777" y="103937"/>
                  </a:lnTo>
                  <a:lnTo>
                    <a:pt x="119332" y="92598"/>
                  </a:lnTo>
                  <a:lnTo>
                    <a:pt x="119109" y="82204"/>
                  </a:lnTo>
                  <a:lnTo>
                    <a:pt x="117773" y="71811"/>
                  </a:lnTo>
                  <a:lnTo>
                    <a:pt x="116215" y="60944"/>
                  </a:lnTo>
                  <a:lnTo>
                    <a:pt x="114434" y="51023"/>
                  </a:lnTo>
                  <a:lnTo>
                    <a:pt x="112875" y="46771"/>
                  </a:lnTo>
                  <a:lnTo>
                    <a:pt x="111317" y="42047"/>
                  </a:lnTo>
                  <a:lnTo>
                    <a:pt x="109758" y="37322"/>
                  </a:lnTo>
                  <a:lnTo>
                    <a:pt x="107755" y="33543"/>
                  </a:lnTo>
                  <a:lnTo>
                    <a:pt x="107755" y="33543"/>
                  </a:lnTo>
                  <a:close/>
                  <a:moveTo>
                    <a:pt x="114656" y="96850"/>
                  </a:moveTo>
                  <a:lnTo>
                    <a:pt x="114656" y="96850"/>
                  </a:lnTo>
                  <a:lnTo>
                    <a:pt x="114434" y="95433"/>
                  </a:lnTo>
                  <a:lnTo>
                    <a:pt x="113543" y="94015"/>
                  </a:lnTo>
                  <a:lnTo>
                    <a:pt x="112875" y="94015"/>
                  </a:lnTo>
                  <a:lnTo>
                    <a:pt x="111985" y="94488"/>
                  </a:lnTo>
                  <a:lnTo>
                    <a:pt x="111985" y="94488"/>
                  </a:lnTo>
                  <a:lnTo>
                    <a:pt x="108868" y="100629"/>
                  </a:lnTo>
                  <a:lnTo>
                    <a:pt x="107309" y="103937"/>
                  </a:lnTo>
                  <a:lnTo>
                    <a:pt x="105974" y="107244"/>
                  </a:lnTo>
                  <a:lnTo>
                    <a:pt x="105974" y="107244"/>
                  </a:lnTo>
                  <a:lnTo>
                    <a:pt x="105083" y="103464"/>
                  </a:lnTo>
                  <a:lnTo>
                    <a:pt x="104415" y="100157"/>
                  </a:lnTo>
                  <a:lnTo>
                    <a:pt x="104415" y="100157"/>
                  </a:lnTo>
                  <a:lnTo>
                    <a:pt x="103747" y="97322"/>
                  </a:lnTo>
                  <a:lnTo>
                    <a:pt x="102857" y="96850"/>
                  </a:lnTo>
                  <a:lnTo>
                    <a:pt x="101966" y="96850"/>
                  </a:lnTo>
                  <a:lnTo>
                    <a:pt x="101076" y="97795"/>
                  </a:lnTo>
                  <a:lnTo>
                    <a:pt x="101076" y="97795"/>
                  </a:lnTo>
                  <a:lnTo>
                    <a:pt x="99740" y="100629"/>
                  </a:lnTo>
                  <a:lnTo>
                    <a:pt x="98627" y="102519"/>
                  </a:lnTo>
                  <a:lnTo>
                    <a:pt x="95955" y="107716"/>
                  </a:lnTo>
                  <a:lnTo>
                    <a:pt x="95955" y="107716"/>
                  </a:lnTo>
                  <a:lnTo>
                    <a:pt x="94842" y="103937"/>
                  </a:lnTo>
                  <a:lnTo>
                    <a:pt x="93951" y="100629"/>
                  </a:lnTo>
                  <a:lnTo>
                    <a:pt x="93061" y="96850"/>
                  </a:lnTo>
                  <a:lnTo>
                    <a:pt x="92615" y="92125"/>
                  </a:lnTo>
                  <a:lnTo>
                    <a:pt x="92615" y="92125"/>
                  </a:lnTo>
                  <a:lnTo>
                    <a:pt x="91948" y="90236"/>
                  </a:lnTo>
                  <a:lnTo>
                    <a:pt x="91725" y="89291"/>
                  </a:lnTo>
                  <a:lnTo>
                    <a:pt x="90834" y="88818"/>
                  </a:lnTo>
                  <a:lnTo>
                    <a:pt x="90166" y="88818"/>
                  </a:lnTo>
                  <a:lnTo>
                    <a:pt x="90166" y="88818"/>
                  </a:lnTo>
                  <a:lnTo>
                    <a:pt x="88385" y="90708"/>
                  </a:lnTo>
                  <a:lnTo>
                    <a:pt x="86382" y="93543"/>
                  </a:lnTo>
                  <a:lnTo>
                    <a:pt x="84823" y="95905"/>
                  </a:lnTo>
                  <a:lnTo>
                    <a:pt x="83265" y="98740"/>
                  </a:lnTo>
                  <a:lnTo>
                    <a:pt x="83265" y="98740"/>
                  </a:lnTo>
                  <a:lnTo>
                    <a:pt x="82152" y="102047"/>
                  </a:lnTo>
                  <a:lnTo>
                    <a:pt x="80816" y="105354"/>
                  </a:lnTo>
                  <a:lnTo>
                    <a:pt x="80816" y="105354"/>
                  </a:lnTo>
                  <a:lnTo>
                    <a:pt x="80593" y="104409"/>
                  </a:lnTo>
                  <a:lnTo>
                    <a:pt x="80148" y="103464"/>
                  </a:lnTo>
                  <a:lnTo>
                    <a:pt x="79035" y="99212"/>
                  </a:lnTo>
                  <a:lnTo>
                    <a:pt x="77476" y="92598"/>
                  </a:lnTo>
                  <a:lnTo>
                    <a:pt x="77476" y="92598"/>
                  </a:lnTo>
                  <a:lnTo>
                    <a:pt x="76808" y="90708"/>
                  </a:lnTo>
                  <a:lnTo>
                    <a:pt x="75918" y="90236"/>
                  </a:lnTo>
                  <a:lnTo>
                    <a:pt x="75027" y="90708"/>
                  </a:lnTo>
                  <a:lnTo>
                    <a:pt x="74359" y="92125"/>
                  </a:lnTo>
                  <a:lnTo>
                    <a:pt x="74359" y="92125"/>
                  </a:lnTo>
                  <a:lnTo>
                    <a:pt x="71465" y="97795"/>
                  </a:lnTo>
                  <a:lnTo>
                    <a:pt x="69907" y="100629"/>
                  </a:lnTo>
                  <a:lnTo>
                    <a:pt x="68348" y="102047"/>
                  </a:lnTo>
                  <a:lnTo>
                    <a:pt x="67235" y="102047"/>
                  </a:lnTo>
                  <a:lnTo>
                    <a:pt x="66567" y="102047"/>
                  </a:lnTo>
                  <a:lnTo>
                    <a:pt x="66345" y="100629"/>
                  </a:lnTo>
                  <a:lnTo>
                    <a:pt x="65231" y="97795"/>
                  </a:lnTo>
                  <a:lnTo>
                    <a:pt x="64786" y="92125"/>
                  </a:lnTo>
                  <a:lnTo>
                    <a:pt x="64786" y="92125"/>
                  </a:lnTo>
                  <a:lnTo>
                    <a:pt x="64341" y="90708"/>
                  </a:lnTo>
                  <a:lnTo>
                    <a:pt x="63673" y="89291"/>
                  </a:lnTo>
                  <a:lnTo>
                    <a:pt x="63228" y="88818"/>
                  </a:lnTo>
                  <a:lnTo>
                    <a:pt x="62115" y="89291"/>
                  </a:lnTo>
                  <a:lnTo>
                    <a:pt x="62115" y="89291"/>
                  </a:lnTo>
                  <a:lnTo>
                    <a:pt x="55658" y="97795"/>
                  </a:lnTo>
                  <a:lnTo>
                    <a:pt x="55658" y="97795"/>
                  </a:lnTo>
                  <a:lnTo>
                    <a:pt x="53209" y="100629"/>
                  </a:lnTo>
                  <a:lnTo>
                    <a:pt x="51873" y="101102"/>
                  </a:lnTo>
                  <a:lnTo>
                    <a:pt x="50760" y="102047"/>
                  </a:lnTo>
                  <a:lnTo>
                    <a:pt x="50760" y="102047"/>
                  </a:lnTo>
                  <a:lnTo>
                    <a:pt x="49870" y="101102"/>
                  </a:lnTo>
                  <a:lnTo>
                    <a:pt x="49202" y="99212"/>
                  </a:lnTo>
                  <a:lnTo>
                    <a:pt x="48534" y="97322"/>
                  </a:lnTo>
                  <a:lnTo>
                    <a:pt x="48311" y="94488"/>
                  </a:lnTo>
                  <a:lnTo>
                    <a:pt x="47866" y="89291"/>
                  </a:lnTo>
                  <a:lnTo>
                    <a:pt x="47643" y="85511"/>
                  </a:lnTo>
                  <a:lnTo>
                    <a:pt x="47643" y="85511"/>
                  </a:lnTo>
                  <a:lnTo>
                    <a:pt x="47198" y="84094"/>
                  </a:lnTo>
                  <a:lnTo>
                    <a:pt x="46975" y="82677"/>
                  </a:lnTo>
                  <a:lnTo>
                    <a:pt x="46307" y="82204"/>
                  </a:lnTo>
                  <a:lnTo>
                    <a:pt x="45640" y="82204"/>
                  </a:lnTo>
                  <a:lnTo>
                    <a:pt x="45640" y="82204"/>
                  </a:lnTo>
                  <a:lnTo>
                    <a:pt x="43858" y="83622"/>
                  </a:lnTo>
                  <a:lnTo>
                    <a:pt x="42077" y="85039"/>
                  </a:lnTo>
                  <a:lnTo>
                    <a:pt x="40742" y="86929"/>
                  </a:lnTo>
                  <a:lnTo>
                    <a:pt x="39628" y="89291"/>
                  </a:lnTo>
                  <a:lnTo>
                    <a:pt x="38515" y="92125"/>
                  </a:lnTo>
                  <a:lnTo>
                    <a:pt x="38070" y="95433"/>
                  </a:lnTo>
                  <a:lnTo>
                    <a:pt x="37402" y="98740"/>
                  </a:lnTo>
                  <a:lnTo>
                    <a:pt x="36957" y="102519"/>
                  </a:lnTo>
                  <a:lnTo>
                    <a:pt x="36957" y="102519"/>
                  </a:lnTo>
                  <a:lnTo>
                    <a:pt x="35398" y="98740"/>
                  </a:lnTo>
                  <a:lnTo>
                    <a:pt x="34285" y="94015"/>
                  </a:lnTo>
                  <a:lnTo>
                    <a:pt x="33395" y="89291"/>
                  </a:lnTo>
                  <a:lnTo>
                    <a:pt x="32282" y="85039"/>
                  </a:lnTo>
                  <a:lnTo>
                    <a:pt x="32282" y="85039"/>
                  </a:lnTo>
                  <a:lnTo>
                    <a:pt x="32059" y="83622"/>
                  </a:lnTo>
                  <a:lnTo>
                    <a:pt x="31391" y="82677"/>
                  </a:lnTo>
                  <a:lnTo>
                    <a:pt x="30723" y="82204"/>
                  </a:lnTo>
                  <a:lnTo>
                    <a:pt x="30278" y="82677"/>
                  </a:lnTo>
                  <a:lnTo>
                    <a:pt x="30278" y="82677"/>
                  </a:lnTo>
                  <a:lnTo>
                    <a:pt x="28274" y="84094"/>
                  </a:lnTo>
                  <a:lnTo>
                    <a:pt x="26716" y="86929"/>
                  </a:lnTo>
                  <a:lnTo>
                    <a:pt x="25602" y="89291"/>
                  </a:lnTo>
                  <a:lnTo>
                    <a:pt x="24267" y="92125"/>
                  </a:lnTo>
                  <a:lnTo>
                    <a:pt x="22040" y="98740"/>
                  </a:lnTo>
                  <a:lnTo>
                    <a:pt x="19591" y="105354"/>
                  </a:lnTo>
                  <a:lnTo>
                    <a:pt x="19591" y="105354"/>
                  </a:lnTo>
                  <a:lnTo>
                    <a:pt x="16029" y="95433"/>
                  </a:lnTo>
                  <a:lnTo>
                    <a:pt x="13803" y="91653"/>
                  </a:lnTo>
                  <a:lnTo>
                    <a:pt x="12912" y="89291"/>
                  </a:lnTo>
                  <a:lnTo>
                    <a:pt x="11576" y="88346"/>
                  </a:lnTo>
                  <a:lnTo>
                    <a:pt x="11576" y="88346"/>
                  </a:lnTo>
                  <a:lnTo>
                    <a:pt x="10241" y="87401"/>
                  </a:lnTo>
                  <a:lnTo>
                    <a:pt x="9128" y="87401"/>
                  </a:lnTo>
                  <a:lnTo>
                    <a:pt x="8237" y="88346"/>
                  </a:lnTo>
                  <a:lnTo>
                    <a:pt x="7124" y="89291"/>
                  </a:lnTo>
                  <a:lnTo>
                    <a:pt x="5343" y="93543"/>
                  </a:lnTo>
                  <a:lnTo>
                    <a:pt x="3784" y="97795"/>
                  </a:lnTo>
                  <a:lnTo>
                    <a:pt x="3784" y="97795"/>
                  </a:lnTo>
                  <a:lnTo>
                    <a:pt x="4007" y="90236"/>
                  </a:lnTo>
                  <a:lnTo>
                    <a:pt x="5120" y="81732"/>
                  </a:lnTo>
                  <a:lnTo>
                    <a:pt x="6233" y="73700"/>
                  </a:lnTo>
                  <a:lnTo>
                    <a:pt x="7792" y="65669"/>
                  </a:lnTo>
                  <a:lnTo>
                    <a:pt x="10018" y="58582"/>
                  </a:lnTo>
                  <a:lnTo>
                    <a:pt x="11799" y="51023"/>
                  </a:lnTo>
                  <a:lnTo>
                    <a:pt x="16252" y="38267"/>
                  </a:lnTo>
                  <a:lnTo>
                    <a:pt x="16252" y="38267"/>
                  </a:lnTo>
                  <a:lnTo>
                    <a:pt x="18033" y="33543"/>
                  </a:lnTo>
                  <a:lnTo>
                    <a:pt x="20037" y="28818"/>
                  </a:lnTo>
                  <a:lnTo>
                    <a:pt x="22040" y="25511"/>
                  </a:lnTo>
                  <a:lnTo>
                    <a:pt x="24267" y="22204"/>
                  </a:lnTo>
                  <a:lnTo>
                    <a:pt x="26493" y="18897"/>
                  </a:lnTo>
                  <a:lnTo>
                    <a:pt x="28942" y="16062"/>
                  </a:lnTo>
                  <a:lnTo>
                    <a:pt x="33840" y="12283"/>
                  </a:lnTo>
                  <a:lnTo>
                    <a:pt x="38961" y="9921"/>
                  </a:lnTo>
                  <a:lnTo>
                    <a:pt x="44081" y="8503"/>
                  </a:lnTo>
                  <a:lnTo>
                    <a:pt x="49870" y="7559"/>
                  </a:lnTo>
                  <a:lnTo>
                    <a:pt x="55435" y="7559"/>
                  </a:lnTo>
                  <a:lnTo>
                    <a:pt x="55435" y="7559"/>
                  </a:lnTo>
                  <a:lnTo>
                    <a:pt x="61669" y="8976"/>
                  </a:lnTo>
                  <a:lnTo>
                    <a:pt x="68126" y="10393"/>
                  </a:lnTo>
                  <a:lnTo>
                    <a:pt x="74582" y="12283"/>
                  </a:lnTo>
                  <a:lnTo>
                    <a:pt x="81261" y="15118"/>
                  </a:lnTo>
                  <a:lnTo>
                    <a:pt x="87272" y="18425"/>
                  </a:lnTo>
                  <a:lnTo>
                    <a:pt x="93283" y="23622"/>
                  </a:lnTo>
                  <a:lnTo>
                    <a:pt x="95955" y="25984"/>
                  </a:lnTo>
                  <a:lnTo>
                    <a:pt x="99072" y="29291"/>
                  </a:lnTo>
                  <a:lnTo>
                    <a:pt x="101743" y="33543"/>
                  </a:lnTo>
                  <a:lnTo>
                    <a:pt x="104415" y="37322"/>
                  </a:lnTo>
                  <a:lnTo>
                    <a:pt x="104415" y="37322"/>
                  </a:lnTo>
                  <a:lnTo>
                    <a:pt x="107532" y="43937"/>
                  </a:lnTo>
                  <a:lnTo>
                    <a:pt x="109981" y="51023"/>
                  </a:lnTo>
                  <a:lnTo>
                    <a:pt x="112207" y="58582"/>
                  </a:lnTo>
                  <a:lnTo>
                    <a:pt x="113766" y="67086"/>
                  </a:lnTo>
                  <a:lnTo>
                    <a:pt x="114656" y="75590"/>
                  </a:lnTo>
                  <a:lnTo>
                    <a:pt x="115547" y="85039"/>
                  </a:lnTo>
                  <a:lnTo>
                    <a:pt x="115992" y="93543"/>
                  </a:lnTo>
                  <a:lnTo>
                    <a:pt x="116215" y="102519"/>
                  </a:lnTo>
                  <a:lnTo>
                    <a:pt x="116215" y="102519"/>
                  </a:lnTo>
                  <a:lnTo>
                    <a:pt x="115324" y="100157"/>
                  </a:lnTo>
                  <a:lnTo>
                    <a:pt x="114656" y="96850"/>
                  </a:lnTo>
                  <a:lnTo>
                    <a:pt x="114656" y="968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2" name="Shape 506"/>
            <p:cNvSpPr/>
            <p:nvPr/>
          </p:nvSpPr>
          <p:spPr>
            <a:xfrm>
              <a:off x="4015" y="3086"/>
              <a:ext cx="144" cy="246"/>
            </a:xfrm>
            <a:custGeom>
              <a:avLst/>
              <a:gdLst/>
              <a:ahLst/>
              <a:cxnLst/>
              <a:rect l="0" t="0" r="0" b="0"/>
              <a:pathLst>
                <a:path w="120000" h="120000" extrusionOk="0">
                  <a:moveTo>
                    <a:pt x="120000" y="58299"/>
                  </a:moveTo>
                  <a:lnTo>
                    <a:pt x="120000" y="58299"/>
                  </a:lnTo>
                  <a:lnTo>
                    <a:pt x="110833" y="49068"/>
                  </a:lnTo>
                  <a:lnTo>
                    <a:pt x="100000" y="40323"/>
                  </a:lnTo>
                  <a:lnTo>
                    <a:pt x="88333" y="32550"/>
                  </a:lnTo>
                  <a:lnTo>
                    <a:pt x="75833" y="24291"/>
                  </a:lnTo>
                  <a:lnTo>
                    <a:pt x="61666" y="17004"/>
                  </a:lnTo>
                  <a:lnTo>
                    <a:pt x="46666" y="10202"/>
                  </a:lnTo>
                  <a:lnTo>
                    <a:pt x="31666" y="4372"/>
                  </a:lnTo>
                  <a:lnTo>
                    <a:pt x="14166" y="0"/>
                  </a:lnTo>
                  <a:lnTo>
                    <a:pt x="14166" y="0"/>
                  </a:lnTo>
                  <a:lnTo>
                    <a:pt x="19166" y="14089"/>
                  </a:lnTo>
                  <a:lnTo>
                    <a:pt x="21666" y="20890"/>
                  </a:lnTo>
                  <a:lnTo>
                    <a:pt x="22500" y="27692"/>
                  </a:lnTo>
                  <a:lnTo>
                    <a:pt x="21666" y="33522"/>
                  </a:lnTo>
                  <a:lnTo>
                    <a:pt x="19166" y="36437"/>
                  </a:lnTo>
                  <a:lnTo>
                    <a:pt x="17500" y="39352"/>
                  </a:lnTo>
                  <a:lnTo>
                    <a:pt x="14166" y="41781"/>
                  </a:lnTo>
                  <a:lnTo>
                    <a:pt x="10833" y="43724"/>
                  </a:lnTo>
                  <a:lnTo>
                    <a:pt x="5833" y="46153"/>
                  </a:lnTo>
                  <a:lnTo>
                    <a:pt x="0" y="48097"/>
                  </a:lnTo>
                  <a:lnTo>
                    <a:pt x="0" y="48097"/>
                  </a:lnTo>
                  <a:lnTo>
                    <a:pt x="0" y="49068"/>
                  </a:lnTo>
                  <a:lnTo>
                    <a:pt x="1666" y="50526"/>
                  </a:lnTo>
                  <a:lnTo>
                    <a:pt x="5000" y="53927"/>
                  </a:lnTo>
                  <a:lnTo>
                    <a:pt x="10833" y="55870"/>
                  </a:lnTo>
                  <a:lnTo>
                    <a:pt x="17500" y="58785"/>
                  </a:lnTo>
                  <a:lnTo>
                    <a:pt x="30833" y="63643"/>
                  </a:lnTo>
                  <a:lnTo>
                    <a:pt x="36666" y="66072"/>
                  </a:lnTo>
                  <a:lnTo>
                    <a:pt x="40000" y="69473"/>
                  </a:lnTo>
                  <a:lnTo>
                    <a:pt x="40000" y="69473"/>
                  </a:lnTo>
                  <a:lnTo>
                    <a:pt x="31666" y="74331"/>
                  </a:lnTo>
                  <a:lnTo>
                    <a:pt x="23333" y="80647"/>
                  </a:lnTo>
                  <a:lnTo>
                    <a:pt x="14166" y="87449"/>
                  </a:lnTo>
                  <a:lnTo>
                    <a:pt x="5833" y="91821"/>
                  </a:lnTo>
                  <a:lnTo>
                    <a:pt x="5833" y="91821"/>
                  </a:lnTo>
                  <a:lnTo>
                    <a:pt x="10000" y="93279"/>
                  </a:lnTo>
                  <a:lnTo>
                    <a:pt x="13333" y="94251"/>
                  </a:lnTo>
                  <a:lnTo>
                    <a:pt x="21666" y="94736"/>
                  </a:lnTo>
                  <a:lnTo>
                    <a:pt x="30833" y="95222"/>
                  </a:lnTo>
                  <a:lnTo>
                    <a:pt x="34166" y="96194"/>
                  </a:lnTo>
                  <a:lnTo>
                    <a:pt x="37500" y="97651"/>
                  </a:lnTo>
                  <a:lnTo>
                    <a:pt x="37500" y="97651"/>
                  </a:lnTo>
                  <a:lnTo>
                    <a:pt x="35000" y="117570"/>
                  </a:lnTo>
                  <a:lnTo>
                    <a:pt x="35000" y="117570"/>
                  </a:lnTo>
                  <a:lnTo>
                    <a:pt x="44166" y="119028"/>
                  </a:lnTo>
                  <a:lnTo>
                    <a:pt x="52500" y="120000"/>
                  </a:lnTo>
                  <a:lnTo>
                    <a:pt x="60000" y="119028"/>
                  </a:lnTo>
                  <a:lnTo>
                    <a:pt x="66666" y="117570"/>
                  </a:lnTo>
                  <a:lnTo>
                    <a:pt x="73333" y="115627"/>
                  </a:lnTo>
                  <a:lnTo>
                    <a:pt x="79166" y="112226"/>
                  </a:lnTo>
                  <a:lnTo>
                    <a:pt x="85000" y="108825"/>
                  </a:lnTo>
                  <a:lnTo>
                    <a:pt x="90833" y="104939"/>
                  </a:lnTo>
                  <a:lnTo>
                    <a:pt x="95833" y="100080"/>
                  </a:lnTo>
                  <a:lnTo>
                    <a:pt x="100000" y="94736"/>
                  </a:lnTo>
                  <a:lnTo>
                    <a:pt x="108333" y="84048"/>
                  </a:lnTo>
                  <a:lnTo>
                    <a:pt x="114166" y="71902"/>
                  </a:lnTo>
                  <a:lnTo>
                    <a:pt x="119166" y="59271"/>
                  </a:lnTo>
                  <a:lnTo>
                    <a:pt x="120000" y="58299"/>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3" name="Shape 507"/>
            <p:cNvSpPr/>
            <p:nvPr/>
          </p:nvSpPr>
          <p:spPr>
            <a:xfrm>
              <a:off x="4008" y="3077"/>
              <a:ext cx="159" cy="263"/>
            </a:xfrm>
            <a:custGeom>
              <a:avLst/>
              <a:gdLst/>
              <a:ahLst/>
              <a:cxnLst/>
              <a:rect l="0" t="0" r="0" b="0"/>
              <a:pathLst>
                <a:path w="120000" h="120000" extrusionOk="0">
                  <a:moveTo>
                    <a:pt x="119250" y="57490"/>
                  </a:moveTo>
                  <a:lnTo>
                    <a:pt x="119250" y="57490"/>
                  </a:lnTo>
                  <a:lnTo>
                    <a:pt x="111000" y="48365"/>
                  </a:lnTo>
                  <a:lnTo>
                    <a:pt x="100500" y="39695"/>
                  </a:lnTo>
                  <a:lnTo>
                    <a:pt x="90000" y="31482"/>
                  </a:lnTo>
                  <a:lnTo>
                    <a:pt x="78750" y="23726"/>
                  </a:lnTo>
                  <a:lnTo>
                    <a:pt x="66000" y="16882"/>
                  </a:lnTo>
                  <a:lnTo>
                    <a:pt x="51000" y="10494"/>
                  </a:lnTo>
                  <a:lnTo>
                    <a:pt x="36750" y="5019"/>
                  </a:lnTo>
                  <a:lnTo>
                    <a:pt x="21000" y="912"/>
                  </a:lnTo>
                  <a:lnTo>
                    <a:pt x="21000" y="912"/>
                  </a:lnTo>
                  <a:lnTo>
                    <a:pt x="18000" y="0"/>
                  </a:lnTo>
                  <a:lnTo>
                    <a:pt x="15000" y="912"/>
                  </a:lnTo>
                  <a:lnTo>
                    <a:pt x="12750" y="2737"/>
                  </a:lnTo>
                  <a:lnTo>
                    <a:pt x="12750" y="4562"/>
                  </a:lnTo>
                  <a:lnTo>
                    <a:pt x="12750" y="4562"/>
                  </a:lnTo>
                  <a:lnTo>
                    <a:pt x="16500" y="15513"/>
                  </a:lnTo>
                  <a:lnTo>
                    <a:pt x="18750" y="20988"/>
                  </a:lnTo>
                  <a:lnTo>
                    <a:pt x="20250" y="26920"/>
                  </a:lnTo>
                  <a:lnTo>
                    <a:pt x="18750" y="32395"/>
                  </a:lnTo>
                  <a:lnTo>
                    <a:pt x="16500" y="37870"/>
                  </a:lnTo>
                  <a:lnTo>
                    <a:pt x="15000" y="39695"/>
                  </a:lnTo>
                  <a:lnTo>
                    <a:pt x="12750" y="41977"/>
                  </a:lnTo>
                  <a:lnTo>
                    <a:pt x="8250" y="44258"/>
                  </a:lnTo>
                  <a:lnTo>
                    <a:pt x="4500" y="45171"/>
                  </a:lnTo>
                  <a:lnTo>
                    <a:pt x="4500" y="45171"/>
                  </a:lnTo>
                  <a:lnTo>
                    <a:pt x="750" y="47452"/>
                  </a:lnTo>
                  <a:lnTo>
                    <a:pt x="750" y="47908"/>
                  </a:lnTo>
                  <a:lnTo>
                    <a:pt x="0" y="49277"/>
                  </a:lnTo>
                  <a:lnTo>
                    <a:pt x="0" y="49277"/>
                  </a:lnTo>
                  <a:lnTo>
                    <a:pt x="2250" y="52927"/>
                  </a:lnTo>
                  <a:lnTo>
                    <a:pt x="5250" y="56121"/>
                  </a:lnTo>
                  <a:lnTo>
                    <a:pt x="9750" y="58859"/>
                  </a:lnTo>
                  <a:lnTo>
                    <a:pt x="13500" y="60684"/>
                  </a:lnTo>
                  <a:lnTo>
                    <a:pt x="24000" y="65247"/>
                  </a:lnTo>
                  <a:lnTo>
                    <a:pt x="29250" y="67072"/>
                  </a:lnTo>
                  <a:lnTo>
                    <a:pt x="33750" y="69353"/>
                  </a:lnTo>
                  <a:lnTo>
                    <a:pt x="33750" y="69353"/>
                  </a:lnTo>
                  <a:lnTo>
                    <a:pt x="21000" y="78479"/>
                  </a:lnTo>
                  <a:lnTo>
                    <a:pt x="8250" y="87148"/>
                  </a:lnTo>
                  <a:lnTo>
                    <a:pt x="8250" y="87148"/>
                  </a:lnTo>
                  <a:lnTo>
                    <a:pt x="6000" y="88517"/>
                  </a:lnTo>
                  <a:lnTo>
                    <a:pt x="5250" y="90342"/>
                  </a:lnTo>
                  <a:lnTo>
                    <a:pt x="6000" y="91711"/>
                  </a:lnTo>
                  <a:lnTo>
                    <a:pt x="7500" y="93079"/>
                  </a:lnTo>
                  <a:lnTo>
                    <a:pt x="7500" y="93079"/>
                  </a:lnTo>
                  <a:lnTo>
                    <a:pt x="13500" y="94904"/>
                  </a:lnTo>
                  <a:lnTo>
                    <a:pt x="21750" y="96273"/>
                  </a:lnTo>
                  <a:lnTo>
                    <a:pt x="29250" y="97642"/>
                  </a:lnTo>
                  <a:lnTo>
                    <a:pt x="32250" y="97642"/>
                  </a:lnTo>
                  <a:lnTo>
                    <a:pt x="33750" y="96730"/>
                  </a:lnTo>
                  <a:lnTo>
                    <a:pt x="33750" y="96730"/>
                  </a:lnTo>
                  <a:lnTo>
                    <a:pt x="32250" y="114068"/>
                  </a:lnTo>
                  <a:lnTo>
                    <a:pt x="32250" y="114068"/>
                  </a:lnTo>
                  <a:lnTo>
                    <a:pt x="32250" y="116806"/>
                  </a:lnTo>
                  <a:lnTo>
                    <a:pt x="33750" y="117262"/>
                  </a:lnTo>
                  <a:lnTo>
                    <a:pt x="35250" y="117718"/>
                  </a:lnTo>
                  <a:lnTo>
                    <a:pt x="35250" y="117718"/>
                  </a:lnTo>
                  <a:lnTo>
                    <a:pt x="44250" y="119087"/>
                  </a:lnTo>
                  <a:lnTo>
                    <a:pt x="51000" y="120000"/>
                  </a:lnTo>
                  <a:lnTo>
                    <a:pt x="57750" y="120000"/>
                  </a:lnTo>
                  <a:lnTo>
                    <a:pt x="65250" y="118631"/>
                  </a:lnTo>
                  <a:lnTo>
                    <a:pt x="71250" y="117262"/>
                  </a:lnTo>
                  <a:lnTo>
                    <a:pt x="77250" y="114524"/>
                  </a:lnTo>
                  <a:lnTo>
                    <a:pt x="82500" y="111330"/>
                  </a:lnTo>
                  <a:lnTo>
                    <a:pt x="87750" y="108136"/>
                  </a:lnTo>
                  <a:lnTo>
                    <a:pt x="87750" y="108136"/>
                  </a:lnTo>
                  <a:lnTo>
                    <a:pt x="95250" y="103117"/>
                  </a:lnTo>
                  <a:lnTo>
                    <a:pt x="99750" y="97642"/>
                  </a:lnTo>
                  <a:lnTo>
                    <a:pt x="103500" y="91711"/>
                  </a:lnTo>
                  <a:lnTo>
                    <a:pt x="108000" y="85323"/>
                  </a:lnTo>
                  <a:lnTo>
                    <a:pt x="113250" y="73460"/>
                  </a:lnTo>
                  <a:lnTo>
                    <a:pt x="119250" y="60684"/>
                  </a:lnTo>
                  <a:lnTo>
                    <a:pt x="119250" y="60684"/>
                  </a:lnTo>
                  <a:lnTo>
                    <a:pt x="120000" y="59315"/>
                  </a:lnTo>
                  <a:lnTo>
                    <a:pt x="119250" y="57490"/>
                  </a:lnTo>
                  <a:lnTo>
                    <a:pt x="119250" y="57490"/>
                  </a:lnTo>
                  <a:close/>
                  <a:moveTo>
                    <a:pt x="45000" y="112243"/>
                  </a:moveTo>
                  <a:lnTo>
                    <a:pt x="45000" y="112243"/>
                  </a:lnTo>
                  <a:lnTo>
                    <a:pt x="45750" y="103117"/>
                  </a:lnTo>
                  <a:lnTo>
                    <a:pt x="45750" y="99467"/>
                  </a:lnTo>
                  <a:lnTo>
                    <a:pt x="45750" y="94904"/>
                  </a:lnTo>
                  <a:lnTo>
                    <a:pt x="45750" y="94904"/>
                  </a:lnTo>
                  <a:lnTo>
                    <a:pt x="45000" y="93079"/>
                  </a:lnTo>
                  <a:lnTo>
                    <a:pt x="42750" y="91711"/>
                  </a:lnTo>
                  <a:lnTo>
                    <a:pt x="39750" y="90342"/>
                  </a:lnTo>
                  <a:lnTo>
                    <a:pt x="36750" y="89885"/>
                  </a:lnTo>
                  <a:lnTo>
                    <a:pt x="29250" y="89429"/>
                  </a:lnTo>
                  <a:lnTo>
                    <a:pt x="21750" y="88517"/>
                  </a:lnTo>
                  <a:lnTo>
                    <a:pt x="21750" y="88517"/>
                  </a:lnTo>
                  <a:lnTo>
                    <a:pt x="33750" y="80304"/>
                  </a:lnTo>
                  <a:lnTo>
                    <a:pt x="45750" y="72547"/>
                  </a:lnTo>
                  <a:lnTo>
                    <a:pt x="45750" y="72547"/>
                  </a:lnTo>
                  <a:lnTo>
                    <a:pt x="47250" y="71634"/>
                  </a:lnTo>
                  <a:lnTo>
                    <a:pt x="48000" y="70266"/>
                  </a:lnTo>
                  <a:lnTo>
                    <a:pt x="48000" y="68897"/>
                  </a:lnTo>
                  <a:lnTo>
                    <a:pt x="47250" y="67528"/>
                  </a:lnTo>
                  <a:lnTo>
                    <a:pt x="47250" y="67528"/>
                  </a:lnTo>
                  <a:lnTo>
                    <a:pt x="44250" y="65247"/>
                  </a:lnTo>
                  <a:lnTo>
                    <a:pt x="39750" y="62965"/>
                  </a:lnTo>
                  <a:lnTo>
                    <a:pt x="30750" y="58859"/>
                  </a:lnTo>
                  <a:lnTo>
                    <a:pt x="20250" y="54752"/>
                  </a:lnTo>
                  <a:lnTo>
                    <a:pt x="16500" y="52927"/>
                  </a:lnTo>
                  <a:lnTo>
                    <a:pt x="13500" y="50190"/>
                  </a:lnTo>
                  <a:lnTo>
                    <a:pt x="13500" y="50190"/>
                  </a:lnTo>
                  <a:lnTo>
                    <a:pt x="21000" y="46539"/>
                  </a:lnTo>
                  <a:lnTo>
                    <a:pt x="26250" y="42889"/>
                  </a:lnTo>
                  <a:lnTo>
                    <a:pt x="29250" y="37870"/>
                  </a:lnTo>
                  <a:lnTo>
                    <a:pt x="31500" y="32395"/>
                  </a:lnTo>
                  <a:lnTo>
                    <a:pt x="31500" y="27376"/>
                  </a:lnTo>
                  <a:lnTo>
                    <a:pt x="30750" y="21901"/>
                  </a:lnTo>
                  <a:lnTo>
                    <a:pt x="27000" y="10494"/>
                  </a:lnTo>
                  <a:lnTo>
                    <a:pt x="27000" y="10494"/>
                  </a:lnTo>
                  <a:lnTo>
                    <a:pt x="39750" y="14600"/>
                  </a:lnTo>
                  <a:lnTo>
                    <a:pt x="51000" y="20076"/>
                  </a:lnTo>
                  <a:lnTo>
                    <a:pt x="63000" y="25095"/>
                  </a:lnTo>
                  <a:lnTo>
                    <a:pt x="73500" y="31482"/>
                  </a:lnTo>
                  <a:lnTo>
                    <a:pt x="82500" y="37870"/>
                  </a:lnTo>
                  <a:lnTo>
                    <a:pt x="92250" y="44714"/>
                  </a:lnTo>
                  <a:lnTo>
                    <a:pt x="99750" y="51558"/>
                  </a:lnTo>
                  <a:lnTo>
                    <a:pt x="106500" y="59315"/>
                  </a:lnTo>
                  <a:lnTo>
                    <a:pt x="106500" y="59315"/>
                  </a:lnTo>
                  <a:lnTo>
                    <a:pt x="99750" y="75741"/>
                  </a:lnTo>
                  <a:lnTo>
                    <a:pt x="94500" y="85323"/>
                  </a:lnTo>
                  <a:lnTo>
                    <a:pt x="87750" y="94904"/>
                  </a:lnTo>
                  <a:lnTo>
                    <a:pt x="84750" y="99011"/>
                  </a:lnTo>
                  <a:lnTo>
                    <a:pt x="80250" y="102661"/>
                  </a:lnTo>
                  <a:lnTo>
                    <a:pt x="76500" y="106311"/>
                  </a:lnTo>
                  <a:lnTo>
                    <a:pt x="71250" y="109049"/>
                  </a:lnTo>
                  <a:lnTo>
                    <a:pt x="66000" y="110874"/>
                  </a:lnTo>
                  <a:lnTo>
                    <a:pt x="60000" y="112243"/>
                  </a:lnTo>
                  <a:lnTo>
                    <a:pt x="52500" y="112699"/>
                  </a:lnTo>
                  <a:lnTo>
                    <a:pt x="45000" y="112243"/>
                  </a:lnTo>
                  <a:lnTo>
                    <a:pt x="45000" y="11224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4" name="Shape 508"/>
            <p:cNvSpPr/>
            <p:nvPr/>
          </p:nvSpPr>
          <p:spPr>
            <a:xfrm>
              <a:off x="4686" y="3125"/>
              <a:ext cx="144" cy="240"/>
            </a:xfrm>
            <a:custGeom>
              <a:avLst/>
              <a:gdLst/>
              <a:ahLst/>
              <a:cxnLst/>
              <a:rect l="0" t="0" r="0" b="0"/>
              <a:pathLst>
                <a:path w="120000" h="120000" extrusionOk="0">
                  <a:moveTo>
                    <a:pt x="0" y="53278"/>
                  </a:moveTo>
                  <a:lnTo>
                    <a:pt x="0" y="53278"/>
                  </a:lnTo>
                  <a:lnTo>
                    <a:pt x="10833" y="44813"/>
                  </a:lnTo>
                  <a:lnTo>
                    <a:pt x="22500" y="36846"/>
                  </a:lnTo>
                  <a:lnTo>
                    <a:pt x="35000" y="28381"/>
                  </a:lnTo>
                  <a:lnTo>
                    <a:pt x="49166" y="21410"/>
                  </a:lnTo>
                  <a:lnTo>
                    <a:pt x="64166" y="14439"/>
                  </a:lnTo>
                  <a:lnTo>
                    <a:pt x="80000" y="7966"/>
                  </a:lnTo>
                  <a:lnTo>
                    <a:pt x="97500" y="3983"/>
                  </a:lnTo>
                  <a:lnTo>
                    <a:pt x="115000" y="0"/>
                  </a:lnTo>
                  <a:lnTo>
                    <a:pt x="115000" y="0"/>
                  </a:lnTo>
                  <a:lnTo>
                    <a:pt x="106666" y="14439"/>
                  </a:lnTo>
                  <a:lnTo>
                    <a:pt x="105000" y="21410"/>
                  </a:lnTo>
                  <a:lnTo>
                    <a:pt x="102500" y="27883"/>
                  </a:lnTo>
                  <a:lnTo>
                    <a:pt x="102500" y="33858"/>
                  </a:lnTo>
                  <a:lnTo>
                    <a:pt x="103333" y="37344"/>
                  </a:lnTo>
                  <a:lnTo>
                    <a:pt x="105000" y="40331"/>
                  </a:lnTo>
                  <a:lnTo>
                    <a:pt x="106666" y="42821"/>
                  </a:lnTo>
                  <a:lnTo>
                    <a:pt x="110833" y="44813"/>
                  </a:lnTo>
                  <a:lnTo>
                    <a:pt x="115000" y="47800"/>
                  </a:lnTo>
                  <a:lnTo>
                    <a:pt x="120000" y="49792"/>
                  </a:lnTo>
                  <a:lnTo>
                    <a:pt x="120000" y="49792"/>
                  </a:lnTo>
                  <a:lnTo>
                    <a:pt x="120000" y="51286"/>
                  </a:lnTo>
                  <a:lnTo>
                    <a:pt x="118333" y="52780"/>
                  </a:lnTo>
                  <a:lnTo>
                    <a:pt x="114166" y="55269"/>
                  </a:lnTo>
                  <a:lnTo>
                    <a:pt x="108333" y="57759"/>
                  </a:lnTo>
                  <a:lnTo>
                    <a:pt x="100833" y="59751"/>
                  </a:lnTo>
                  <a:lnTo>
                    <a:pt x="87500" y="64232"/>
                  </a:lnTo>
                  <a:lnTo>
                    <a:pt x="81666" y="66721"/>
                  </a:lnTo>
                  <a:lnTo>
                    <a:pt x="76666" y="70207"/>
                  </a:lnTo>
                  <a:lnTo>
                    <a:pt x="76666" y="70207"/>
                  </a:lnTo>
                  <a:lnTo>
                    <a:pt x="84166" y="74688"/>
                  </a:lnTo>
                  <a:lnTo>
                    <a:pt x="91666" y="81659"/>
                  </a:lnTo>
                  <a:lnTo>
                    <a:pt x="100000" y="89626"/>
                  </a:lnTo>
                  <a:lnTo>
                    <a:pt x="106666" y="94107"/>
                  </a:lnTo>
                  <a:lnTo>
                    <a:pt x="106666" y="94107"/>
                  </a:lnTo>
                  <a:lnTo>
                    <a:pt x="103333" y="95601"/>
                  </a:lnTo>
                  <a:lnTo>
                    <a:pt x="100000" y="96597"/>
                  </a:lnTo>
                  <a:lnTo>
                    <a:pt x="90833" y="96597"/>
                  </a:lnTo>
                  <a:lnTo>
                    <a:pt x="82500" y="96597"/>
                  </a:lnTo>
                  <a:lnTo>
                    <a:pt x="78333" y="97095"/>
                  </a:lnTo>
                  <a:lnTo>
                    <a:pt x="74166" y="97593"/>
                  </a:lnTo>
                  <a:lnTo>
                    <a:pt x="74166" y="97593"/>
                  </a:lnTo>
                  <a:lnTo>
                    <a:pt x="73333" y="119502"/>
                  </a:lnTo>
                  <a:lnTo>
                    <a:pt x="73333" y="119502"/>
                  </a:lnTo>
                  <a:lnTo>
                    <a:pt x="64166" y="120000"/>
                  </a:lnTo>
                  <a:lnTo>
                    <a:pt x="56666" y="120000"/>
                  </a:lnTo>
                  <a:lnTo>
                    <a:pt x="49166" y="119502"/>
                  </a:lnTo>
                  <a:lnTo>
                    <a:pt x="41666" y="117012"/>
                  </a:lnTo>
                  <a:lnTo>
                    <a:pt x="35833" y="114522"/>
                  </a:lnTo>
                  <a:lnTo>
                    <a:pt x="30000" y="111037"/>
                  </a:lnTo>
                  <a:lnTo>
                    <a:pt x="25833" y="107053"/>
                  </a:lnTo>
                  <a:lnTo>
                    <a:pt x="20833" y="102572"/>
                  </a:lnTo>
                  <a:lnTo>
                    <a:pt x="16666" y="97095"/>
                  </a:lnTo>
                  <a:lnTo>
                    <a:pt x="12500" y="92116"/>
                  </a:lnTo>
                  <a:lnTo>
                    <a:pt x="6666" y="79668"/>
                  </a:lnTo>
                  <a:lnTo>
                    <a:pt x="2500" y="67219"/>
                  </a:lnTo>
                  <a:lnTo>
                    <a:pt x="0" y="54771"/>
                  </a:lnTo>
                  <a:lnTo>
                    <a:pt x="0" y="53278"/>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5" name="Shape 509"/>
            <p:cNvSpPr/>
            <p:nvPr/>
          </p:nvSpPr>
          <p:spPr>
            <a:xfrm>
              <a:off x="4675" y="3118"/>
              <a:ext cx="162" cy="254"/>
            </a:xfrm>
            <a:custGeom>
              <a:avLst/>
              <a:gdLst/>
              <a:ahLst/>
              <a:cxnLst/>
              <a:rect l="0" t="0" r="0" b="0"/>
              <a:pathLst>
                <a:path w="120000" h="120000" extrusionOk="0">
                  <a:moveTo>
                    <a:pt x="1481" y="55529"/>
                  </a:moveTo>
                  <a:lnTo>
                    <a:pt x="1481" y="55529"/>
                  </a:lnTo>
                  <a:lnTo>
                    <a:pt x="5185" y="68705"/>
                  </a:lnTo>
                  <a:lnTo>
                    <a:pt x="9629" y="81411"/>
                  </a:lnTo>
                  <a:lnTo>
                    <a:pt x="11851" y="88000"/>
                  </a:lnTo>
                  <a:lnTo>
                    <a:pt x="14814" y="94588"/>
                  </a:lnTo>
                  <a:lnTo>
                    <a:pt x="18518" y="100235"/>
                  </a:lnTo>
                  <a:lnTo>
                    <a:pt x="23703" y="106352"/>
                  </a:lnTo>
                  <a:lnTo>
                    <a:pt x="23703" y="106352"/>
                  </a:lnTo>
                  <a:lnTo>
                    <a:pt x="28888" y="110117"/>
                  </a:lnTo>
                  <a:lnTo>
                    <a:pt x="34074" y="113411"/>
                  </a:lnTo>
                  <a:lnTo>
                    <a:pt x="39259" y="116235"/>
                  </a:lnTo>
                  <a:lnTo>
                    <a:pt x="45925" y="118117"/>
                  </a:lnTo>
                  <a:lnTo>
                    <a:pt x="51851" y="119529"/>
                  </a:lnTo>
                  <a:lnTo>
                    <a:pt x="59259" y="120000"/>
                  </a:lnTo>
                  <a:lnTo>
                    <a:pt x="66666" y="120000"/>
                  </a:lnTo>
                  <a:lnTo>
                    <a:pt x="74814" y="119529"/>
                  </a:lnTo>
                  <a:lnTo>
                    <a:pt x="74814" y="119529"/>
                  </a:lnTo>
                  <a:lnTo>
                    <a:pt x="75555" y="118588"/>
                  </a:lnTo>
                  <a:lnTo>
                    <a:pt x="77777" y="118117"/>
                  </a:lnTo>
                  <a:lnTo>
                    <a:pt x="78518" y="115294"/>
                  </a:lnTo>
                  <a:lnTo>
                    <a:pt x="78518" y="115294"/>
                  </a:lnTo>
                  <a:lnTo>
                    <a:pt x="80000" y="97882"/>
                  </a:lnTo>
                  <a:lnTo>
                    <a:pt x="80000" y="97882"/>
                  </a:lnTo>
                  <a:lnTo>
                    <a:pt x="80740" y="98352"/>
                  </a:lnTo>
                  <a:lnTo>
                    <a:pt x="83703" y="98352"/>
                  </a:lnTo>
                  <a:lnTo>
                    <a:pt x="91111" y="98352"/>
                  </a:lnTo>
                  <a:lnTo>
                    <a:pt x="100740" y="96941"/>
                  </a:lnTo>
                  <a:lnTo>
                    <a:pt x="105925" y="95529"/>
                  </a:lnTo>
                  <a:lnTo>
                    <a:pt x="105925" y="95529"/>
                  </a:lnTo>
                  <a:lnTo>
                    <a:pt x="107407" y="94588"/>
                  </a:lnTo>
                  <a:lnTo>
                    <a:pt x="108888" y="93176"/>
                  </a:lnTo>
                  <a:lnTo>
                    <a:pt x="107407" y="91294"/>
                  </a:lnTo>
                  <a:lnTo>
                    <a:pt x="106666" y="89882"/>
                  </a:lnTo>
                  <a:lnTo>
                    <a:pt x="106666" y="89882"/>
                  </a:lnTo>
                  <a:lnTo>
                    <a:pt x="95555" y="80000"/>
                  </a:lnTo>
                  <a:lnTo>
                    <a:pt x="83703" y="69647"/>
                  </a:lnTo>
                  <a:lnTo>
                    <a:pt x="83703" y="69647"/>
                  </a:lnTo>
                  <a:lnTo>
                    <a:pt x="88888" y="67294"/>
                  </a:lnTo>
                  <a:lnTo>
                    <a:pt x="94074" y="65411"/>
                  </a:lnTo>
                  <a:lnTo>
                    <a:pt x="104444" y="62117"/>
                  </a:lnTo>
                  <a:lnTo>
                    <a:pt x="109629" y="60235"/>
                  </a:lnTo>
                  <a:lnTo>
                    <a:pt x="114814" y="57882"/>
                  </a:lnTo>
                  <a:lnTo>
                    <a:pt x="117777" y="55058"/>
                  </a:lnTo>
                  <a:lnTo>
                    <a:pt x="120000" y="51294"/>
                  </a:lnTo>
                  <a:lnTo>
                    <a:pt x="120000" y="51294"/>
                  </a:lnTo>
                  <a:lnTo>
                    <a:pt x="120000" y="49882"/>
                  </a:lnTo>
                  <a:lnTo>
                    <a:pt x="120000" y="48470"/>
                  </a:lnTo>
                  <a:lnTo>
                    <a:pt x="117037" y="47058"/>
                  </a:lnTo>
                  <a:lnTo>
                    <a:pt x="117037" y="47058"/>
                  </a:lnTo>
                  <a:lnTo>
                    <a:pt x="112592" y="45176"/>
                  </a:lnTo>
                  <a:lnTo>
                    <a:pt x="109629" y="42352"/>
                  </a:lnTo>
                  <a:lnTo>
                    <a:pt x="107407" y="40470"/>
                  </a:lnTo>
                  <a:lnTo>
                    <a:pt x="105925" y="38117"/>
                  </a:lnTo>
                  <a:lnTo>
                    <a:pt x="104444" y="32470"/>
                  </a:lnTo>
                  <a:lnTo>
                    <a:pt x="104444" y="26823"/>
                  </a:lnTo>
                  <a:lnTo>
                    <a:pt x="106666" y="20705"/>
                  </a:lnTo>
                  <a:lnTo>
                    <a:pt x="109629" y="15058"/>
                  </a:lnTo>
                  <a:lnTo>
                    <a:pt x="114814" y="4705"/>
                  </a:lnTo>
                  <a:lnTo>
                    <a:pt x="114814" y="4705"/>
                  </a:lnTo>
                  <a:lnTo>
                    <a:pt x="114814" y="1882"/>
                  </a:lnTo>
                  <a:lnTo>
                    <a:pt x="114074" y="470"/>
                  </a:lnTo>
                  <a:lnTo>
                    <a:pt x="111111" y="0"/>
                  </a:lnTo>
                  <a:lnTo>
                    <a:pt x="107407" y="0"/>
                  </a:lnTo>
                  <a:lnTo>
                    <a:pt x="107407" y="0"/>
                  </a:lnTo>
                  <a:lnTo>
                    <a:pt x="91111" y="3294"/>
                  </a:lnTo>
                  <a:lnTo>
                    <a:pt x="75555" y="7529"/>
                  </a:lnTo>
                  <a:lnTo>
                    <a:pt x="61481" y="13647"/>
                  </a:lnTo>
                  <a:lnTo>
                    <a:pt x="48148" y="20235"/>
                  </a:lnTo>
                  <a:lnTo>
                    <a:pt x="35555" y="26823"/>
                  </a:lnTo>
                  <a:lnTo>
                    <a:pt x="22962" y="34823"/>
                  </a:lnTo>
                  <a:lnTo>
                    <a:pt x="11851" y="43294"/>
                  </a:lnTo>
                  <a:lnTo>
                    <a:pt x="1481" y="51764"/>
                  </a:lnTo>
                  <a:lnTo>
                    <a:pt x="1481" y="51764"/>
                  </a:lnTo>
                  <a:lnTo>
                    <a:pt x="0" y="53647"/>
                  </a:lnTo>
                  <a:lnTo>
                    <a:pt x="1481" y="55529"/>
                  </a:lnTo>
                  <a:lnTo>
                    <a:pt x="1481" y="55529"/>
                  </a:lnTo>
                  <a:close/>
                  <a:moveTo>
                    <a:pt x="13333" y="54588"/>
                  </a:moveTo>
                  <a:lnTo>
                    <a:pt x="13333" y="54588"/>
                  </a:lnTo>
                  <a:lnTo>
                    <a:pt x="22222" y="47058"/>
                  </a:lnTo>
                  <a:lnTo>
                    <a:pt x="31111" y="40470"/>
                  </a:lnTo>
                  <a:lnTo>
                    <a:pt x="41481" y="33882"/>
                  </a:lnTo>
                  <a:lnTo>
                    <a:pt x="51851" y="28235"/>
                  </a:lnTo>
                  <a:lnTo>
                    <a:pt x="62962" y="22117"/>
                  </a:lnTo>
                  <a:lnTo>
                    <a:pt x="74814" y="17411"/>
                  </a:lnTo>
                  <a:lnTo>
                    <a:pt x="87407" y="13176"/>
                  </a:lnTo>
                  <a:lnTo>
                    <a:pt x="100740" y="9882"/>
                  </a:lnTo>
                  <a:lnTo>
                    <a:pt x="100740" y="9882"/>
                  </a:lnTo>
                  <a:lnTo>
                    <a:pt x="95555" y="20705"/>
                  </a:lnTo>
                  <a:lnTo>
                    <a:pt x="93333" y="26823"/>
                  </a:lnTo>
                  <a:lnTo>
                    <a:pt x="93333" y="32000"/>
                  </a:lnTo>
                  <a:lnTo>
                    <a:pt x="93333" y="37176"/>
                  </a:lnTo>
                  <a:lnTo>
                    <a:pt x="96296" y="42352"/>
                  </a:lnTo>
                  <a:lnTo>
                    <a:pt x="100740" y="47058"/>
                  </a:lnTo>
                  <a:lnTo>
                    <a:pt x="106666" y="51764"/>
                  </a:lnTo>
                  <a:lnTo>
                    <a:pt x="106666" y="51764"/>
                  </a:lnTo>
                  <a:lnTo>
                    <a:pt x="103703" y="53647"/>
                  </a:lnTo>
                  <a:lnTo>
                    <a:pt x="99259" y="55529"/>
                  </a:lnTo>
                  <a:lnTo>
                    <a:pt x="90370" y="58823"/>
                  </a:lnTo>
                  <a:lnTo>
                    <a:pt x="80000" y="63058"/>
                  </a:lnTo>
                  <a:lnTo>
                    <a:pt x="74814" y="64000"/>
                  </a:lnTo>
                  <a:lnTo>
                    <a:pt x="71851" y="66823"/>
                  </a:lnTo>
                  <a:lnTo>
                    <a:pt x="71851" y="66823"/>
                  </a:lnTo>
                  <a:lnTo>
                    <a:pt x="70370" y="68235"/>
                  </a:lnTo>
                  <a:lnTo>
                    <a:pt x="70370" y="69647"/>
                  </a:lnTo>
                  <a:lnTo>
                    <a:pt x="70370" y="70588"/>
                  </a:lnTo>
                  <a:lnTo>
                    <a:pt x="71851" y="72000"/>
                  </a:lnTo>
                  <a:lnTo>
                    <a:pt x="71851" y="72000"/>
                  </a:lnTo>
                  <a:lnTo>
                    <a:pt x="82222" y="81411"/>
                  </a:lnTo>
                  <a:lnTo>
                    <a:pt x="92592" y="89882"/>
                  </a:lnTo>
                  <a:lnTo>
                    <a:pt x="92592" y="89882"/>
                  </a:lnTo>
                  <a:lnTo>
                    <a:pt x="85185" y="90352"/>
                  </a:lnTo>
                  <a:lnTo>
                    <a:pt x="77777" y="90352"/>
                  </a:lnTo>
                  <a:lnTo>
                    <a:pt x="74814" y="91294"/>
                  </a:lnTo>
                  <a:lnTo>
                    <a:pt x="71851" y="91764"/>
                  </a:lnTo>
                  <a:lnTo>
                    <a:pt x="69629" y="93176"/>
                  </a:lnTo>
                  <a:lnTo>
                    <a:pt x="68148" y="95058"/>
                  </a:lnTo>
                  <a:lnTo>
                    <a:pt x="68148" y="95058"/>
                  </a:lnTo>
                  <a:lnTo>
                    <a:pt x="67407" y="99764"/>
                  </a:lnTo>
                  <a:lnTo>
                    <a:pt x="66666" y="103529"/>
                  </a:lnTo>
                  <a:lnTo>
                    <a:pt x="66666" y="112941"/>
                  </a:lnTo>
                  <a:lnTo>
                    <a:pt x="66666" y="112941"/>
                  </a:lnTo>
                  <a:lnTo>
                    <a:pt x="59259" y="112941"/>
                  </a:lnTo>
                  <a:lnTo>
                    <a:pt x="51851" y="112000"/>
                  </a:lnTo>
                  <a:lnTo>
                    <a:pt x="45925" y="110117"/>
                  </a:lnTo>
                  <a:lnTo>
                    <a:pt x="40740" y="107764"/>
                  </a:lnTo>
                  <a:lnTo>
                    <a:pt x="36296" y="104941"/>
                  </a:lnTo>
                  <a:lnTo>
                    <a:pt x="32592" y="101176"/>
                  </a:lnTo>
                  <a:lnTo>
                    <a:pt x="28888" y="96941"/>
                  </a:lnTo>
                  <a:lnTo>
                    <a:pt x="25925" y="92235"/>
                  </a:lnTo>
                  <a:lnTo>
                    <a:pt x="22222" y="82823"/>
                  </a:lnTo>
                  <a:lnTo>
                    <a:pt x="18518" y="72000"/>
                  </a:lnTo>
                  <a:lnTo>
                    <a:pt x="13333" y="54588"/>
                  </a:lnTo>
                  <a:lnTo>
                    <a:pt x="13333" y="5458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6" name="Shape 510"/>
            <p:cNvSpPr/>
            <p:nvPr/>
          </p:nvSpPr>
          <p:spPr>
            <a:xfrm>
              <a:off x="4261" y="3331"/>
              <a:ext cx="331" cy="148"/>
            </a:xfrm>
            <a:custGeom>
              <a:avLst/>
              <a:gdLst/>
              <a:ahLst/>
              <a:cxnLst/>
              <a:rect l="0" t="0" r="0" b="0"/>
              <a:pathLst>
                <a:path w="120000" h="120000" extrusionOk="0">
                  <a:moveTo>
                    <a:pt x="0" y="5637"/>
                  </a:moveTo>
                  <a:lnTo>
                    <a:pt x="0" y="5637"/>
                  </a:lnTo>
                  <a:lnTo>
                    <a:pt x="0" y="18523"/>
                  </a:lnTo>
                  <a:lnTo>
                    <a:pt x="362" y="30604"/>
                  </a:lnTo>
                  <a:lnTo>
                    <a:pt x="1450" y="41879"/>
                  </a:lnTo>
                  <a:lnTo>
                    <a:pt x="3625" y="53154"/>
                  </a:lnTo>
                  <a:lnTo>
                    <a:pt x="5438" y="62013"/>
                  </a:lnTo>
                  <a:lnTo>
                    <a:pt x="8700" y="70872"/>
                  </a:lnTo>
                  <a:lnTo>
                    <a:pt x="11601" y="79731"/>
                  </a:lnTo>
                  <a:lnTo>
                    <a:pt x="15226" y="87785"/>
                  </a:lnTo>
                  <a:lnTo>
                    <a:pt x="19214" y="94228"/>
                  </a:lnTo>
                  <a:lnTo>
                    <a:pt x="23927" y="99865"/>
                  </a:lnTo>
                  <a:lnTo>
                    <a:pt x="28277" y="105503"/>
                  </a:lnTo>
                  <a:lnTo>
                    <a:pt x="32990" y="110335"/>
                  </a:lnTo>
                  <a:lnTo>
                    <a:pt x="38066" y="113557"/>
                  </a:lnTo>
                  <a:lnTo>
                    <a:pt x="43504" y="116778"/>
                  </a:lnTo>
                  <a:lnTo>
                    <a:pt x="48580" y="118389"/>
                  </a:lnTo>
                  <a:lnTo>
                    <a:pt x="54018" y="120000"/>
                  </a:lnTo>
                  <a:lnTo>
                    <a:pt x="59818" y="120000"/>
                  </a:lnTo>
                  <a:lnTo>
                    <a:pt x="65256" y="120000"/>
                  </a:lnTo>
                  <a:lnTo>
                    <a:pt x="70694" y="119194"/>
                  </a:lnTo>
                  <a:lnTo>
                    <a:pt x="75770" y="116778"/>
                  </a:lnTo>
                  <a:lnTo>
                    <a:pt x="81570" y="113557"/>
                  </a:lnTo>
                  <a:lnTo>
                    <a:pt x="86646" y="110335"/>
                  </a:lnTo>
                  <a:lnTo>
                    <a:pt x="91722" y="105503"/>
                  </a:lnTo>
                  <a:lnTo>
                    <a:pt x="96072" y="99865"/>
                  </a:lnTo>
                  <a:lnTo>
                    <a:pt x="100785" y="94228"/>
                  </a:lnTo>
                  <a:lnTo>
                    <a:pt x="104773" y="87785"/>
                  </a:lnTo>
                  <a:lnTo>
                    <a:pt x="108398" y="79731"/>
                  </a:lnTo>
                  <a:lnTo>
                    <a:pt x="111299" y="70872"/>
                  </a:lnTo>
                  <a:lnTo>
                    <a:pt x="114199" y="61208"/>
                  </a:lnTo>
                  <a:lnTo>
                    <a:pt x="116737" y="50738"/>
                  </a:lnTo>
                  <a:lnTo>
                    <a:pt x="118187" y="39463"/>
                  </a:lnTo>
                  <a:lnTo>
                    <a:pt x="120000" y="27382"/>
                  </a:lnTo>
                  <a:lnTo>
                    <a:pt x="120000" y="27382"/>
                  </a:lnTo>
                  <a:lnTo>
                    <a:pt x="120000" y="23355"/>
                  </a:lnTo>
                  <a:lnTo>
                    <a:pt x="119274" y="21744"/>
                  </a:lnTo>
                  <a:lnTo>
                    <a:pt x="118187" y="20134"/>
                  </a:lnTo>
                  <a:lnTo>
                    <a:pt x="117462" y="19328"/>
                  </a:lnTo>
                  <a:lnTo>
                    <a:pt x="116374" y="19328"/>
                  </a:lnTo>
                  <a:lnTo>
                    <a:pt x="115287" y="20134"/>
                  </a:lnTo>
                  <a:lnTo>
                    <a:pt x="114199" y="22550"/>
                  </a:lnTo>
                  <a:lnTo>
                    <a:pt x="113836" y="24966"/>
                  </a:lnTo>
                  <a:lnTo>
                    <a:pt x="113836" y="24966"/>
                  </a:lnTo>
                  <a:lnTo>
                    <a:pt x="112749" y="36241"/>
                  </a:lnTo>
                  <a:lnTo>
                    <a:pt x="111299" y="45906"/>
                  </a:lnTo>
                  <a:lnTo>
                    <a:pt x="109123" y="55570"/>
                  </a:lnTo>
                  <a:lnTo>
                    <a:pt x="106223" y="62818"/>
                  </a:lnTo>
                  <a:lnTo>
                    <a:pt x="103685" y="70872"/>
                  </a:lnTo>
                  <a:lnTo>
                    <a:pt x="100060" y="77315"/>
                  </a:lnTo>
                  <a:lnTo>
                    <a:pt x="96435" y="84563"/>
                  </a:lnTo>
                  <a:lnTo>
                    <a:pt x="92447" y="90201"/>
                  </a:lnTo>
                  <a:lnTo>
                    <a:pt x="88459" y="94228"/>
                  </a:lnTo>
                  <a:lnTo>
                    <a:pt x="84108" y="99060"/>
                  </a:lnTo>
                  <a:lnTo>
                    <a:pt x="79395" y="101476"/>
                  </a:lnTo>
                  <a:lnTo>
                    <a:pt x="74682" y="104697"/>
                  </a:lnTo>
                  <a:lnTo>
                    <a:pt x="69969" y="105503"/>
                  </a:lnTo>
                  <a:lnTo>
                    <a:pt x="64894" y="107114"/>
                  </a:lnTo>
                  <a:lnTo>
                    <a:pt x="59818" y="107919"/>
                  </a:lnTo>
                  <a:lnTo>
                    <a:pt x="55105" y="107114"/>
                  </a:lnTo>
                  <a:lnTo>
                    <a:pt x="50030" y="105503"/>
                  </a:lnTo>
                  <a:lnTo>
                    <a:pt x="44954" y="104697"/>
                  </a:lnTo>
                  <a:lnTo>
                    <a:pt x="40604" y="101476"/>
                  </a:lnTo>
                  <a:lnTo>
                    <a:pt x="35891" y="99060"/>
                  </a:lnTo>
                  <a:lnTo>
                    <a:pt x="31178" y="94228"/>
                  </a:lnTo>
                  <a:lnTo>
                    <a:pt x="27190" y="90201"/>
                  </a:lnTo>
                  <a:lnTo>
                    <a:pt x="23202" y="84563"/>
                  </a:lnTo>
                  <a:lnTo>
                    <a:pt x="19577" y="78926"/>
                  </a:lnTo>
                  <a:lnTo>
                    <a:pt x="16676" y="71677"/>
                  </a:lnTo>
                  <a:lnTo>
                    <a:pt x="13776" y="65234"/>
                  </a:lnTo>
                  <a:lnTo>
                    <a:pt x="11238" y="57181"/>
                  </a:lnTo>
                  <a:lnTo>
                    <a:pt x="9063" y="48322"/>
                  </a:lnTo>
                  <a:lnTo>
                    <a:pt x="7613" y="39463"/>
                  </a:lnTo>
                  <a:lnTo>
                    <a:pt x="6525" y="28993"/>
                  </a:lnTo>
                  <a:lnTo>
                    <a:pt x="6163" y="19328"/>
                  </a:lnTo>
                  <a:lnTo>
                    <a:pt x="6163" y="8053"/>
                  </a:lnTo>
                  <a:lnTo>
                    <a:pt x="6163" y="8053"/>
                  </a:lnTo>
                  <a:lnTo>
                    <a:pt x="6163" y="4832"/>
                  </a:lnTo>
                  <a:lnTo>
                    <a:pt x="5438" y="2416"/>
                  </a:lnTo>
                  <a:lnTo>
                    <a:pt x="4712" y="1610"/>
                  </a:lnTo>
                  <a:lnTo>
                    <a:pt x="3625" y="0"/>
                  </a:lnTo>
                  <a:lnTo>
                    <a:pt x="2537" y="0"/>
                  </a:lnTo>
                  <a:lnTo>
                    <a:pt x="1450" y="1610"/>
                  </a:lnTo>
                  <a:lnTo>
                    <a:pt x="362" y="3221"/>
                  </a:lnTo>
                  <a:lnTo>
                    <a:pt x="0" y="5637"/>
                  </a:lnTo>
                  <a:lnTo>
                    <a:pt x="0" y="5637"/>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7" name="Shape 511"/>
            <p:cNvSpPr/>
            <p:nvPr/>
          </p:nvSpPr>
          <p:spPr>
            <a:xfrm>
              <a:off x="4340" y="3261"/>
              <a:ext cx="38" cy="41"/>
            </a:xfrm>
            <a:custGeom>
              <a:avLst/>
              <a:gdLst/>
              <a:ahLst/>
              <a:cxnLst/>
              <a:rect l="0" t="0" r="0" b="0"/>
              <a:pathLst>
                <a:path w="120000" h="120000" extrusionOk="0">
                  <a:moveTo>
                    <a:pt x="120000" y="61463"/>
                  </a:moveTo>
                  <a:lnTo>
                    <a:pt x="120000" y="61463"/>
                  </a:lnTo>
                  <a:lnTo>
                    <a:pt x="110769" y="87804"/>
                  </a:lnTo>
                  <a:lnTo>
                    <a:pt x="98461" y="108292"/>
                  </a:lnTo>
                  <a:lnTo>
                    <a:pt x="83076" y="114146"/>
                  </a:lnTo>
                  <a:lnTo>
                    <a:pt x="55384" y="120000"/>
                  </a:lnTo>
                  <a:lnTo>
                    <a:pt x="55384" y="120000"/>
                  </a:lnTo>
                  <a:lnTo>
                    <a:pt x="33846" y="114146"/>
                  </a:lnTo>
                  <a:lnTo>
                    <a:pt x="18461" y="102439"/>
                  </a:lnTo>
                  <a:lnTo>
                    <a:pt x="3076" y="81951"/>
                  </a:lnTo>
                  <a:lnTo>
                    <a:pt x="0" y="58536"/>
                  </a:lnTo>
                  <a:lnTo>
                    <a:pt x="0" y="58536"/>
                  </a:lnTo>
                  <a:lnTo>
                    <a:pt x="3076" y="35121"/>
                  </a:lnTo>
                  <a:lnTo>
                    <a:pt x="21538" y="17560"/>
                  </a:lnTo>
                  <a:lnTo>
                    <a:pt x="40000" y="5853"/>
                  </a:lnTo>
                  <a:lnTo>
                    <a:pt x="64615" y="0"/>
                  </a:lnTo>
                  <a:lnTo>
                    <a:pt x="64615" y="0"/>
                  </a:lnTo>
                  <a:lnTo>
                    <a:pt x="86153" y="8780"/>
                  </a:lnTo>
                  <a:lnTo>
                    <a:pt x="104615" y="20487"/>
                  </a:lnTo>
                  <a:lnTo>
                    <a:pt x="116923" y="40975"/>
                  </a:lnTo>
                  <a:lnTo>
                    <a:pt x="120000" y="61463"/>
                  </a:lnTo>
                  <a:lnTo>
                    <a:pt x="120000" y="6146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8" name="Shape 512"/>
            <p:cNvSpPr/>
            <p:nvPr/>
          </p:nvSpPr>
          <p:spPr>
            <a:xfrm>
              <a:off x="4490" y="3272"/>
              <a:ext cx="39" cy="39"/>
            </a:xfrm>
            <a:custGeom>
              <a:avLst/>
              <a:gdLst/>
              <a:ahLst/>
              <a:cxnLst/>
              <a:rect l="0" t="0" r="0" b="0"/>
              <a:pathLst>
                <a:path w="120000" h="120000" extrusionOk="0">
                  <a:moveTo>
                    <a:pt x="120000" y="66000"/>
                  </a:moveTo>
                  <a:lnTo>
                    <a:pt x="120000" y="66000"/>
                  </a:lnTo>
                  <a:lnTo>
                    <a:pt x="117000" y="75000"/>
                  </a:lnTo>
                  <a:lnTo>
                    <a:pt x="111000" y="87000"/>
                  </a:lnTo>
                  <a:lnTo>
                    <a:pt x="99000" y="108000"/>
                  </a:lnTo>
                  <a:lnTo>
                    <a:pt x="78000" y="117000"/>
                  </a:lnTo>
                  <a:lnTo>
                    <a:pt x="57000" y="120000"/>
                  </a:lnTo>
                  <a:lnTo>
                    <a:pt x="57000" y="120000"/>
                  </a:lnTo>
                  <a:lnTo>
                    <a:pt x="33000" y="117000"/>
                  </a:lnTo>
                  <a:lnTo>
                    <a:pt x="12000" y="102000"/>
                  </a:lnTo>
                  <a:lnTo>
                    <a:pt x="3000" y="81000"/>
                  </a:lnTo>
                  <a:lnTo>
                    <a:pt x="0" y="69000"/>
                  </a:lnTo>
                  <a:lnTo>
                    <a:pt x="0" y="57000"/>
                  </a:lnTo>
                  <a:lnTo>
                    <a:pt x="0" y="57000"/>
                  </a:lnTo>
                  <a:lnTo>
                    <a:pt x="0" y="45000"/>
                  </a:lnTo>
                  <a:lnTo>
                    <a:pt x="3000" y="36000"/>
                  </a:lnTo>
                  <a:lnTo>
                    <a:pt x="15000" y="15000"/>
                  </a:lnTo>
                  <a:lnTo>
                    <a:pt x="36000" y="3000"/>
                  </a:lnTo>
                  <a:lnTo>
                    <a:pt x="63000" y="0"/>
                  </a:lnTo>
                  <a:lnTo>
                    <a:pt x="63000" y="0"/>
                  </a:lnTo>
                  <a:lnTo>
                    <a:pt x="87000" y="6000"/>
                  </a:lnTo>
                  <a:lnTo>
                    <a:pt x="105000" y="21000"/>
                  </a:lnTo>
                  <a:lnTo>
                    <a:pt x="117000" y="42000"/>
                  </a:lnTo>
                  <a:lnTo>
                    <a:pt x="120000" y="66000"/>
                  </a:lnTo>
                  <a:lnTo>
                    <a:pt x="120000" y="66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9" name="Shape 513"/>
            <p:cNvSpPr/>
            <p:nvPr/>
          </p:nvSpPr>
          <p:spPr>
            <a:xfrm>
              <a:off x="4218" y="3263"/>
              <a:ext cx="69" cy="58"/>
            </a:xfrm>
            <a:custGeom>
              <a:avLst/>
              <a:gdLst/>
              <a:ahLst/>
              <a:cxnLst/>
              <a:rect l="0" t="0" r="0" b="0"/>
              <a:pathLst>
                <a:path w="120000" h="120000" extrusionOk="0">
                  <a:moveTo>
                    <a:pt x="120000" y="63050"/>
                  </a:moveTo>
                  <a:lnTo>
                    <a:pt x="120000" y="63050"/>
                  </a:lnTo>
                  <a:lnTo>
                    <a:pt x="118260" y="77288"/>
                  </a:lnTo>
                  <a:lnTo>
                    <a:pt x="116521" y="85423"/>
                  </a:lnTo>
                  <a:lnTo>
                    <a:pt x="109565" y="97627"/>
                  </a:lnTo>
                  <a:lnTo>
                    <a:pt x="100869" y="105762"/>
                  </a:lnTo>
                  <a:lnTo>
                    <a:pt x="92173" y="111864"/>
                  </a:lnTo>
                  <a:lnTo>
                    <a:pt x="81739" y="115932"/>
                  </a:lnTo>
                  <a:lnTo>
                    <a:pt x="69565" y="120000"/>
                  </a:lnTo>
                  <a:lnTo>
                    <a:pt x="57391" y="120000"/>
                  </a:lnTo>
                  <a:lnTo>
                    <a:pt x="57391" y="120000"/>
                  </a:lnTo>
                  <a:lnTo>
                    <a:pt x="45217" y="120000"/>
                  </a:lnTo>
                  <a:lnTo>
                    <a:pt x="36521" y="113898"/>
                  </a:lnTo>
                  <a:lnTo>
                    <a:pt x="24347" y="107796"/>
                  </a:lnTo>
                  <a:lnTo>
                    <a:pt x="15652" y="99661"/>
                  </a:lnTo>
                  <a:lnTo>
                    <a:pt x="8695" y="91525"/>
                  </a:lnTo>
                  <a:lnTo>
                    <a:pt x="5217" y="79322"/>
                  </a:lnTo>
                  <a:lnTo>
                    <a:pt x="1739" y="69152"/>
                  </a:lnTo>
                  <a:lnTo>
                    <a:pt x="0" y="56949"/>
                  </a:lnTo>
                  <a:lnTo>
                    <a:pt x="0" y="56949"/>
                  </a:lnTo>
                  <a:lnTo>
                    <a:pt x="1739" y="46779"/>
                  </a:lnTo>
                  <a:lnTo>
                    <a:pt x="6956" y="34576"/>
                  </a:lnTo>
                  <a:lnTo>
                    <a:pt x="12173" y="22372"/>
                  </a:lnTo>
                  <a:lnTo>
                    <a:pt x="19130" y="14237"/>
                  </a:lnTo>
                  <a:lnTo>
                    <a:pt x="27826" y="8135"/>
                  </a:lnTo>
                  <a:lnTo>
                    <a:pt x="38260" y="4067"/>
                  </a:lnTo>
                  <a:lnTo>
                    <a:pt x="50434" y="0"/>
                  </a:lnTo>
                  <a:lnTo>
                    <a:pt x="62608" y="0"/>
                  </a:lnTo>
                  <a:lnTo>
                    <a:pt x="62608" y="0"/>
                  </a:lnTo>
                  <a:lnTo>
                    <a:pt x="74782" y="4067"/>
                  </a:lnTo>
                  <a:lnTo>
                    <a:pt x="86956" y="6101"/>
                  </a:lnTo>
                  <a:lnTo>
                    <a:pt x="97391" y="12203"/>
                  </a:lnTo>
                  <a:lnTo>
                    <a:pt x="106086" y="20338"/>
                  </a:lnTo>
                  <a:lnTo>
                    <a:pt x="111304" y="28474"/>
                  </a:lnTo>
                  <a:lnTo>
                    <a:pt x="118260" y="40677"/>
                  </a:lnTo>
                  <a:lnTo>
                    <a:pt x="120000" y="50847"/>
                  </a:lnTo>
                  <a:lnTo>
                    <a:pt x="120000" y="63050"/>
                  </a:lnTo>
                  <a:lnTo>
                    <a:pt x="120000" y="63050"/>
                  </a:lnTo>
                  <a:close/>
                </a:path>
              </a:pathLst>
            </a:custGeom>
            <a:solidFill>
              <a:srgbClr val="FABD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0" name="Shape 514"/>
            <p:cNvSpPr/>
            <p:nvPr/>
          </p:nvSpPr>
          <p:spPr>
            <a:xfrm>
              <a:off x="4561" y="3281"/>
              <a:ext cx="69" cy="59"/>
            </a:xfrm>
            <a:custGeom>
              <a:avLst/>
              <a:gdLst/>
              <a:ahLst/>
              <a:cxnLst/>
              <a:rect l="0" t="0" r="0" b="0"/>
              <a:pathLst>
                <a:path w="120000" h="120000" extrusionOk="0">
                  <a:moveTo>
                    <a:pt x="120000" y="64000"/>
                  </a:moveTo>
                  <a:lnTo>
                    <a:pt x="120000" y="64000"/>
                  </a:lnTo>
                  <a:lnTo>
                    <a:pt x="118260" y="76000"/>
                  </a:lnTo>
                  <a:lnTo>
                    <a:pt x="113043" y="86000"/>
                  </a:lnTo>
                  <a:lnTo>
                    <a:pt x="107826" y="94000"/>
                  </a:lnTo>
                  <a:lnTo>
                    <a:pt x="100869" y="104000"/>
                  </a:lnTo>
                  <a:lnTo>
                    <a:pt x="92173" y="112000"/>
                  </a:lnTo>
                  <a:lnTo>
                    <a:pt x="81739" y="114000"/>
                  </a:lnTo>
                  <a:lnTo>
                    <a:pt x="69565" y="118000"/>
                  </a:lnTo>
                  <a:lnTo>
                    <a:pt x="57391" y="120000"/>
                  </a:lnTo>
                  <a:lnTo>
                    <a:pt x="57391" y="120000"/>
                  </a:lnTo>
                  <a:lnTo>
                    <a:pt x="45217" y="118000"/>
                  </a:lnTo>
                  <a:lnTo>
                    <a:pt x="33043" y="112000"/>
                  </a:lnTo>
                  <a:lnTo>
                    <a:pt x="22608" y="106000"/>
                  </a:lnTo>
                  <a:lnTo>
                    <a:pt x="13913" y="98000"/>
                  </a:lnTo>
                  <a:lnTo>
                    <a:pt x="8695" y="90000"/>
                  </a:lnTo>
                  <a:lnTo>
                    <a:pt x="1739" y="78000"/>
                  </a:lnTo>
                  <a:lnTo>
                    <a:pt x="0" y="66000"/>
                  </a:lnTo>
                  <a:lnTo>
                    <a:pt x="0" y="56000"/>
                  </a:lnTo>
                  <a:lnTo>
                    <a:pt x="0" y="56000"/>
                  </a:lnTo>
                  <a:lnTo>
                    <a:pt x="1739" y="44000"/>
                  </a:lnTo>
                  <a:lnTo>
                    <a:pt x="3478" y="34000"/>
                  </a:lnTo>
                  <a:lnTo>
                    <a:pt x="12173" y="22000"/>
                  </a:lnTo>
                  <a:lnTo>
                    <a:pt x="19130" y="14000"/>
                  </a:lnTo>
                  <a:lnTo>
                    <a:pt x="27826" y="8000"/>
                  </a:lnTo>
                  <a:lnTo>
                    <a:pt x="38260" y="2000"/>
                  </a:lnTo>
                  <a:lnTo>
                    <a:pt x="50434" y="0"/>
                  </a:lnTo>
                  <a:lnTo>
                    <a:pt x="62608" y="0"/>
                  </a:lnTo>
                  <a:lnTo>
                    <a:pt x="62608" y="0"/>
                  </a:lnTo>
                  <a:lnTo>
                    <a:pt x="74782" y="2000"/>
                  </a:lnTo>
                  <a:lnTo>
                    <a:pt x="86956" y="6000"/>
                  </a:lnTo>
                  <a:lnTo>
                    <a:pt x="95652" y="12000"/>
                  </a:lnTo>
                  <a:lnTo>
                    <a:pt x="104347" y="20000"/>
                  </a:lnTo>
                  <a:lnTo>
                    <a:pt x="111304" y="28000"/>
                  </a:lnTo>
                  <a:lnTo>
                    <a:pt x="116521" y="38000"/>
                  </a:lnTo>
                  <a:lnTo>
                    <a:pt x="118260" y="50000"/>
                  </a:lnTo>
                  <a:lnTo>
                    <a:pt x="120000" y="64000"/>
                  </a:lnTo>
                  <a:lnTo>
                    <a:pt x="120000" y="64000"/>
                  </a:lnTo>
                  <a:close/>
                </a:path>
              </a:pathLst>
            </a:custGeom>
            <a:solidFill>
              <a:srgbClr val="FABD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1" name="Shape 515"/>
            <p:cNvSpPr/>
            <p:nvPr/>
          </p:nvSpPr>
          <p:spPr>
            <a:xfrm>
              <a:off x="784" y="3831"/>
              <a:ext cx="362" cy="192"/>
            </a:xfrm>
            <a:custGeom>
              <a:avLst/>
              <a:gdLst/>
              <a:ahLst/>
              <a:cxnLst/>
              <a:rect l="0" t="0" r="0" b="0"/>
              <a:pathLst>
                <a:path w="120000" h="120000" extrusionOk="0">
                  <a:moveTo>
                    <a:pt x="115371" y="1865"/>
                  </a:moveTo>
                  <a:lnTo>
                    <a:pt x="115371" y="1865"/>
                  </a:lnTo>
                  <a:lnTo>
                    <a:pt x="109752" y="12435"/>
                  </a:lnTo>
                  <a:lnTo>
                    <a:pt x="103471" y="21761"/>
                  </a:lnTo>
                  <a:lnTo>
                    <a:pt x="96859" y="30466"/>
                  </a:lnTo>
                  <a:lnTo>
                    <a:pt x="90578" y="37927"/>
                  </a:lnTo>
                  <a:lnTo>
                    <a:pt x="76694" y="52849"/>
                  </a:lnTo>
                  <a:lnTo>
                    <a:pt x="62479" y="67772"/>
                  </a:lnTo>
                  <a:lnTo>
                    <a:pt x="62479" y="67772"/>
                  </a:lnTo>
                  <a:lnTo>
                    <a:pt x="48595" y="82694"/>
                  </a:lnTo>
                  <a:lnTo>
                    <a:pt x="40991" y="89533"/>
                  </a:lnTo>
                  <a:lnTo>
                    <a:pt x="33388" y="95129"/>
                  </a:lnTo>
                  <a:lnTo>
                    <a:pt x="25785" y="100725"/>
                  </a:lnTo>
                  <a:lnTo>
                    <a:pt x="18181" y="105077"/>
                  </a:lnTo>
                  <a:lnTo>
                    <a:pt x="10247" y="108186"/>
                  </a:lnTo>
                  <a:lnTo>
                    <a:pt x="1983" y="110051"/>
                  </a:lnTo>
                  <a:lnTo>
                    <a:pt x="1983" y="110051"/>
                  </a:lnTo>
                  <a:lnTo>
                    <a:pt x="991" y="111295"/>
                  </a:lnTo>
                  <a:lnTo>
                    <a:pt x="0" y="111917"/>
                  </a:lnTo>
                  <a:lnTo>
                    <a:pt x="0" y="113782"/>
                  </a:lnTo>
                  <a:lnTo>
                    <a:pt x="0" y="115647"/>
                  </a:lnTo>
                  <a:lnTo>
                    <a:pt x="0" y="116891"/>
                  </a:lnTo>
                  <a:lnTo>
                    <a:pt x="991" y="118756"/>
                  </a:lnTo>
                  <a:lnTo>
                    <a:pt x="1983" y="120000"/>
                  </a:lnTo>
                  <a:lnTo>
                    <a:pt x="2975" y="120000"/>
                  </a:lnTo>
                  <a:lnTo>
                    <a:pt x="2975" y="120000"/>
                  </a:lnTo>
                  <a:lnTo>
                    <a:pt x="11239" y="118134"/>
                  </a:lnTo>
                  <a:lnTo>
                    <a:pt x="19504" y="114404"/>
                  </a:lnTo>
                  <a:lnTo>
                    <a:pt x="27107" y="110051"/>
                  </a:lnTo>
                  <a:lnTo>
                    <a:pt x="35041" y="103834"/>
                  </a:lnTo>
                  <a:lnTo>
                    <a:pt x="42644" y="98238"/>
                  </a:lnTo>
                  <a:lnTo>
                    <a:pt x="49917" y="91398"/>
                  </a:lnTo>
                  <a:lnTo>
                    <a:pt x="64793" y="77098"/>
                  </a:lnTo>
                  <a:lnTo>
                    <a:pt x="64793" y="77098"/>
                  </a:lnTo>
                  <a:lnTo>
                    <a:pt x="79008" y="62176"/>
                  </a:lnTo>
                  <a:lnTo>
                    <a:pt x="93223" y="46632"/>
                  </a:lnTo>
                  <a:lnTo>
                    <a:pt x="100165" y="39170"/>
                  </a:lnTo>
                  <a:lnTo>
                    <a:pt x="107107" y="29222"/>
                  </a:lnTo>
                  <a:lnTo>
                    <a:pt x="113057" y="19896"/>
                  </a:lnTo>
                  <a:lnTo>
                    <a:pt x="119008" y="9326"/>
                  </a:lnTo>
                  <a:lnTo>
                    <a:pt x="119008" y="9326"/>
                  </a:lnTo>
                  <a:lnTo>
                    <a:pt x="119669" y="8082"/>
                  </a:lnTo>
                  <a:lnTo>
                    <a:pt x="120000" y="4974"/>
                  </a:lnTo>
                  <a:lnTo>
                    <a:pt x="119669" y="3730"/>
                  </a:lnTo>
                  <a:lnTo>
                    <a:pt x="119008" y="1865"/>
                  </a:lnTo>
                  <a:lnTo>
                    <a:pt x="118016" y="621"/>
                  </a:lnTo>
                  <a:lnTo>
                    <a:pt x="117355" y="0"/>
                  </a:lnTo>
                  <a:lnTo>
                    <a:pt x="116363" y="0"/>
                  </a:lnTo>
                  <a:lnTo>
                    <a:pt x="115371" y="1865"/>
                  </a:lnTo>
                  <a:lnTo>
                    <a:pt x="115371" y="186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2" name="Shape 516"/>
            <p:cNvSpPr/>
            <p:nvPr/>
          </p:nvSpPr>
          <p:spPr>
            <a:xfrm>
              <a:off x="713" y="3929"/>
              <a:ext cx="83" cy="91"/>
            </a:xfrm>
            <a:custGeom>
              <a:avLst/>
              <a:gdLst/>
              <a:ahLst/>
              <a:cxnLst/>
              <a:rect l="0" t="0" r="0" b="0"/>
              <a:pathLst>
                <a:path w="120000" h="120000" extrusionOk="0">
                  <a:moveTo>
                    <a:pt x="33253" y="1304"/>
                  </a:moveTo>
                  <a:lnTo>
                    <a:pt x="33253" y="1304"/>
                  </a:lnTo>
                  <a:lnTo>
                    <a:pt x="63614" y="24782"/>
                  </a:lnTo>
                  <a:lnTo>
                    <a:pt x="88192" y="46956"/>
                  </a:lnTo>
                  <a:lnTo>
                    <a:pt x="99759" y="60000"/>
                  </a:lnTo>
                  <a:lnTo>
                    <a:pt x="108433" y="71739"/>
                  </a:lnTo>
                  <a:lnTo>
                    <a:pt x="117108" y="87391"/>
                  </a:lnTo>
                  <a:lnTo>
                    <a:pt x="119999" y="103043"/>
                  </a:lnTo>
                  <a:lnTo>
                    <a:pt x="119999" y="103043"/>
                  </a:lnTo>
                  <a:lnTo>
                    <a:pt x="108433" y="114782"/>
                  </a:lnTo>
                  <a:lnTo>
                    <a:pt x="93975" y="117391"/>
                  </a:lnTo>
                  <a:lnTo>
                    <a:pt x="79518" y="120000"/>
                  </a:lnTo>
                  <a:lnTo>
                    <a:pt x="67951" y="116086"/>
                  </a:lnTo>
                  <a:lnTo>
                    <a:pt x="53493" y="110869"/>
                  </a:lnTo>
                  <a:lnTo>
                    <a:pt x="41927" y="103043"/>
                  </a:lnTo>
                  <a:lnTo>
                    <a:pt x="30361" y="92608"/>
                  </a:lnTo>
                  <a:lnTo>
                    <a:pt x="20240" y="80869"/>
                  </a:lnTo>
                  <a:lnTo>
                    <a:pt x="11566" y="69130"/>
                  </a:lnTo>
                  <a:lnTo>
                    <a:pt x="2891" y="56086"/>
                  </a:lnTo>
                  <a:lnTo>
                    <a:pt x="0" y="43043"/>
                  </a:lnTo>
                  <a:lnTo>
                    <a:pt x="0" y="30000"/>
                  </a:lnTo>
                  <a:lnTo>
                    <a:pt x="1445" y="19565"/>
                  </a:lnTo>
                  <a:lnTo>
                    <a:pt x="7228" y="10434"/>
                  </a:lnTo>
                  <a:lnTo>
                    <a:pt x="15903" y="5217"/>
                  </a:lnTo>
                  <a:lnTo>
                    <a:pt x="30361" y="0"/>
                  </a:lnTo>
                  <a:lnTo>
                    <a:pt x="33253" y="1304"/>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3" name="Shape 517"/>
            <p:cNvSpPr/>
            <p:nvPr/>
          </p:nvSpPr>
          <p:spPr>
            <a:xfrm>
              <a:off x="703" y="3922"/>
              <a:ext cx="101" cy="106"/>
            </a:xfrm>
            <a:custGeom>
              <a:avLst/>
              <a:gdLst/>
              <a:ahLst/>
              <a:cxnLst/>
              <a:rect l="0" t="0" r="0" b="0"/>
              <a:pathLst>
                <a:path w="120000" h="120000" extrusionOk="0">
                  <a:moveTo>
                    <a:pt x="48712" y="4528"/>
                  </a:moveTo>
                  <a:lnTo>
                    <a:pt x="48712" y="4528"/>
                  </a:lnTo>
                  <a:lnTo>
                    <a:pt x="45148" y="1132"/>
                  </a:lnTo>
                  <a:lnTo>
                    <a:pt x="41584" y="0"/>
                  </a:lnTo>
                  <a:lnTo>
                    <a:pt x="41584" y="0"/>
                  </a:lnTo>
                  <a:lnTo>
                    <a:pt x="33267" y="0"/>
                  </a:lnTo>
                  <a:lnTo>
                    <a:pt x="27326" y="0"/>
                  </a:lnTo>
                  <a:lnTo>
                    <a:pt x="19009" y="2264"/>
                  </a:lnTo>
                  <a:lnTo>
                    <a:pt x="13069" y="7924"/>
                  </a:lnTo>
                  <a:lnTo>
                    <a:pt x="8316" y="13584"/>
                  </a:lnTo>
                  <a:lnTo>
                    <a:pt x="3564" y="20377"/>
                  </a:lnTo>
                  <a:lnTo>
                    <a:pt x="2376" y="28301"/>
                  </a:lnTo>
                  <a:lnTo>
                    <a:pt x="0" y="36226"/>
                  </a:lnTo>
                  <a:lnTo>
                    <a:pt x="0" y="36226"/>
                  </a:lnTo>
                  <a:lnTo>
                    <a:pt x="0" y="45283"/>
                  </a:lnTo>
                  <a:lnTo>
                    <a:pt x="3564" y="53207"/>
                  </a:lnTo>
                  <a:lnTo>
                    <a:pt x="7128" y="63396"/>
                  </a:lnTo>
                  <a:lnTo>
                    <a:pt x="10693" y="72452"/>
                  </a:lnTo>
                  <a:lnTo>
                    <a:pt x="21386" y="88301"/>
                  </a:lnTo>
                  <a:lnTo>
                    <a:pt x="35643" y="101886"/>
                  </a:lnTo>
                  <a:lnTo>
                    <a:pt x="35643" y="101886"/>
                  </a:lnTo>
                  <a:lnTo>
                    <a:pt x="43960" y="107547"/>
                  </a:lnTo>
                  <a:lnTo>
                    <a:pt x="52277" y="112075"/>
                  </a:lnTo>
                  <a:lnTo>
                    <a:pt x="59405" y="116603"/>
                  </a:lnTo>
                  <a:lnTo>
                    <a:pt x="67722" y="120000"/>
                  </a:lnTo>
                  <a:lnTo>
                    <a:pt x="78415" y="120000"/>
                  </a:lnTo>
                  <a:lnTo>
                    <a:pt x="87920" y="120000"/>
                  </a:lnTo>
                  <a:lnTo>
                    <a:pt x="96237" y="117735"/>
                  </a:lnTo>
                  <a:lnTo>
                    <a:pt x="106930" y="113207"/>
                  </a:lnTo>
                  <a:lnTo>
                    <a:pt x="106930" y="113207"/>
                  </a:lnTo>
                  <a:lnTo>
                    <a:pt x="112871" y="108679"/>
                  </a:lnTo>
                  <a:lnTo>
                    <a:pt x="117623" y="101886"/>
                  </a:lnTo>
                  <a:lnTo>
                    <a:pt x="120000" y="93962"/>
                  </a:lnTo>
                  <a:lnTo>
                    <a:pt x="120000" y="88301"/>
                  </a:lnTo>
                  <a:lnTo>
                    <a:pt x="117623" y="80377"/>
                  </a:lnTo>
                  <a:lnTo>
                    <a:pt x="112871" y="72452"/>
                  </a:lnTo>
                  <a:lnTo>
                    <a:pt x="103366" y="56603"/>
                  </a:lnTo>
                  <a:lnTo>
                    <a:pt x="87920" y="40754"/>
                  </a:lnTo>
                  <a:lnTo>
                    <a:pt x="73663" y="24905"/>
                  </a:lnTo>
                  <a:lnTo>
                    <a:pt x="48712" y="4528"/>
                  </a:lnTo>
                  <a:lnTo>
                    <a:pt x="48712" y="4528"/>
                  </a:lnTo>
                  <a:close/>
                  <a:moveTo>
                    <a:pt x="36831" y="75849"/>
                  </a:moveTo>
                  <a:lnTo>
                    <a:pt x="36831" y="75849"/>
                  </a:lnTo>
                  <a:lnTo>
                    <a:pt x="29702" y="67924"/>
                  </a:lnTo>
                  <a:lnTo>
                    <a:pt x="24950" y="57735"/>
                  </a:lnTo>
                  <a:lnTo>
                    <a:pt x="21386" y="49811"/>
                  </a:lnTo>
                  <a:lnTo>
                    <a:pt x="20198" y="40754"/>
                  </a:lnTo>
                  <a:lnTo>
                    <a:pt x="20198" y="40754"/>
                  </a:lnTo>
                  <a:lnTo>
                    <a:pt x="20198" y="32830"/>
                  </a:lnTo>
                  <a:lnTo>
                    <a:pt x="23762" y="24905"/>
                  </a:lnTo>
                  <a:lnTo>
                    <a:pt x="24950" y="21509"/>
                  </a:lnTo>
                  <a:lnTo>
                    <a:pt x="27326" y="18113"/>
                  </a:lnTo>
                  <a:lnTo>
                    <a:pt x="29702" y="16981"/>
                  </a:lnTo>
                  <a:lnTo>
                    <a:pt x="35643" y="16981"/>
                  </a:lnTo>
                  <a:lnTo>
                    <a:pt x="35643" y="16981"/>
                  </a:lnTo>
                  <a:lnTo>
                    <a:pt x="54653" y="33962"/>
                  </a:lnTo>
                  <a:lnTo>
                    <a:pt x="73663" y="52075"/>
                  </a:lnTo>
                  <a:lnTo>
                    <a:pt x="81980" y="61132"/>
                  </a:lnTo>
                  <a:lnTo>
                    <a:pt x="87920" y="72452"/>
                  </a:lnTo>
                  <a:lnTo>
                    <a:pt x="95049" y="83773"/>
                  </a:lnTo>
                  <a:lnTo>
                    <a:pt x="99801" y="93962"/>
                  </a:lnTo>
                  <a:lnTo>
                    <a:pt x="99801" y="93962"/>
                  </a:lnTo>
                  <a:lnTo>
                    <a:pt x="91485" y="99622"/>
                  </a:lnTo>
                  <a:lnTo>
                    <a:pt x="81980" y="100754"/>
                  </a:lnTo>
                  <a:lnTo>
                    <a:pt x="73663" y="100754"/>
                  </a:lnTo>
                  <a:lnTo>
                    <a:pt x="65346" y="97358"/>
                  </a:lnTo>
                  <a:lnTo>
                    <a:pt x="57029" y="93962"/>
                  </a:lnTo>
                  <a:lnTo>
                    <a:pt x="49900" y="88301"/>
                  </a:lnTo>
                  <a:lnTo>
                    <a:pt x="41584" y="81509"/>
                  </a:lnTo>
                  <a:lnTo>
                    <a:pt x="36831" y="75849"/>
                  </a:lnTo>
                  <a:lnTo>
                    <a:pt x="36831" y="7584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4" name="Shape 518"/>
            <p:cNvSpPr/>
            <p:nvPr/>
          </p:nvSpPr>
          <p:spPr>
            <a:xfrm>
              <a:off x="915" y="3938"/>
              <a:ext cx="390" cy="125"/>
            </a:xfrm>
            <a:custGeom>
              <a:avLst/>
              <a:gdLst/>
              <a:ahLst/>
              <a:cxnLst/>
              <a:rect l="0" t="0" r="0" b="0"/>
              <a:pathLst>
                <a:path w="120000" h="120000" extrusionOk="0">
                  <a:moveTo>
                    <a:pt x="116010" y="1904"/>
                  </a:moveTo>
                  <a:lnTo>
                    <a:pt x="116010" y="1904"/>
                  </a:lnTo>
                  <a:lnTo>
                    <a:pt x="110179" y="15238"/>
                  </a:lnTo>
                  <a:lnTo>
                    <a:pt x="103734" y="25714"/>
                  </a:lnTo>
                  <a:lnTo>
                    <a:pt x="96982" y="35238"/>
                  </a:lnTo>
                  <a:lnTo>
                    <a:pt x="89923" y="42857"/>
                  </a:lnTo>
                  <a:lnTo>
                    <a:pt x="75805" y="59047"/>
                  </a:lnTo>
                  <a:lnTo>
                    <a:pt x="61687" y="72380"/>
                  </a:lnTo>
                  <a:lnTo>
                    <a:pt x="61687" y="72380"/>
                  </a:lnTo>
                  <a:lnTo>
                    <a:pt x="47570" y="86666"/>
                  </a:lnTo>
                  <a:lnTo>
                    <a:pt x="39897" y="93333"/>
                  </a:lnTo>
                  <a:lnTo>
                    <a:pt x="32531" y="97142"/>
                  </a:lnTo>
                  <a:lnTo>
                    <a:pt x="25473" y="100952"/>
                  </a:lnTo>
                  <a:lnTo>
                    <a:pt x="17800" y="103809"/>
                  </a:lnTo>
                  <a:lnTo>
                    <a:pt x="10434" y="103809"/>
                  </a:lnTo>
                  <a:lnTo>
                    <a:pt x="2762" y="102857"/>
                  </a:lnTo>
                  <a:lnTo>
                    <a:pt x="2762" y="102857"/>
                  </a:lnTo>
                  <a:lnTo>
                    <a:pt x="1841" y="103809"/>
                  </a:lnTo>
                  <a:lnTo>
                    <a:pt x="920" y="105714"/>
                  </a:lnTo>
                  <a:lnTo>
                    <a:pt x="613" y="106666"/>
                  </a:lnTo>
                  <a:lnTo>
                    <a:pt x="0" y="110476"/>
                  </a:lnTo>
                  <a:lnTo>
                    <a:pt x="613" y="113333"/>
                  </a:lnTo>
                  <a:lnTo>
                    <a:pt x="920" y="116190"/>
                  </a:lnTo>
                  <a:lnTo>
                    <a:pt x="1534" y="117142"/>
                  </a:lnTo>
                  <a:lnTo>
                    <a:pt x="2762" y="119047"/>
                  </a:lnTo>
                  <a:lnTo>
                    <a:pt x="2762" y="119047"/>
                  </a:lnTo>
                  <a:lnTo>
                    <a:pt x="10434" y="120000"/>
                  </a:lnTo>
                  <a:lnTo>
                    <a:pt x="18107" y="120000"/>
                  </a:lnTo>
                  <a:lnTo>
                    <a:pt x="25780" y="117142"/>
                  </a:lnTo>
                  <a:lnTo>
                    <a:pt x="33145" y="113333"/>
                  </a:lnTo>
                  <a:lnTo>
                    <a:pt x="40818" y="107619"/>
                  </a:lnTo>
                  <a:lnTo>
                    <a:pt x="48184" y="100952"/>
                  </a:lnTo>
                  <a:lnTo>
                    <a:pt x="62915" y="88571"/>
                  </a:lnTo>
                  <a:lnTo>
                    <a:pt x="62915" y="88571"/>
                  </a:lnTo>
                  <a:lnTo>
                    <a:pt x="77647" y="73333"/>
                  </a:lnTo>
                  <a:lnTo>
                    <a:pt x="91764" y="59047"/>
                  </a:lnTo>
                  <a:lnTo>
                    <a:pt x="99130" y="49523"/>
                  </a:lnTo>
                  <a:lnTo>
                    <a:pt x="105882" y="39047"/>
                  </a:lnTo>
                  <a:lnTo>
                    <a:pt x="112327" y="28571"/>
                  </a:lnTo>
                  <a:lnTo>
                    <a:pt x="118772" y="15238"/>
                  </a:lnTo>
                  <a:lnTo>
                    <a:pt x="118772" y="15238"/>
                  </a:lnTo>
                  <a:lnTo>
                    <a:pt x="119693" y="13333"/>
                  </a:lnTo>
                  <a:lnTo>
                    <a:pt x="120000" y="9523"/>
                  </a:lnTo>
                  <a:lnTo>
                    <a:pt x="120000" y="6666"/>
                  </a:lnTo>
                  <a:lnTo>
                    <a:pt x="119693" y="4761"/>
                  </a:lnTo>
                  <a:lnTo>
                    <a:pt x="118772" y="1904"/>
                  </a:lnTo>
                  <a:lnTo>
                    <a:pt x="118158" y="0"/>
                  </a:lnTo>
                  <a:lnTo>
                    <a:pt x="117544" y="0"/>
                  </a:lnTo>
                  <a:lnTo>
                    <a:pt x="116010" y="1904"/>
                  </a:lnTo>
                  <a:lnTo>
                    <a:pt x="116010" y="190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5" name="Shape 519"/>
            <p:cNvSpPr/>
            <p:nvPr/>
          </p:nvSpPr>
          <p:spPr>
            <a:xfrm>
              <a:off x="857" y="3959"/>
              <a:ext cx="72" cy="98"/>
            </a:xfrm>
            <a:custGeom>
              <a:avLst/>
              <a:gdLst/>
              <a:ahLst/>
              <a:cxnLst/>
              <a:rect l="0" t="0" r="0" b="0"/>
              <a:pathLst>
                <a:path w="120000" h="120000" extrusionOk="0">
                  <a:moveTo>
                    <a:pt x="48333" y="1224"/>
                  </a:moveTo>
                  <a:lnTo>
                    <a:pt x="48333" y="1224"/>
                  </a:lnTo>
                  <a:lnTo>
                    <a:pt x="73333" y="26938"/>
                  </a:lnTo>
                  <a:lnTo>
                    <a:pt x="96666" y="52653"/>
                  </a:lnTo>
                  <a:lnTo>
                    <a:pt x="106666" y="64897"/>
                  </a:lnTo>
                  <a:lnTo>
                    <a:pt x="113333" y="78367"/>
                  </a:lnTo>
                  <a:lnTo>
                    <a:pt x="118333" y="94285"/>
                  </a:lnTo>
                  <a:lnTo>
                    <a:pt x="120000" y="108979"/>
                  </a:lnTo>
                  <a:lnTo>
                    <a:pt x="120000" y="108979"/>
                  </a:lnTo>
                  <a:lnTo>
                    <a:pt x="105000" y="116326"/>
                  </a:lnTo>
                  <a:lnTo>
                    <a:pt x="88333" y="119999"/>
                  </a:lnTo>
                  <a:lnTo>
                    <a:pt x="71666" y="117551"/>
                  </a:lnTo>
                  <a:lnTo>
                    <a:pt x="58333" y="112653"/>
                  </a:lnTo>
                  <a:lnTo>
                    <a:pt x="43333" y="105306"/>
                  </a:lnTo>
                  <a:lnTo>
                    <a:pt x="30000" y="95510"/>
                  </a:lnTo>
                  <a:lnTo>
                    <a:pt x="20000" y="85714"/>
                  </a:lnTo>
                  <a:lnTo>
                    <a:pt x="11666" y="73469"/>
                  </a:lnTo>
                  <a:lnTo>
                    <a:pt x="5000" y="59999"/>
                  </a:lnTo>
                  <a:lnTo>
                    <a:pt x="0" y="46530"/>
                  </a:lnTo>
                  <a:lnTo>
                    <a:pt x="0" y="34285"/>
                  </a:lnTo>
                  <a:lnTo>
                    <a:pt x="0" y="24489"/>
                  </a:lnTo>
                  <a:lnTo>
                    <a:pt x="6666" y="13469"/>
                  </a:lnTo>
                  <a:lnTo>
                    <a:pt x="13333" y="7346"/>
                  </a:lnTo>
                  <a:lnTo>
                    <a:pt x="25000" y="1224"/>
                  </a:lnTo>
                  <a:lnTo>
                    <a:pt x="41666" y="0"/>
                  </a:lnTo>
                  <a:lnTo>
                    <a:pt x="48333" y="1224"/>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6" name="Shape 520"/>
            <p:cNvSpPr/>
            <p:nvPr/>
          </p:nvSpPr>
          <p:spPr>
            <a:xfrm>
              <a:off x="848" y="3950"/>
              <a:ext cx="90" cy="112"/>
            </a:xfrm>
            <a:custGeom>
              <a:avLst/>
              <a:gdLst/>
              <a:ahLst/>
              <a:cxnLst/>
              <a:rect l="0" t="0" r="0" b="0"/>
              <a:pathLst>
                <a:path w="120000" h="120000" extrusionOk="0">
                  <a:moveTo>
                    <a:pt x="59340" y="7433"/>
                  </a:moveTo>
                  <a:lnTo>
                    <a:pt x="59340" y="7433"/>
                  </a:lnTo>
                  <a:lnTo>
                    <a:pt x="58021" y="4247"/>
                  </a:lnTo>
                  <a:lnTo>
                    <a:pt x="55384" y="2123"/>
                  </a:lnTo>
                  <a:lnTo>
                    <a:pt x="55384" y="2123"/>
                  </a:lnTo>
                  <a:lnTo>
                    <a:pt x="46153" y="0"/>
                  </a:lnTo>
                  <a:lnTo>
                    <a:pt x="36923" y="0"/>
                  </a:lnTo>
                  <a:lnTo>
                    <a:pt x="27692" y="1061"/>
                  </a:lnTo>
                  <a:lnTo>
                    <a:pt x="21098" y="4247"/>
                  </a:lnTo>
                  <a:lnTo>
                    <a:pt x="15824" y="8495"/>
                  </a:lnTo>
                  <a:lnTo>
                    <a:pt x="7912" y="14867"/>
                  </a:lnTo>
                  <a:lnTo>
                    <a:pt x="3956" y="20176"/>
                  </a:lnTo>
                  <a:lnTo>
                    <a:pt x="2637" y="27610"/>
                  </a:lnTo>
                  <a:lnTo>
                    <a:pt x="2637" y="27610"/>
                  </a:lnTo>
                  <a:lnTo>
                    <a:pt x="0" y="36106"/>
                  </a:lnTo>
                  <a:lnTo>
                    <a:pt x="0" y="45663"/>
                  </a:lnTo>
                  <a:lnTo>
                    <a:pt x="2637" y="54159"/>
                  </a:lnTo>
                  <a:lnTo>
                    <a:pt x="3956" y="63716"/>
                  </a:lnTo>
                  <a:lnTo>
                    <a:pt x="13186" y="79646"/>
                  </a:lnTo>
                  <a:lnTo>
                    <a:pt x="23736" y="94513"/>
                  </a:lnTo>
                  <a:lnTo>
                    <a:pt x="23736" y="94513"/>
                  </a:lnTo>
                  <a:lnTo>
                    <a:pt x="31648" y="101946"/>
                  </a:lnTo>
                  <a:lnTo>
                    <a:pt x="39560" y="107256"/>
                  </a:lnTo>
                  <a:lnTo>
                    <a:pt x="48791" y="112566"/>
                  </a:lnTo>
                  <a:lnTo>
                    <a:pt x="58021" y="116814"/>
                  </a:lnTo>
                  <a:lnTo>
                    <a:pt x="67252" y="120000"/>
                  </a:lnTo>
                  <a:lnTo>
                    <a:pt x="77802" y="120000"/>
                  </a:lnTo>
                  <a:lnTo>
                    <a:pt x="88351" y="120000"/>
                  </a:lnTo>
                  <a:lnTo>
                    <a:pt x="100219" y="117876"/>
                  </a:lnTo>
                  <a:lnTo>
                    <a:pt x="100219" y="117876"/>
                  </a:lnTo>
                  <a:lnTo>
                    <a:pt x="106813" y="113628"/>
                  </a:lnTo>
                  <a:lnTo>
                    <a:pt x="114725" y="109380"/>
                  </a:lnTo>
                  <a:lnTo>
                    <a:pt x="118681" y="103008"/>
                  </a:lnTo>
                  <a:lnTo>
                    <a:pt x="120000" y="95575"/>
                  </a:lnTo>
                  <a:lnTo>
                    <a:pt x="118681" y="88141"/>
                  </a:lnTo>
                  <a:lnTo>
                    <a:pt x="116043" y="80707"/>
                  </a:lnTo>
                  <a:lnTo>
                    <a:pt x="109450" y="63716"/>
                  </a:lnTo>
                  <a:lnTo>
                    <a:pt x="96263" y="46725"/>
                  </a:lnTo>
                  <a:lnTo>
                    <a:pt x="83076" y="30796"/>
                  </a:lnTo>
                  <a:lnTo>
                    <a:pt x="59340" y="7433"/>
                  </a:lnTo>
                  <a:lnTo>
                    <a:pt x="59340" y="7433"/>
                  </a:lnTo>
                  <a:close/>
                  <a:moveTo>
                    <a:pt x="31648" y="71150"/>
                  </a:moveTo>
                  <a:lnTo>
                    <a:pt x="31648" y="71150"/>
                  </a:lnTo>
                  <a:lnTo>
                    <a:pt x="26373" y="61592"/>
                  </a:lnTo>
                  <a:lnTo>
                    <a:pt x="23736" y="53097"/>
                  </a:lnTo>
                  <a:lnTo>
                    <a:pt x="22417" y="43539"/>
                  </a:lnTo>
                  <a:lnTo>
                    <a:pt x="22417" y="35044"/>
                  </a:lnTo>
                  <a:lnTo>
                    <a:pt x="22417" y="35044"/>
                  </a:lnTo>
                  <a:lnTo>
                    <a:pt x="23736" y="29734"/>
                  </a:lnTo>
                  <a:lnTo>
                    <a:pt x="27692" y="22300"/>
                  </a:lnTo>
                  <a:lnTo>
                    <a:pt x="31648" y="19115"/>
                  </a:lnTo>
                  <a:lnTo>
                    <a:pt x="35604" y="16991"/>
                  </a:lnTo>
                  <a:lnTo>
                    <a:pt x="39560" y="15929"/>
                  </a:lnTo>
                  <a:lnTo>
                    <a:pt x="42197" y="16991"/>
                  </a:lnTo>
                  <a:lnTo>
                    <a:pt x="42197" y="16991"/>
                  </a:lnTo>
                  <a:lnTo>
                    <a:pt x="60659" y="36106"/>
                  </a:lnTo>
                  <a:lnTo>
                    <a:pt x="77802" y="56283"/>
                  </a:lnTo>
                  <a:lnTo>
                    <a:pt x="83076" y="65840"/>
                  </a:lnTo>
                  <a:lnTo>
                    <a:pt x="88351" y="76460"/>
                  </a:lnTo>
                  <a:lnTo>
                    <a:pt x="94945" y="87079"/>
                  </a:lnTo>
                  <a:lnTo>
                    <a:pt x="96263" y="98761"/>
                  </a:lnTo>
                  <a:lnTo>
                    <a:pt x="96263" y="98761"/>
                  </a:lnTo>
                  <a:lnTo>
                    <a:pt x="85714" y="101946"/>
                  </a:lnTo>
                  <a:lnTo>
                    <a:pt x="76483" y="101946"/>
                  </a:lnTo>
                  <a:lnTo>
                    <a:pt x="67252" y="99823"/>
                  </a:lnTo>
                  <a:lnTo>
                    <a:pt x="58021" y="95575"/>
                  </a:lnTo>
                  <a:lnTo>
                    <a:pt x="50109" y="91327"/>
                  </a:lnTo>
                  <a:lnTo>
                    <a:pt x="42197" y="86017"/>
                  </a:lnTo>
                  <a:lnTo>
                    <a:pt x="36923" y="78584"/>
                  </a:lnTo>
                  <a:lnTo>
                    <a:pt x="31648" y="71150"/>
                  </a:lnTo>
                  <a:lnTo>
                    <a:pt x="31648" y="711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7" name="Shape 521"/>
            <p:cNvSpPr/>
            <p:nvPr/>
          </p:nvSpPr>
          <p:spPr>
            <a:xfrm>
              <a:off x="1019" y="3743"/>
              <a:ext cx="390" cy="239"/>
            </a:xfrm>
            <a:custGeom>
              <a:avLst/>
              <a:gdLst/>
              <a:ahLst/>
              <a:cxnLst/>
              <a:rect l="0" t="0" r="0" b="0"/>
              <a:pathLst>
                <a:path w="120000" h="120000" extrusionOk="0">
                  <a:moveTo>
                    <a:pt x="3384" y="16500"/>
                  </a:moveTo>
                  <a:lnTo>
                    <a:pt x="3384" y="16500"/>
                  </a:lnTo>
                  <a:lnTo>
                    <a:pt x="1538" y="30000"/>
                  </a:lnTo>
                  <a:lnTo>
                    <a:pt x="307" y="41500"/>
                  </a:lnTo>
                  <a:lnTo>
                    <a:pt x="0" y="46500"/>
                  </a:lnTo>
                  <a:lnTo>
                    <a:pt x="0" y="51500"/>
                  </a:lnTo>
                  <a:lnTo>
                    <a:pt x="307" y="56500"/>
                  </a:lnTo>
                  <a:lnTo>
                    <a:pt x="1230" y="60500"/>
                  </a:lnTo>
                  <a:lnTo>
                    <a:pt x="2153" y="64500"/>
                  </a:lnTo>
                  <a:lnTo>
                    <a:pt x="3384" y="69000"/>
                  </a:lnTo>
                  <a:lnTo>
                    <a:pt x="4923" y="72500"/>
                  </a:lnTo>
                  <a:lnTo>
                    <a:pt x="7076" y="75000"/>
                  </a:lnTo>
                  <a:lnTo>
                    <a:pt x="9846" y="78500"/>
                  </a:lnTo>
                  <a:lnTo>
                    <a:pt x="13230" y="81500"/>
                  </a:lnTo>
                  <a:lnTo>
                    <a:pt x="16923" y="83500"/>
                  </a:lnTo>
                  <a:lnTo>
                    <a:pt x="21230" y="86500"/>
                  </a:lnTo>
                  <a:lnTo>
                    <a:pt x="21230" y="86500"/>
                  </a:lnTo>
                  <a:lnTo>
                    <a:pt x="26153" y="88500"/>
                  </a:lnTo>
                  <a:lnTo>
                    <a:pt x="32000" y="91000"/>
                  </a:lnTo>
                  <a:lnTo>
                    <a:pt x="37538" y="94000"/>
                  </a:lnTo>
                  <a:lnTo>
                    <a:pt x="40307" y="94000"/>
                  </a:lnTo>
                  <a:lnTo>
                    <a:pt x="42461" y="94500"/>
                  </a:lnTo>
                  <a:lnTo>
                    <a:pt x="42461" y="94500"/>
                  </a:lnTo>
                  <a:lnTo>
                    <a:pt x="45846" y="93500"/>
                  </a:lnTo>
                  <a:lnTo>
                    <a:pt x="48307" y="92000"/>
                  </a:lnTo>
                  <a:lnTo>
                    <a:pt x="50461" y="89000"/>
                  </a:lnTo>
                  <a:lnTo>
                    <a:pt x="51692" y="86500"/>
                  </a:lnTo>
                  <a:lnTo>
                    <a:pt x="54769" y="79500"/>
                  </a:lnTo>
                  <a:lnTo>
                    <a:pt x="56615" y="74500"/>
                  </a:lnTo>
                  <a:lnTo>
                    <a:pt x="58769" y="69500"/>
                  </a:lnTo>
                  <a:lnTo>
                    <a:pt x="58769" y="69500"/>
                  </a:lnTo>
                  <a:lnTo>
                    <a:pt x="58769" y="86500"/>
                  </a:lnTo>
                  <a:lnTo>
                    <a:pt x="59076" y="92500"/>
                  </a:lnTo>
                  <a:lnTo>
                    <a:pt x="59384" y="97500"/>
                  </a:lnTo>
                  <a:lnTo>
                    <a:pt x="60307" y="100500"/>
                  </a:lnTo>
                  <a:lnTo>
                    <a:pt x="61230" y="102500"/>
                  </a:lnTo>
                  <a:lnTo>
                    <a:pt x="62461" y="104500"/>
                  </a:lnTo>
                  <a:lnTo>
                    <a:pt x="63692" y="106000"/>
                  </a:lnTo>
                  <a:lnTo>
                    <a:pt x="68000" y="109500"/>
                  </a:lnTo>
                  <a:lnTo>
                    <a:pt x="74153" y="112000"/>
                  </a:lnTo>
                  <a:lnTo>
                    <a:pt x="74153" y="112000"/>
                  </a:lnTo>
                  <a:lnTo>
                    <a:pt x="80923" y="115000"/>
                  </a:lnTo>
                  <a:lnTo>
                    <a:pt x="90769" y="118000"/>
                  </a:lnTo>
                  <a:lnTo>
                    <a:pt x="96000" y="119000"/>
                  </a:lnTo>
                  <a:lnTo>
                    <a:pt x="100615" y="120000"/>
                  </a:lnTo>
                  <a:lnTo>
                    <a:pt x="104923" y="120000"/>
                  </a:lnTo>
                  <a:lnTo>
                    <a:pt x="107692" y="119000"/>
                  </a:lnTo>
                  <a:lnTo>
                    <a:pt x="107692" y="119000"/>
                  </a:lnTo>
                  <a:lnTo>
                    <a:pt x="109230" y="117000"/>
                  </a:lnTo>
                  <a:lnTo>
                    <a:pt x="111384" y="114500"/>
                  </a:lnTo>
                  <a:lnTo>
                    <a:pt x="113230" y="110000"/>
                  </a:lnTo>
                  <a:lnTo>
                    <a:pt x="114461" y="105000"/>
                  </a:lnTo>
                  <a:lnTo>
                    <a:pt x="116307" y="99500"/>
                  </a:lnTo>
                  <a:lnTo>
                    <a:pt x="117538" y="94000"/>
                  </a:lnTo>
                  <a:lnTo>
                    <a:pt x="119076" y="81500"/>
                  </a:lnTo>
                  <a:lnTo>
                    <a:pt x="120000" y="68000"/>
                  </a:lnTo>
                  <a:lnTo>
                    <a:pt x="120000" y="56500"/>
                  </a:lnTo>
                  <a:lnTo>
                    <a:pt x="120000" y="51000"/>
                  </a:lnTo>
                  <a:lnTo>
                    <a:pt x="119076" y="46000"/>
                  </a:lnTo>
                  <a:lnTo>
                    <a:pt x="118461" y="42500"/>
                  </a:lnTo>
                  <a:lnTo>
                    <a:pt x="116923" y="39000"/>
                  </a:lnTo>
                  <a:lnTo>
                    <a:pt x="116923" y="39000"/>
                  </a:lnTo>
                  <a:lnTo>
                    <a:pt x="115384" y="36000"/>
                  </a:lnTo>
                  <a:lnTo>
                    <a:pt x="112923" y="34000"/>
                  </a:lnTo>
                  <a:lnTo>
                    <a:pt x="109846" y="32000"/>
                  </a:lnTo>
                  <a:lnTo>
                    <a:pt x="106461" y="30000"/>
                  </a:lnTo>
                  <a:lnTo>
                    <a:pt x="99076" y="26500"/>
                  </a:lnTo>
                  <a:lnTo>
                    <a:pt x="91384" y="23500"/>
                  </a:lnTo>
                  <a:lnTo>
                    <a:pt x="75384" y="19500"/>
                  </a:lnTo>
                  <a:lnTo>
                    <a:pt x="68615" y="17500"/>
                  </a:lnTo>
                  <a:lnTo>
                    <a:pt x="63076" y="16000"/>
                  </a:lnTo>
                  <a:lnTo>
                    <a:pt x="63076" y="16000"/>
                  </a:lnTo>
                  <a:lnTo>
                    <a:pt x="56615" y="13000"/>
                  </a:lnTo>
                  <a:lnTo>
                    <a:pt x="48923" y="9000"/>
                  </a:lnTo>
                  <a:lnTo>
                    <a:pt x="40307" y="5000"/>
                  </a:lnTo>
                  <a:lnTo>
                    <a:pt x="31076" y="2000"/>
                  </a:lnTo>
                  <a:lnTo>
                    <a:pt x="26461" y="500"/>
                  </a:lnTo>
                  <a:lnTo>
                    <a:pt x="22153" y="0"/>
                  </a:lnTo>
                  <a:lnTo>
                    <a:pt x="17846" y="0"/>
                  </a:lnTo>
                  <a:lnTo>
                    <a:pt x="14153" y="500"/>
                  </a:lnTo>
                  <a:lnTo>
                    <a:pt x="10461" y="2500"/>
                  </a:lnTo>
                  <a:lnTo>
                    <a:pt x="8000" y="5500"/>
                  </a:lnTo>
                  <a:lnTo>
                    <a:pt x="5538" y="9000"/>
                  </a:lnTo>
                  <a:lnTo>
                    <a:pt x="3692" y="14000"/>
                  </a:lnTo>
                  <a:lnTo>
                    <a:pt x="3384" y="1650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8" name="Shape 522"/>
            <p:cNvSpPr/>
            <p:nvPr/>
          </p:nvSpPr>
          <p:spPr>
            <a:xfrm>
              <a:off x="1013" y="3733"/>
              <a:ext cx="406" cy="258"/>
            </a:xfrm>
            <a:custGeom>
              <a:avLst/>
              <a:gdLst/>
              <a:ahLst/>
              <a:cxnLst/>
              <a:rect l="0" t="0" r="0" b="0"/>
              <a:pathLst>
                <a:path w="120000" h="120000" extrusionOk="0">
                  <a:moveTo>
                    <a:pt x="119115" y="47906"/>
                  </a:moveTo>
                  <a:lnTo>
                    <a:pt x="119115" y="47906"/>
                  </a:lnTo>
                  <a:lnTo>
                    <a:pt x="118230" y="45581"/>
                  </a:lnTo>
                  <a:lnTo>
                    <a:pt x="117641" y="42790"/>
                  </a:lnTo>
                  <a:lnTo>
                    <a:pt x="115577" y="38139"/>
                  </a:lnTo>
                  <a:lnTo>
                    <a:pt x="112923" y="34418"/>
                  </a:lnTo>
                  <a:lnTo>
                    <a:pt x="109680" y="31627"/>
                  </a:lnTo>
                  <a:lnTo>
                    <a:pt x="106437" y="29302"/>
                  </a:lnTo>
                  <a:lnTo>
                    <a:pt x="102604" y="27441"/>
                  </a:lnTo>
                  <a:lnTo>
                    <a:pt x="95823" y="24651"/>
                  </a:lnTo>
                  <a:lnTo>
                    <a:pt x="95823" y="24651"/>
                  </a:lnTo>
                  <a:lnTo>
                    <a:pt x="85798" y="21395"/>
                  </a:lnTo>
                  <a:lnTo>
                    <a:pt x="76363" y="19534"/>
                  </a:lnTo>
                  <a:lnTo>
                    <a:pt x="66633" y="16744"/>
                  </a:lnTo>
                  <a:lnTo>
                    <a:pt x="61916" y="14883"/>
                  </a:lnTo>
                  <a:lnTo>
                    <a:pt x="57199" y="13023"/>
                  </a:lnTo>
                  <a:lnTo>
                    <a:pt x="57199" y="13023"/>
                  </a:lnTo>
                  <a:lnTo>
                    <a:pt x="43931" y="6511"/>
                  </a:lnTo>
                  <a:lnTo>
                    <a:pt x="35675" y="3255"/>
                  </a:lnTo>
                  <a:lnTo>
                    <a:pt x="27125" y="465"/>
                  </a:lnTo>
                  <a:lnTo>
                    <a:pt x="22997" y="0"/>
                  </a:lnTo>
                  <a:lnTo>
                    <a:pt x="18869" y="465"/>
                  </a:lnTo>
                  <a:lnTo>
                    <a:pt x="15036" y="1395"/>
                  </a:lnTo>
                  <a:lnTo>
                    <a:pt x="11793" y="2790"/>
                  </a:lnTo>
                  <a:lnTo>
                    <a:pt x="8550" y="5116"/>
                  </a:lnTo>
                  <a:lnTo>
                    <a:pt x="6191" y="8372"/>
                  </a:lnTo>
                  <a:lnTo>
                    <a:pt x="4127" y="13023"/>
                  </a:lnTo>
                  <a:lnTo>
                    <a:pt x="2653" y="18604"/>
                  </a:lnTo>
                  <a:lnTo>
                    <a:pt x="2653" y="18604"/>
                  </a:lnTo>
                  <a:lnTo>
                    <a:pt x="1474" y="27906"/>
                  </a:lnTo>
                  <a:lnTo>
                    <a:pt x="589" y="37674"/>
                  </a:lnTo>
                  <a:lnTo>
                    <a:pt x="0" y="46511"/>
                  </a:lnTo>
                  <a:lnTo>
                    <a:pt x="294" y="55348"/>
                  </a:lnTo>
                  <a:lnTo>
                    <a:pt x="589" y="59534"/>
                  </a:lnTo>
                  <a:lnTo>
                    <a:pt x="1474" y="63720"/>
                  </a:lnTo>
                  <a:lnTo>
                    <a:pt x="2358" y="67441"/>
                  </a:lnTo>
                  <a:lnTo>
                    <a:pt x="4127" y="70697"/>
                  </a:lnTo>
                  <a:lnTo>
                    <a:pt x="5601" y="74418"/>
                  </a:lnTo>
                  <a:lnTo>
                    <a:pt x="7665" y="77674"/>
                  </a:lnTo>
                  <a:lnTo>
                    <a:pt x="10024" y="80465"/>
                  </a:lnTo>
                  <a:lnTo>
                    <a:pt x="12972" y="83255"/>
                  </a:lnTo>
                  <a:lnTo>
                    <a:pt x="12972" y="83255"/>
                  </a:lnTo>
                  <a:lnTo>
                    <a:pt x="20049" y="88372"/>
                  </a:lnTo>
                  <a:lnTo>
                    <a:pt x="27420" y="92093"/>
                  </a:lnTo>
                  <a:lnTo>
                    <a:pt x="31547" y="93953"/>
                  </a:lnTo>
                  <a:lnTo>
                    <a:pt x="35380" y="95348"/>
                  </a:lnTo>
                  <a:lnTo>
                    <a:pt x="38918" y="95813"/>
                  </a:lnTo>
                  <a:lnTo>
                    <a:pt x="42751" y="95813"/>
                  </a:lnTo>
                  <a:lnTo>
                    <a:pt x="42751" y="95813"/>
                  </a:lnTo>
                  <a:lnTo>
                    <a:pt x="45110" y="95813"/>
                  </a:lnTo>
                  <a:lnTo>
                    <a:pt x="47174" y="95348"/>
                  </a:lnTo>
                  <a:lnTo>
                    <a:pt x="48943" y="93488"/>
                  </a:lnTo>
                  <a:lnTo>
                    <a:pt x="50417" y="92093"/>
                  </a:lnTo>
                  <a:lnTo>
                    <a:pt x="53366" y="87441"/>
                  </a:lnTo>
                  <a:lnTo>
                    <a:pt x="55724" y="82325"/>
                  </a:lnTo>
                  <a:lnTo>
                    <a:pt x="55724" y="82325"/>
                  </a:lnTo>
                  <a:lnTo>
                    <a:pt x="56314" y="89302"/>
                  </a:lnTo>
                  <a:lnTo>
                    <a:pt x="56609" y="92558"/>
                  </a:lnTo>
                  <a:lnTo>
                    <a:pt x="57199" y="95813"/>
                  </a:lnTo>
                  <a:lnTo>
                    <a:pt x="57788" y="99069"/>
                  </a:lnTo>
                  <a:lnTo>
                    <a:pt x="58968" y="101860"/>
                  </a:lnTo>
                  <a:lnTo>
                    <a:pt x="60737" y="105116"/>
                  </a:lnTo>
                  <a:lnTo>
                    <a:pt x="62800" y="106976"/>
                  </a:lnTo>
                  <a:lnTo>
                    <a:pt x="62800" y="106976"/>
                  </a:lnTo>
                  <a:lnTo>
                    <a:pt x="66044" y="110232"/>
                  </a:lnTo>
                  <a:lnTo>
                    <a:pt x="70171" y="113023"/>
                  </a:lnTo>
                  <a:lnTo>
                    <a:pt x="74299" y="114883"/>
                  </a:lnTo>
                  <a:lnTo>
                    <a:pt x="78722" y="116279"/>
                  </a:lnTo>
                  <a:lnTo>
                    <a:pt x="87862" y="118139"/>
                  </a:lnTo>
                  <a:lnTo>
                    <a:pt x="96117" y="120000"/>
                  </a:lnTo>
                  <a:lnTo>
                    <a:pt x="96117" y="120000"/>
                  </a:lnTo>
                  <a:lnTo>
                    <a:pt x="99361" y="120000"/>
                  </a:lnTo>
                  <a:lnTo>
                    <a:pt x="102604" y="119534"/>
                  </a:lnTo>
                  <a:lnTo>
                    <a:pt x="105257" y="118604"/>
                  </a:lnTo>
                  <a:lnTo>
                    <a:pt x="107321" y="116744"/>
                  </a:lnTo>
                  <a:lnTo>
                    <a:pt x="109385" y="114418"/>
                  </a:lnTo>
                  <a:lnTo>
                    <a:pt x="111449" y="111627"/>
                  </a:lnTo>
                  <a:lnTo>
                    <a:pt x="112923" y="106976"/>
                  </a:lnTo>
                  <a:lnTo>
                    <a:pt x="114692" y="102325"/>
                  </a:lnTo>
                  <a:lnTo>
                    <a:pt x="114692" y="102325"/>
                  </a:lnTo>
                  <a:lnTo>
                    <a:pt x="116167" y="96744"/>
                  </a:lnTo>
                  <a:lnTo>
                    <a:pt x="117641" y="89302"/>
                  </a:lnTo>
                  <a:lnTo>
                    <a:pt x="118820" y="83255"/>
                  </a:lnTo>
                  <a:lnTo>
                    <a:pt x="119705" y="75813"/>
                  </a:lnTo>
                  <a:lnTo>
                    <a:pt x="120000" y="68837"/>
                  </a:lnTo>
                  <a:lnTo>
                    <a:pt x="120000" y="61860"/>
                  </a:lnTo>
                  <a:lnTo>
                    <a:pt x="119705" y="54418"/>
                  </a:lnTo>
                  <a:lnTo>
                    <a:pt x="119115" y="47906"/>
                  </a:lnTo>
                  <a:lnTo>
                    <a:pt x="119115" y="47906"/>
                  </a:lnTo>
                  <a:close/>
                  <a:moveTo>
                    <a:pt x="98181" y="112093"/>
                  </a:moveTo>
                  <a:lnTo>
                    <a:pt x="98181" y="112093"/>
                  </a:lnTo>
                  <a:lnTo>
                    <a:pt x="91695" y="111162"/>
                  </a:lnTo>
                  <a:lnTo>
                    <a:pt x="84619" y="109767"/>
                  </a:lnTo>
                  <a:lnTo>
                    <a:pt x="71351" y="104651"/>
                  </a:lnTo>
                  <a:lnTo>
                    <a:pt x="71351" y="104651"/>
                  </a:lnTo>
                  <a:lnTo>
                    <a:pt x="68108" y="103255"/>
                  </a:lnTo>
                  <a:lnTo>
                    <a:pt x="64864" y="100465"/>
                  </a:lnTo>
                  <a:lnTo>
                    <a:pt x="63685" y="98604"/>
                  </a:lnTo>
                  <a:lnTo>
                    <a:pt x="62506" y="96744"/>
                  </a:lnTo>
                  <a:lnTo>
                    <a:pt x="61621" y="93953"/>
                  </a:lnTo>
                  <a:lnTo>
                    <a:pt x="61031" y="91627"/>
                  </a:lnTo>
                  <a:lnTo>
                    <a:pt x="61031" y="91627"/>
                  </a:lnTo>
                  <a:lnTo>
                    <a:pt x="60737" y="86511"/>
                  </a:lnTo>
                  <a:lnTo>
                    <a:pt x="60737" y="80465"/>
                  </a:lnTo>
                  <a:lnTo>
                    <a:pt x="60737" y="70232"/>
                  </a:lnTo>
                  <a:lnTo>
                    <a:pt x="60737" y="70232"/>
                  </a:lnTo>
                  <a:lnTo>
                    <a:pt x="60442" y="68837"/>
                  </a:lnTo>
                  <a:lnTo>
                    <a:pt x="60442" y="67441"/>
                  </a:lnTo>
                  <a:lnTo>
                    <a:pt x="58968" y="66046"/>
                  </a:lnTo>
                  <a:lnTo>
                    <a:pt x="57493" y="66046"/>
                  </a:lnTo>
                  <a:lnTo>
                    <a:pt x="57199" y="66046"/>
                  </a:lnTo>
                  <a:lnTo>
                    <a:pt x="56314" y="67441"/>
                  </a:lnTo>
                  <a:lnTo>
                    <a:pt x="56314" y="67441"/>
                  </a:lnTo>
                  <a:lnTo>
                    <a:pt x="53366" y="74418"/>
                  </a:lnTo>
                  <a:lnTo>
                    <a:pt x="50417" y="81860"/>
                  </a:lnTo>
                  <a:lnTo>
                    <a:pt x="48943" y="84186"/>
                  </a:lnTo>
                  <a:lnTo>
                    <a:pt x="46879" y="86976"/>
                  </a:lnTo>
                  <a:lnTo>
                    <a:pt x="44226" y="88372"/>
                  </a:lnTo>
                  <a:lnTo>
                    <a:pt x="41572" y="88837"/>
                  </a:lnTo>
                  <a:lnTo>
                    <a:pt x="41572" y="88837"/>
                  </a:lnTo>
                  <a:lnTo>
                    <a:pt x="38034" y="88372"/>
                  </a:lnTo>
                  <a:lnTo>
                    <a:pt x="35380" y="87441"/>
                  </a:lnTo>
                  <a:lnTo>
                    <a:pt x="28599" y="85116"/>
                  </a:lnTo>
                  <a:lnTo>
                    <a:pt x="22407" y="80930"/>
                  </a:lnTo>
                  <a:lnTo>
                    <a:pt x="17100" y="77674"/>
                  </a:lnTo>
                  <a:lnTo>
                    <a:pt x="17100" y="77674"/>
                  </a:lnTo>
                  <a:lnTo>
                    <a:pt x="14152" y="75813"/>
                  </a:lnTo>
                  <a:lnTo>
                    <a:pt x="11793" y="73488"/>
                  </a:lnTo>
                  <a:lnTo>
                    <a:pt x="9729" y="70697"/>
                  </a:lnTo>
                  <a:lnTo>
                    <a:pt x="7960" y="67441"/>
                  </a:lnTo>
                  <a:lnTo>
                    <a:pt x="6781" y="64186"/>
                  </a:lnTo>
                  <a:lnTo>
                    <a:pt x="6191" y="60930"/>
                  </a:lnTo>
                  <a:lnTo>
                    <a:pt x="5307" y="57674"/>
                  </a:lnTo>
                  <a:lnTo>
                    <a:pt x="4717" y="53953"/>
                  </a:lnTo>
                  <a:lnTo>
                    <a:pt x="4717" y="46046"/>
                  </a:lnTo>
                  <a:lnTo>
                    <a:pt x="5307" y="37674"/>
                  </a:lnTo>
                  <a:lnTo>
                    <a:pt x="6191" y="29302"/>
                  </a:lnTo>
                  <a:lnTo>
                    <a:pt x="7371" y="21395"/>
                  </a:lnTo>
                  <a:lnTo>
                    <a:pt x="7371" y="21395"/>
                  </a:lnTo>
                  <a:lnTo>
                    <a:pt x="8550" y="16744"/>
                  </a:lnTo>
                  <a:lnTo>
                    <a:pt x="10024" y="13023"/>
                  </a:lnTo>
                  <a:lnTo>
                    <a:pt x="12678" y="10232"/>
                  </a:lnTo>
                  <a:lnTo>
                    <a:pt x="15036" y="9302"/>
                  </a:lnTo>
                  <a:lnTo>
                    <a:pt x="18280" y="7906"/>
                  </a:lnTo>
                  <a:lnTo>
                    <a:pt x="21818" y="7906"/>
                  </a:lnTo>
                  <a:lnTo>
                    <a:pt x="25356" y="7906"/>
                  </a:lnTo>
                  <a:lnTo>
                    <a:pt x="29189" y="8372"/>
                  </a:lnTo>
                  <a:lnTo>
                    <a:pt x="36855" y="11162"/>
                  </a:lnTo>
                  <a:lnTo>
                    <a:pt x="44226" y="14418"/>
                  </a:lnTo>
                  <a:lnTo>
                    <a:pt x="55724" y="20000"/>
                  </a:lnTo>
                  <a:lnTo>
                    <a:pt x="55724" y="20000"/>
                  </a:lnTo>
                  <a:lnTo>
                    <a:pt x="61621" y="22790"/>
                  </a:lnTo>
                  <a:lnTo>
                    <a:pt x="67813" y="24651"/>
                  </a:lnTo>
                  <a:lnTo>
                    <a:pt x="79606" y="27906"/>
                  </a:lnTo>
                  <a:lnTo>
                    <a:pt x="79606" y="27906"/>
                  </a:lnTo>
                  <a:lnTo>
                    <a:pt x="88452" y="29767"/>
                  </a:lnTo>
                  <a:lnTo>
                    <a:pt x="97002" y="32558"/>
                  </a:lnTo>
                  <a:lnTo>
                    <a:pt x="101425" y="34418"/>
                  </a:lnTo>
                  <a:lnTo>
                    <a:pt x="105552" y="36744"/>
                  </a:lnTo>
                  <a:lnTo>
                    <a:pt x="109385" y="39534"/>
                  </a:lnTo>
                  <a:lnTo>
                    <a:pt x="112628" y="43255"/>
                  </a:lnTo>
                  <a:lnTo>
                    <a:pt x="112628" y="43255"/>
                  </a:lnTo>
                  <a:lnTo>
                    <a:pt x="113513" y="45581"/>
                  </a:lnTo>
                  <a:lnTo>
                    <a:pt x="114103" y="47441"/>
                  </a:lnTo>
                  <a:lnTo>
                    <a:pt x="114987" y="52093"/>
                  </a:lnTo>
                  <a:lnTo>
                    <a:pt x="115577" y="57674"/>
                  </a:lnTo>
                  <a:lnTo>
                    <a:pt x="115577" y="63720"/>
                  </a:lnTo>
                  <a:lnTo>
                    <a:pt x="114103" y="75348"/>
                  </a:lnTo>
                  <a:lnTo>
                    <a:pt x="113513" y="84186"/>
                  </a:lnTo>
                  <a:lnTo>
                    <a:pt x="113513" y="84186"/>
                  </a:lnTo>
                  <a:lnTo>
                    <a:pt x="111449" y="94883"/>
                  </a:lnTo>
                  <a:lnTo>
                    <a:pt x="110270" y="100000"/>
                  </a:lnTo>
                  <a:lnTo>
                    <a:pt x="108796" y="103720"/>
                  </a:lnTo>
                  <a:lnTo>
                    <a:pt x="106732" y="107906"/>
                  </a:lnTo>
                  <a:lnTo>
                    <a:pt x="104373" y="110232"/>
                  </a:lnTo>
                  <a:lnTo>
                    <a:pt x="101425" y="112093"/>
                  </a:lnTo>
                  <a:lnTo>
                    <a:pt x="98181" y="112093"/>
                  </a:lnTo>
                  <a:lnTo>
                    <a:pt x="98181" y="11209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9" name="Shape 523"/>
            <p:cNvSpPr/>
            <p:nvPr/>
          </p:nvSpPr>
          <p:spPr>
            <a:xfrm>
              <a:off x="1152" y="2660"/>
              <a:ext cx="91" cy="448"/>
            </a:xfrm>
            <a:custGeom>
              <a:avLst/>
              <a:gdLst/>
              <a:ahLst/>
              <a:cxnLst/>
              <a:rect l="0" t="0" r="0" b="0"/>
              <a:pathLst>
                <a:path w="120000" h="120000" extrusionOk="0">
                  <a:moveTo>
                    <a:pt x="36521" y="117053"/>
                  </a:moveTo>
                  <a:lnTo>
                    <a:pt x="36521" y="117053"/>
                  </a:lnTo>
                  <a:lnTo>
                    <a:pt x="28695" y="110624"/>
                  </a:lnTo>
                  <a:lnTo>
                    <a:pt x="26086" y="104196"/>
                  </a:lnTo>
                  <a:lnTo>
                    <a:pt x="23478" y="98035"/>
                  </a:lnTo>
                  <a:lnTo>
                    <a:pt x="22173" y="91607"/>
                  </a:lnTo>
                  <a:lnTo>
                    <a:pt x="23478" y="78482"/>
                  </a:lnTo>
                  <a:lnTo>
                    <a:pt x="26086" y="65892"/>
                  </a:lnTo>
                  <a:lnTo>
                    <a:pt x="26086" y="65892"/>
                  </a:lnTo>
                  <a:lnTo>
                    <a:pt x="27391" y="53571"/>
                  </a:lnTo>
                  <a:lnTo>
                    <a:pt x="31304" y="47142"/>
                  </a:lnTo>
                  <a:lnTo>
                    <a:pt x="35217" y="40714"/>
                  </a:lnTo>
                  <a:lnTo>
                    <a:pt x="40434" y="34821"/>
                  </a:lnTo>
                  <a:lnTo>
                    <a:pt x="45652" y="28392"/>
                  </a:lnTo>
                  <a:lnTo>
                    <a:pt x="54782" y="22499"/>
                  </a:lnTo>
                  <a:lnTo>
                    <a:pt x="65217" y="16875"/>
                  </a:lnTo>
                  <a:lnTo>
                    <a:pt x="65217" y="16875"/>
                  </a:lnTo>
                  <a:lnTo>
                    <a:pt x="79565" y="15267"/>
                  </a:lnTo>
                  <a:lnTo>
                    <a:pt x="92608" y="13392"/>
                  </a:lnTo>
                  <a:lnTo>
                    <a:pt x="116086" y="9375"/>
                  </a:lnTo>
                  <a:lnTo>
                    <a:pt x="116086" y="9375"/>
                  </a:lnTo>
                  <a:lnTo>
                    <a:pt x="118695" y="8571"/>
                  </a:lnTo>
                  <a:lnTo>
                    <a:pt x="120000" y="7767"/>
                  </a:lnTo>
                  <a:lnTo>
                    <a:pt x="118695" y="6696"/>
                  </a:lnTo>
                  <a:lnTo>
                    <a:pt x="116086" y="5892"/>
                  </a:lnTo>
                  <a:lnTo>
                    <a:pt x="114782" y="5624"/>
                  </a:lnTo>
                  <a:lnTo>
                    <a:pt x="110869" y="5357"/>
                  </a:lnTo>
                  <a:lnTo>
                    <a:pt x="106956" y="5357"/>
                  </a:lnTo>
                  <a:lnTo>
                    <a:pt x="104347" y="5892"/>
                  </a:lnTo>
                  <a:lnTo>
                    <a:pt x="104347" y="5892"/>
                  </a:lnTo>
                  <a:lnTo>
                    <a:pt x="87391" y="9107"/>
                  </a:lnTo>
                  <a:lnTo>
                    <a:pt x="71739" y="11517"/>
                  </a:lnTo>
                  <a:lnTo>
                    <a:pt x="71739" y="11517"/>
                  </a:lnTo>
                  <a:lnTo>
                    <a:pt x="76956" y="9375"/>
                  </a:lnTo>
                  <a:lnTo>
                    <a:pt x="86086" y="7499"/>
                  </a:lnTo>
                  <a:lnTo>
                    <a:pt x="95217" y="5624"/>
                  </a:lnTo>
                  <a:lnTo>
                    <a:pt x="101739" y="3749"/>
                  </a:lnTo>
                  <a:lnTo>
                    <a:pt x="101739" y="3749"/>
                  </a:lnTo>
                  <a:lnTo>
                    <a:pt x="104347" y="2678"/>
                  </a:lnTo>
                  <a:lnTo>
                    <a:pt x="104347" y="1874"/>
                  </a:lnTo>
                  <a:lnTo>
                    <a:pt x="101739" y="1071"/>
                  </a:lnTo>
                  <a:lnTo>
                    <a:pt x="97826" y="535"/>
                  </a:lnTo>
                  <a:lnTo>
                    <a:pt x="95217" y="0"/>
                  </a:lnTo>
                  <a:lnTo>
                    <a:pt x="91304" y="0"/>
                  </a:lnTo>
                  <a:lnTo>
                    <a:pt x="87391" y="535"/>
                  </a:lnTo>
                  <a:lnTo>
                    <a:pt x="83478" y="1071"/>
                  </a:lnTo>
                  <a:lnTo>
                    <a:pt x="83478" y="1071"/>
                  </a:lnTo>
                  <a:lnTo>
                    <a:pt x="76956" y="2946"/>
                  </a:lnTo>
                  <a:lnTo>
                    <a:pt x="67826" y="5357"/>
                  </a:lnTo>
                  <a:lnTo>
                    <a:pt x="58695" y="7499"/>
                  </a:lnTo>
                  <a:lnTo>
                    <a:pt x="50869" y="9642"/>
                  </a:lnTo>
                  <a:lnTo>
                    <a:pt x="50869" y="9642"/>
                  </a:lnTo>
                  <a:lnTo>
                    <a:pt x="46956" y="8303"/>
                  </a:lnTo>
                  <a:lnTo>
                    <a:pt x="44347" y="6696"/>
                  </a:lnTo>
                  <a:lnTo>
                    <a:pt x="41739" y="4821"/>
                  </a:lnTo>
                  <a:lnTo>
                    <a:pt x="41739" y="3482"/>
                  </a:lnTo>
                  <a:lnTo>
                    <a:pt x="41739" y="3482"/>
                  </a:lnTo>
                  <a:lnTo>
                    <a:pt x="40434" y="2410"/>
                  </a:lnTo>
                  <a:lnTo>
                    <a:pt x="37826" y="1607"/>
                  </a:lnTo>
                  <a:lnTo>
                    <a:pt x="36521" y="1071"/>
                  </a:lnTo>
                  <a:lnTo>
                    <a:pt x="32608" y="803"/>
                  </a:lnTo>
                  <a:lnTo>
                    <a:pt x="27391" y="803"/>
                  </a:lnTo>
                  <a:lnTo>
                    <a:pt x="23478" y="1071"/>
                  </a:lnTo>
                  <a:lnTo>
                    <a:pt x="22173" y="1874"/>
                  </a:lnTo>
                  <a:lnTo>
                    <a:pt x="19565" y="2678"/>
                  </a:lnTo>
                  <a:lnTo>
                    <a:pt x="19565" y="2678"/>
                  </a:lnTo>
                  <a:lnTo>
                    <a:pt x="19565" y="4553"/>
                  </a:lnTo>
                  <a:lnTo>
                    <a:pt x="19565" y="5892"/>
                  </a:lnTo>
                  <a:lnTo>
                    <a:pt x="22173" y="7767"/>
                  </a:lnTo>
                  <a:lnTo>
                    <a:pt x="26086" y="9375"/>
                  </a:lnTo>
                  <a:lnTo>
                    <a:pt x="35217" y="12321"/>
                  </a:lnTo>
                  <a:lnTo>
                    <a:pt x="46956" y="14999"/>
                  </a:lnTo>
                  <a:lnTo>
                    <a:pt x="46956" y="14999"/>
                  </a:lnTo>
                  <a:lnTo>
                    <a:pt x="35217" y="20892"/>
                  </a:lnTo>
                  <a:lnTo>
                    <a:pt x="27391" y="27321"/>
                  </a:lnTo>
                  <a:lnTo>
                    <a:pt x="19565" y="33214"/>
                  </a:lnTo>
                  <a:lnTo>
                    <a:pt x="14347" y="39642"/>
                  </a:lnTo>
                  <a:lnTo>
                    <a:pt x="10434" y="46071"/>
                  </a:lnTo>
                  <a:lnTo>
                    <a:pt x="7826" y="52232"/>
                  </a:lnTo>
                  <a:lnTo>
                    <a:pt x="3913" y="65357"/>
                  </a:lnTo>
                  <a:lnTo>
                    <a:pt x="3913" y="65357"/>
                  </a:lnTo>
                  <a:lnTo>
                    <a:pt x="2608" y="78482"/>
                  </a:lnTo>
                  <a:lnTo>
                    <a:pt x="0" y="91874"/>
                  </a:lnTo>
                  <a:lnTo>
                    <a:pt x="2608" y="98571"/>
                  </a:lnTo>
                  <a:lnTo>
                    <a:pt x="5217" y="105535"/>
                  </a:lnTo>
                  <a:lnTo>
                    <a:pt x="9130" y="112232"/>
                  </a:lnTo>
                  <a:lnTo>
                    <a:pt x="16956" y="118392"/>
                  </a:lnTo>
                  <a:lnTo>
                    <a:pt x="16956" y="118392"/>
                  </a:lnTo>
                  <a:lnTo>
                    <a:pt x="19565" y="119196"/>
                  </a:lnTo>
                  <a:lnTo>
                    <a:pt x="22173" y="119732"/>
                  </a:lnTo>
                  <a:lnTo>
                    <a:pt x="26086" y="119999"/>
                  </a:lnTo>
                  <a:lnTo>
                    <a:pt x="28695" y="119732"/>
                  </a:lnTo>
                  <a:lnTo>
                    <a:pt x="32608" y="119196"/>
                  </a:lnTo>
                  <a:lnTo>
                    <a:pt x="36521" y="118392"/>
                  </a:lnTo>
                  <a:lnTo>
                    <a:pt x="36521" y="117857"/>
                  </a:lnTo>
                  <a:lnTo>
                    <a:pt x="36521" y="117053"/>
                  </a:lnTo>
                  <a:lnTo>
                    <a:pt x="36521" y="11705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0" name="Shape 524"/>
            <p:cNvSpPr/>
            <p:nvPr/>
          </p:nvSpPr>
          <p:spPr>
            <a:xfrm>
              <a:off x="1553" y="2684"/>
              <a:ext cx="159" cy="438"/>
            </a:xfrm>
            <a:custGeom>
              <a:avLst/>
              <a:gdLst/>
              <a:ahLst/>
              <a:cxnLst/>
              <a:rect l="0" t="0" r="0" b="0"/>
              <a:pathLst>
                <a:path w="120000" h="120000" extrusionOk="0">
                  <a:moveTo>
                    <a:pt x="75000" y="2739"/>
                  </a:moveTo>
                  <a:lnTo>
                    <a:pt x="75000" y="2739"/>
                  </a:lnTo>
                  <a:lnTo>
                    <a:pt x="77250" y="5205"/>
                  </a:lnTo>
                  <a:lnTo>
                    <a:pt x="80250" y="7671"/>
                  </a:lnTo>
                  <a:lnTo>
                    <a:pt x="84000" y="10410"/>
                  </a:lnTo>
                  <a:lnTo>
                    <a:pt x="84750" y="12602"/>
                  </a:lnTo>
                  <a:lnTo>
                    <a:pt x="84750" y="12602"/>
                  </a:lnTo>
                  <a:lnTo>
                    <a:pt x="81750" y="10958"/>
                  </a:lnTo>
                  <a:lnTo>
                    <a:pt x="78750" y="8767"/>
                  </a:lnTo>
                  <a:lnTo>
                    <a:pt x="73500" y="4931"/>
                  </a:lnTo>
                  <a:lnTo>
                    <a:pt x="73500" y="4931"/>
                  </a:lnTo>
                  <a:lnTo>
                    <a:pt x="71250" y="4109"/>
                  </a:lnTo>
                  <a:lnTo>
                    <a:pt x="69000" y="3835"/>
                  </a:lnTo>
                  <a:lnTo>
                    <a:pt x="66750" y="3835"/>
                  </a:lnTo>
                  <a:lnTo>
                    <a:pt x="64500" y="4109"/>
                  </a:lnTo>
                  <a:lnTo>
                    <a:pt x="63000" y="4657"/>
                  </a:lnTo>
                  <a:lnTo>
                    <a:pt x="61500" y="5205"/>
                  </a:lnTo>
                  <a:lnTo>
                    <a:pt x="61500" y="6027"/>
                  </a:lnTo>
                  <a:lnTo>
                    <a:pt x="63000" y="7123"/>
                  </a:lnTo>
                  <a:lnTo>
                    <a:pt x="63000" y="7123"/>
                  </a:lnTo>
                  <a:lnTo>
                    <a:pt x="71250" y="12876"/>
                  </a:lnTo>
                  <a:lnTo>
                    <a:pt x="75000" y="15616"/>
                  </a:lnTo>
                  <a:lnTo>
                    <a:pt x="81750" y="17808"/>
                  </a:lnTo>
                  <a:lnTo>
                    <a:pt x="81750" y="17808"/>
                  </a:lnTo>
                  <a:lnTo>
                    <a:pt x="82500" y="24383"/>
                  </a:lnTo>
                  <a:lnTo>
                    <a:pt x="81750" y="30958"/>
                  </a:lnTo>
                  <a:lnTo>
                    <a:pt x="79500" y="36986"/>
                  </a:lnTo>
                  <a:lnTo>
                    <a:pt x="75000" y="43561"/>
                  </a:lnTo>
                  <a:lnTo>
                    <a:pt x="71250" y="49589"/>
                  </a:lnTo>
                  <a:lnTo>
                    <a:pt x="66750" y="55890"/>
                  </a:lnTo>
                  <a:lnTo>
                    <a:pt x="56250" y="67945"/>
                  </a:lnTo>
                  <a:lnTo>
                    <a:pt x="56250" y="67945"/>
                  </a:lnTo>
                  <a:lnTo>
                    <a:pt x="45750" y="80547"/>
                  </a:lnTo>
                  <a:lnTo>
                    <a:pt x="33750" y="93150"/>
                  </a:lnTo>
                  <a:lnTo>
                    <a:pt x="27000" y="99452"/>
                  </a:lnTo>
                  <a:lnTo>
                    <a:pt x="18750" y="105479"/>
                  </a:lnTo>
                  <a:lnTo>
                    <a:pt x="10500" y="111232"/>
                  </a:lnTo>
                  <a:lnTo>
                    <a:pt x="750" y="116438"/>
                  </a:lnTo>
                  <a:lnTo>
                    <a:pt x="750" y="116438"/>
                  </a:lnTo>
                  <a:lnTo>
                    <a:pt x="0" y="117808"/>
                  </a:lnTo>
                  <a:lnTo>
                    <a:pt x="0" y="118356"/>
                  </a:lnTo>
                  <a:lnTo>
                    <a:pt x="750" y="118904"/>
                  </a:lnTo>
                  <a:lnTo>
                    <a:pt x="3000" y="119726"/>
                  </a:lnTo>
                  <a:lnTo>
                    <a:pt x="5250" y="119726"/>
                  </a:lnTo>
                  <a:lnTo>
                    <a:pt x="7500" y="120000"/>
                  </a:lnTo>
                  <a:lnTo>
                    <a:pt x="9000" y="119726"/>
                  </a:lnTo>
                  <a:lnTo>
                    <a:pt x="11250" y="118904"/>
                  </a:lnTo>
                  <a:lnTo>
                    <a:pt x="11250" y="118904"/>
                  </a:lnTo>
                  <a:lnTo>
                    <a:pt x="21000" y="113150"/>
                  </a:lnTo>
                  <a:lnTo>
                    <a:pt x="30000" y="107397"/>
                  </a:lnTo>
                  <a:lnTo>
                    <a:pt x="37500" y="101369"/>
                  </a:lnTo>
                  <a:lnTo>
                    <a:pt x="45000" y="94794"/>
                  </a:lnTo>
                  <a:lnTo>
                    <a:pt x="57750" y="82191"/>
                  </a:lnTo>
                  <a:lnTo>
                    <a:pt x="69000" y="69041"/>
                  </a:lnTo>
                  <a:lnTo>
                    <a:pt x="69000" y="69041"/>
                  </a:lnTo>
                  <a:lnTo>
                    <a:pt x="79500" y="56986"/>
                  </a:lnTo>
                  <a:lnTo>
                    <a:pt x="84750" y="50410"/>
                  </a:lnTo>
                  <a:lnTo>
                    <a:pt x="89250" y="43835"/>
                  </a:lnTo>
                  <a:lnTo>
                    <a:pt x="92250" y="37534"/>
                  </a:lnTo>
                  <a:lnTo>
                    <a:pt x="93750" y="30958"/>
                  </a:lnTo>
                  <a:lnTo>
                    <a:pt x="95250" y="24383"/>
                  </a:lnTo>
                  <a:lnTo>
                    <a:pt x="93750" y="17808"/>
                  </a:lnTo>
                  <a:lnTo>
                    <a:pt x="93750" y="17808"/>
                  </a:lnTo>
                  <a:lnTo>
                    <a:pt x="103500" y="16438"/>
                  </a:lnTo>
                  <a:lnTo>
                    <a:pt x="111000" y="13972"/>
                  </a:lnTo>
                  <a:lnTo>
                    <a:pt x="114000" y="12602"/>
                  </a:lnTo>
                  <a:lnTo>
                    <a:pt x="117000" y="10958"/>
                  </a:lnTo>
                  <a:lnTo>
                    <a:pt x="119250" y="9589"/>
                  </a:lnTo>
                  <a:lnTo>
                    <a:pt x="120000" y="7945"/>
                  </a:lnTo>
                  <a:lnTo>
                    <a:pt x="120000" y="7945"/>
                  </a:lnTo>
                  <a:lnTo>
                    <a:pt x="120000" y="6849"/>
                  </a:lnTo>
                  <a:lnTo>
                    <a:pt x="119250" y="6027"/>
                  </a:lnTo>
                  <a:lnTo>
                    <a:pt x="118500" y="5753"/>
                  </a:lnTo>
                  <a:lnTo>
                    <a:pt x="116250" y="5205"/>
                  </a:lnTo>
                  <a:lnTo>
                    <a:pt x="114000" y="4931"/>
                  </a:lnTo>
                  <a:lnTo>
                    <a:pt x="111750" y="5205"/>
                  </a:lnTo>
                  <a:lnTo>
                    <a:pt x="109500" y="5753"/>
                  </a:lnTo>
                  <a:lnTo>
                    <a:pt x="108750" y="6849"/>
                  </a:lnTo>
                  <a:lnTo>
                    <a:pt x="108750" y="6849"/>
                  </a:lnTo>
                  <a:lnTo>
                    <a:pt x="106500" y="8493"/>
                  </a:lnTo>
                  <a:lnTo>
                    <a:pt x="104250" y="9863"/>
                  </a:lnTo>
                  <a:lnTo>
                    <a:pt x="101250" y="11506"/>
                  </a:lnTo>
                  <a:lnTo>
                    <a:pt x="97500" y="12602"/>
                  </a:lnTo>
                  <a:lnTo>
                    <a:pt x="97500" y="12602"/>
                  </a:lnTo>
                  <a:lnTo>
                    <a:pt x="95250" y="9589"/>
                  </a:lnTo>
                  <a:lnTo>
                    <a:pt x="93000" y="6849"/>
                  </a:lnTo>
                  <a:lnTo>
                    <a:pt x="90000" y="4109"/>
                  </a:lnTo>
                  <a:lnTo>
                    <a:pt x="87750" y="1369"/>
                  </a:lnTo>
                  <a:lnTo>
                    <a:pt x="87750" y="1369"/>
                  </a:lnTo>
                  <a:lnTo>
                    <a:pt x="87000" y="821"/>
                  </a:lnTo>
                  <a:lnTo>
                    <a:pt x="84750" y="273"/>
                  </a:lnTo>
                  <a:lnTo>
                    <a:pt x="82500" y="0"/>
                  </a:lnTo>
                  <a:lnTo>
                    <a:pt x="80250" y="0"/>
                  </a:lnTo>
                  <a:lnTo>
                    <a:pt x="78750" y="273"/>
                  </a:lnTo>
                  <a:lnTo>
                    <a:pt x="76500" y="1095"/>
                  </a:lnTo>
                  <a:lnTo>
                    <a:pt x="75000" y="1917"/>
                  </a:lnTo>
                  <a:lnTo>
                    <a:pt x="75000" y="2739"/>
                  </a:lnTo>
                  <a:lnTo>
                    <a:pt x="75000" y="273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1" name="Shape 525"/>
            <p:cNvSpPr/>
            <p:nvPr/>
          </p:nvSpPr>
          <p:spPr>
            <a:xfrm>
              <a:off x="1023" y="3375"/>
              <a:ext cx="455" cy="507"/>
            </a:xfrm>
            <a:custGeom>
              <a:avLst/>
              <a:gdLst/>
              <a:ahLst/>
              <a:cxnLst/>
              <a:rect l="0" t="0" r="0" b="0"/>
              <a:pathLst>
                <a:path w="120000" h="120000" extrusionOk="0">
                  <a:moveTo>
                    <a:pt x="16615" y="49133"/>
                  </a:moveTo>
                  <a:lnTo>
                    <a:pt x="16615" y="49133"/>
                  </a:lnTo>
                  <a:lnTo>
                    <a:pt x="11604" y="57401"/>
                  </a:lnTo>
                  <a:lnTo>
                    <a:pt x="5538" y="67795"/>
                  </a:lnTo>
                  <a:lnTo>
                    <a:pt x="2901" y="73464"/>
                  </a:lnTo>
                  <a:lnTo>
                    <a:pt x="791" y="77952"/>
                  </a:lnTo>
                  <a:lnTo>
                    <a:pt x="263" y="80314"/>
                  </a:lnTo>
                  <a:lnTo>
                    <a:pt x="0" y="82440"/>
                  </a:lnTo>
                  <a:lnTo>
                    <a:pt x="0" y="83622"/>
                  </a:lnTo>
                  <a:lnTo>
                    <a:pt x="791" y="85039"/>
                  </a:lnTo>
                  <a:lnTo>
                    <a:pt x="791" y="85039"/>
                  </a:lnTo>
                  <a:lnTo>
                    <a:pt x="1846" y="85984"/>
                  </a:lnTo>
                  <a:lnTo>
                    <a:pt x="3164" y="87401"/>
                  </a:lnTo>
                  <a:lnTo>
                    <a:pt x="7384" y="89291"/>
                  </a:lnTo>
                  <a:lnTo>
                    <a:pt x="12395" y="90944"/>
                  </a:lnTo>
                  <a:lnTo>
                    <a:pt x="18461" y="92834"/>
                  </a:lnTo>
                  <a:lnTo>
                    <a:pt x="30065" y="95433"/>
                  </a:lnTo>
                  <a:lnTo>
                    <a:pt x="35340" y="96850"/>
                  </a:lnTo>
                  <a:lnTo>
                    <a:pt x="39032" y="98267"/>
                  </a:lnTo>
                  <a:lnTo>
                    <a:pt x="39032" y="98267"/>
                  </a:lnTo>
                  <a:lnTo>
                    <a:pt x="66197" y="107716"/>
                  </a:lnTo>
                  <a:lnTo>
                    <a:pt x="66197" y="107716"/>
                  </a:lnTo>
                  <a:lnTo>
                    <a:pt x="83076" y="114566"/>
                  </a:lnTo>
                  <a:lnTo>
                    <a:pt x="93362" y="118346"/>
                  </a:lnTo>
                  <a:lnTo>
                    <a:pt x="97054" y="119527"/>
                  </a:lnTo>
                  <a:lnTo>
                    <a:pt x="98901" y="119527"/>
                  </a:lnTo>
                  <a:lnTo>
                    <a:pt x="99956" y="120000"/>
                  </a:lnTo>
                  <a:lnTo>
                    <a:pt x="99956" y="120000"/>
                  </a:lnTo>
                  <a:lnTo>
                    <a:pt x="101802" y="119291"/>
                  </a:lnTo>
                  <a:lnTo>
                    <a:pt x="103384" y="117874"/>
                  </a:lnTo>
                  <a:lnTo>
                    <a:pt x="104703" y="116692"/>
                  </a:lnTo>
                  <a:lnTo>
                    <a:pt x="106021" y="114566"/>
                  </a:lnTo>
                  <a:lnTo>
                    <a:pt x="108131" y="110314"/>
                  </a:lnTo>
                  <a:lnTo>
                    <a:pt x="109978" y="106299"/>
                  </a:lnTo>
                  <a:lnTo>
                    <a:pt x="109978" y="106299"/>
                  </a:lnTo>
                  <a:lnTo>
                    <a:pt x="111824" y="101574"/>
                  </a:lnTo>
                  <a:lnTo>
                    <a:pt x="113142" y="96850"/>
                  </a:lnTo>
                  <a:lnTo>
                    <a:pt x="114725" y="92125"/>
                  </a:lnTo>
                  <a:lnTo>
                    <a:pt x="115780" y="87401"/>
                  </a:lnTo>
                  <a:lnTo>
                    <a:pt x="117626" y="77716"/>
                  </a:lnTo>
                  <a:lnTo>
                    <a:pt x="118681" y="68267"/>
                  </a:lnTo>
                  <a:lnTo>
                    <a:pt x="119472" y="58346"/>
                  </a:lnTo>
                  <a:lnTo>
                    <a:pt x="119999" y="48425"/>
                  </a:lnTo>
                  <a:lnTo>
                    <a:pt x="119999" y="28582"/>
                  </a:lnTo>
                  <a:lnTo>
                    <a:pt x="119999" y="28582"/>
                  </a:lnTo>
                  <a:lnTo>
                    <a:pt x="119472" y="27401"/>
                  </a:lnTo>
                  <a:lnTo>
                    <a:pt x="119208" y="25984"/>
                  </a:lnTo>
                  <a:lnTo>
                    <a:pt x="118417" y="24330"/>
                  </a:lnTo>
                  <a:lnTo>
                    <a:pt x="117362" y="22913"/>
                  </a:lnTo>
                  <a:lnTo>
                    <a:pt x="114725" y="20078"/>
                  </a:lnTo>
                  <a:lnTo>
                    <a:pt x="111032" y="17007"/>
                  </a:lnTo>
                  <a:lnTo>
                    <a:pt x="107076" y="14409"/>
                  </a:lnTo>
                  <a:lnTo>
                    <a:pt x="102329" y="11574"/>
                  </a:lnTo>
                  <a:lnTo>
                    <a:pt x="96791" y="9212"/>
                  </a:lnTo>
                  <a:lnTo>
                    <a:pt x="91516" y="6850"/>
                  </a:lnTo>
                  <a:lnTo>
                    <a:pt x="85714" y="4488"/>
                  </a:lnTo>
                  <a:lnTo>
                    <a:pt x="80175" y="2834"/>
                  </a:lnTo>
                  <a:lnTo>
                    <a:pt x="74901" y="1653"/>
                  </a:lnTo>
                  <a:lnTo>
                    <a:pt x="69890" y="708"/>
                  </a:lnTo>
                  <a:lnTo>
                    <a:pt x="65406" y="0"/>
                  </a:lnTo>
                  <a:lnTo>
                    <a:pt x="61450" y="0"/>
                  </a:lnTo>
                  <a:lnTo>
                    <a:pt x="58549" y="708"/>
                  </a:lnTo>
                  <a:lnTo>
                    <a:pt x="56967" y="1181"/>
                  </a:lnTo>
                  <a:lnTo>
                    <a:pt x="56175" y="1889"/>
                  </a:lnTo>
                  <a:lnTo>
                    <a:pt x="56175" y="1889"/>
                  </a:lnTo>
                  <a:lnTo>
                    <a:pt x="51428" y="6614"/>
                  </a:lnTo>
                  <a:lnTo>
                    <a:pt x="40351" y="18661"/>
                  </a:lnTo>
                  <a:lnTo>
                    <a:pt x="33758" y="26220"/>
                  </a:lnTo>
                  <a:lnTo>
                    <a:pt x="27164" y="34251"/>
                  </a:lnTo>
                  <a:lnTo>
                    <a:pt x="21362" y="41811"/>
                  </a:lnTo>
                  <a:lnTo>
                    <a:pt x="16615" y="49133"/>
                  </a:lnTo>
                  <a:lnTo>
                    <a:pt x="16615" y="49133"/>
                  </a:lnTo>
                  <a:close/>
                </a:path>
              </a:pathLst>
            </a:custGeom>
            <a:solidFill>
              <a:srgbClr val="BA00F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2" name="Shape 526"/>
            <p:cNvSpPr/>
            <p:nvPr/>
          </p:nvSpPr>
          <p:spPr>
            <a:xfrm>
              <a:off x="1017" y="3366"/>
              <a:ext cx="469" cy="524"/>
            </a:xfrm>
            <a:custGeom>
              <a:avLst/>
              <a:gdLst/>
              <a:ahLst/>
              <a:cxnLst/>
              <a:rect l="0" t="0" r="0" b="0"/>
              <a:pathLst>
                <a:path w="120000" h="120000" extrusionOk="0">
                  <a:moveTo>
                    <a:pt x="111829" y="100992"/>
                  </a:moveTo>
                  <a:lnTo>
                    <a:pt x="111829" y="100992"/>
                  </a:lnTo>
                  <a:lnTo>
                    <a:pt x="113872" y="94580"/>
                  </a:lnTo>
                  <a:lnTo>
                    <a:pt x="115659" y="87938"/>
                  </a:lnTo>
                  <a:lnTo>
                    <a:pt x="117191" y="81526"/>
                  </a:lnTo>
                  <a:lnTo>
                    <a:pt x="118212" y="74885"/>
                  </a:lnTo>
                  <a:lnTo>
                    <a:pt x="118978" y="68244"/>
                  </a:lnTo>
                  <a:lnTo>
                    <a:pt x="119234" y="61374"/>
                  </a:lnTo>
                  <a:lnTo>
                    <a:pt x="120000" y="48091"/>
                  </a:lnTo>
                  <a:lnTo>
                    <a:pt x="120000" y="48091"/>
                  </a:lnTo>
                  <a:lnTo>
                    <a:pt x="120000" y="39618"/>
                  </a:lnTo>
                  <a:lnTo>
                    <a:pt x="120000" y="35496"/>
                  </a:lnTo>
                  <a:lnTo>
                    <a:pt x="120000" y="32061"/>
                  </a:lnTo>
                  <a:lnTo>
                    <a:pt x="119234" y="28625"/>
                  </a:lnTo>
                  <a:lnTo>
                    <a:pt x="117957" y="24961"/>
                  </a:lnTo>
                  <a:lnTo>
                    <a:pt x="116680" y="23358"/>
                  </a:lnTo>
                  <a:lnTo>
                    <a:pt x="115659" y="21755"/>
                  </a:lnTo>
                  <a:lnTo>
                    <a:pt x="113872" y="20152"/>
                  </a:lnTo>
                  <a:lnTo>
                    <a:pt x="112595" y="18549"/>
                  </a:lnTo>
                  <a:lnTo>
                    <a:pt x="112595" y="18549"/>
                  </a:lnTo>
                  <a:lnTo>
                    <a:pt x="109276" y="16030"/>
                  </a:lnTo>
                  <a:lnTo>
                    <a:pt x="105702" y="13740"/>
                  </a:lnTo>
                  <a:lnTo>
                    <a:pt x="102127" y="11679"/>
                  </a:lnTo>
                  <a:lnTo>
                    <a:pt x="98297" y="9618"/>
                  </a:lnTo>
                  <a:lnTo>
                    <a:pt x="90382" y="6412"/>
                  </a:lnTo>
                  <a:lnTo>
                    <a:pt x="82212" y="3893"/>
                  </a:lnTo>
                  <a:lnTo>
                    <a:pt x="82212" y="3893"/>
                  </a:lnTo>
                  <a:lnTo>
                    <a:pt x="74808" y="1603"/>
                  </a:lnTo>
                  <a:lnTo>
                    <a:pt x="70468" y="687"/>
                  </a:lnTo>
                  <a:lnTo>
                    <a:pt x="66638" y="0"/>
                  </a:lnTo>
                  <a:lnTo>
                    <a:pt x="62553" y="458"/>
                  </a:lnTo>
                  <a:lnTo>
                    <a:pt x="60510" y="458"/>
                  </a:lnTo>
                  <a:lnTo>
                    <a:pt x="58723" y="1145"/>
                  </a:lnTo>
                  <a:lnTo>
                    <a:pt x="56936" y="1603"/>
                  </a:lnTo>
                  <a:lnTo>
                    <a:pt x="55404" y="2290"/>
                  </a:lnTo>
                  <a:lnTo>
                    <a:pt x="53617" y="3664"/>
                  </a:lnTo>
                  <a:lnTo>
                    <a:pt x="52340" y="4809"/>
                  </a:lnTo>
                  <a:lnTo>
                    <a:pt x="52340" y="4809"/>
                  </a:lnTo>
                  <a:lnTo>
                    <a:pt x="42382" y="15343"/>
                  </a:lnTo>
                  <a:lnTo>
                    <a:pt x="32680" y="25877"/>
                  </a:lnTo>
                  <a:lnTo>
                    <a:pt x="28085" y="31832"/>
                  </a:lnTo>
                  <a:lnTo>
                    <a:pt x="23744" y="37099"/>
                  </a:lnTo>
                  <a:lnTo>
                    <a:pt x="19659" y="42824"/>
                  </a:lnTo>
                  <a:lnTo>
                    <a:pt x="15574" y="49007"/>
                  </a:lnTo>
                  <a:lnTo>
                    <a:pt x="15574" y="49007"/>
                  </a:lnTo>
                  <a:lnTo>
                    <a:pt x="11744" y="56106"/>
                  </a:lnTo>
                  <a:lnTo>
                    <a:pt x="7659" y="62977"/>
                  </a:lnTo>
                  <a:lnTo>
                    <a:pt x="3829" y="70076"/>
                  </a:lnTo>
                  <a:lnTo>
                    <a:pt x="2042" y="73969"/>
                  </a:lnTo>
                  <a:lnTo>
                    <a:pt x="765" y="77404"/>
                  </a:lnTo>
                  <a:lnTo>
                    <a:pt x="765" y="77404"/>
                  </a:lnTo>
                  <a:lnTo>
                    <a:pt x="0" y="79007"/>
                  </a:lnTo>
                  <a:lnTo>
                    <a:pt x="0" y="80610"/>
                  </a:lnTo>
                  <a:lnTo>
                    <a:pt x="0" y="82213"/>
                  </a:lnTo>
                  <a:lnTo>
                    <a:pt x="0" y="83587"/>
                  </a:lnTo>
                  <a:lnTo>
                    <a:pt x="765" y="84503"/>
                  </a:lnTo>
                  <a:lnTo>
                    <a:pt x="1276" y="85648"/>
                  </a:lnTo>
                  <a:lnTo>
                    <a:pt x="3063" y="87251"/>
                  </a:lnTo>
                  <a:lnTo>
                    <a:pt x="5361" y="88854"/>
                  </a:lnTo>
                  <a:lnTo>
                    <a:pt x="8170" y="90229"/>
                  </a:lnTo>
                  <a:lnTo>
                    <a:pt x="14297" y="92519"/>
                  </a:lnTo>
                  <a:lnTo>
                    <a:pt x="14297" y="92519"/>
                  </a:lnTo>
                  <a:lnTo>
                    <a:pt x="23744" y="95038"/>
                  </a:lnTo>
                  <a:lnTo>
                    <a:pt x="33446" y="97328"/>
                  </a:lnTo>
                  <a:lnTo>
                    <a:pt x="33446" y="97328"/>
                  </a:lnTo>
                  <a:lnTo>
                    <a:pt x="40085" y="99160"/>
                  </a:lnTo>
                  <a:lnTo>
                    <a:pt x="46978" y="101679"/>
                  </a:lnTo>
                  <a:lnTo>
                    <a:pt x="60255" y="106488"/>
                  </a:lnTo>
                  <a:lnTo>
                    <a:pt x="60255" y="106488"/>
                  </a:lnTo>
                  <a:lnTo>
                    <a:pt x="67914" y="109694"/>
                  </a:lnTo>
                  <a:lnTo>
                    <a:pt x="75829" y="112900"/>
                  </a:lnTo>
                  <a:lnTo>
                    <a:pt x="84000" y="116106"/>
                  </a:lnTo>
                  <a:lnTo>
                    <a:pt x="91914" y="118625"/>
                  </a:lnTo>
                  <a:lnTo>
                    <a:pt x="91914" y="118625"/>
                  </a:lnTo>
                  <a:lnTo>
                    <a:pt x="94723" y="119541"/>
                  </a:lnTo>
                  <a:lnTo>
                    <a:pt x="97276" y="120000"/>
                  </a:lnTo>
                  <a:lnTo>
                    <a:pt x="99574" y="119541"/>
                  </a:lnTo>
                  <a:lnTo>
                    <a:pt x="101106" y="119312"/>
                  </a:lnTo>
                  <a:lnTo>
                    <a:pt x="102638" y="118625"/>
                  </a:lnTo>
                  <a:lnTo>
                    <a:pt x="102638" y="118625"/>
                  </a:lnTo>
                  <a:lnTo>
                    <a:pt x="104425" y="117022"/>
                  </a:lnTo>
                  <a:lnTo>
                    <a:pt x="105702" y="115190"/>
                  </a:lnTo>
                  <a:lnTo>
                    <a:pt x="107234" y="112900"/>
                  </a:lnTo>
                  <a:lnTo>
                    <a:pt x="108510" y="110610"/>
                  </a:lnTo>
                  <a:lnTo>
                    <a:pt x="110297" y="105572"/>
                  </a:lnTo>
                  <a:lnTo>
                    <a:pt x="111829" y="100992"/>
                  </a:lnTo>
                  <a:lnTo>
                    <a:pt x="111829" y="100992"/>
                  </a:lnTo>
                  <a:close/>
                  <a:moveTo>
                    <a:pt x="100851" y="114732"/>
                  </a:moveTo>
                  <a:lnTo>
                    <a:pt x="100851" y="114732"/>
                  </a:lnTo>
                  <a:lnTo>
                    <a:pt x="100085" y="115419"/>
                  </a:lnTo>
                  <a:lnTo>
                    <a:pt x="99319" y="115648"/>
                  </a:lnTo>
                  <a:lnTo>
                    <a:pt x="98297" y="116106"/>
                  </a:lnTo>
                  <a:lnTo>
                    <a:pt x="97276" y="116106"/>
                  </a:lnTo>
                  <a:lnTo>
                    <a:pt x="94468" y="115648"/>
                  </a:lnTo>
                  <a:lnTo>
                    <a:pt x="91914" y="115190"/>
                  </a:lnTo>
                  <a:lnTo>
                    <a:pt x="86042" y="112900"/>
                  </a:lnTo>
                  <a:lnTo>
                    <a:pt x="82212" y="111297"/>
                  </a:lnTo>
                  <a:lnTo>
                    <a:pt x="82212" y="111297"/>
                  </a:lnTo>
                  <a:lnTo>
                    <a:pt x="61276" y="103053"/>
                  </a:lnTo>
                  <a:lnTo>
                    <a:pt x="40085" y="95267"/>
                  </a:lnTo>
                  <a:lnTo>
                    <a:pt x="40085" y="95267"/>
                  </a:lnTo>
                  <a:lnTo>
                    <a:pt x="36000" y="94122"/>
                  </a:lnTo>
                  <a:lnTo>
                    <a:pt x="31404" y="92977"/>
                  </a:lnTo>
                  <a:lnTo>
                    <a:pt x="21957" y="90916"/>
                  </a:lnTo>
                  <a:lnTo>
                    <a:pt x="17361" y="89770"/>
                  </a:lnTo>
                  <a:lnTo>
                    <a:pt x="13021" y="88396"/>
                  </a:lnTo>
                  <a:lnTo>
                    <a:pt x="8936" y="86793"/>
                  </a:lnTo>
                  <a:lnTo>
                    <a:pt x="4851" y="84045"/>
                  </a:lnTo>
                  <a:lnTo>
                    <a:pt x="4851" y="84045"/>
                  </a:lnTo>
                  <a:lnTo>
                    <a:pt x="4340" y="83587"/>
                  </a:lnTo>
                  <a:lnTo>
                    <a:pt x="3829" y="82900"/>
                  </a:lnTo>
                  <a:lnTo>
                    <a:pt x="3829" y="80839"/>
                  </a:lnTo>
                  <a:lnTo>
                    <a:pt x="4340" y="78320"/>
                  </a:lnTo>
                  <a:lnTo>
                    <a:pt x="5361" y="75801"/>
                  </a:lnTo>
                  <a:lnTo>
                    <a:pt x="7659" y="70992"/>
                  </a:lnTo>
                  <a:lnTo>
                    <a:pt x="9446" y="67557"/>
                  </a:lnTo>
                  <a:lnTo>
                    <a:pt x="9446" y="67557"/>
                  </a:lnTo>
                  <a:lnTo>
                    <a:pt x="14553" y="58854"/>
                  </a:lnTo>
                  <a:lnTo>
                    <a:pt x="19659" y="50610"/>
                  </a:lnTo>
                  <a:lnTo>
                    <a:pt x="19659" y="50610"/>
                  </a:lnTo>
                  <a:lnTo>
                    <a:pt x="22468" y="46030"/>
                  </a:lnTo>
                  <a:lnTo>
                    <a:pt x="25276" y="41908"/>
                  </a:lnTo>
                  <a:lnTo>
                    <a:pt x="31659" y="33664"/>
                  </a:lnTo>
                  <a:lnTo>
                    <a:pt x="38297" y="25648"/>
                  </a:lnTo>
                  <a:lnTo>
                    <a:pt x="45446" y="18091"/>
                  </a:lnTo>
                  <a:lnTo>
                    <a:pt x="45446" y="18091"/>
                  </a:lnTo>
                  <a:lnTo>
                    <a:pt x="48765" y="13740"/>
                  </a:lnTo>
                  <a:lnTo>
                    <a:pt x="52340" y="9618"/>
                  </a:lnTo>
                  <a:lnTo>
                    <a:pt x="54382" y="7557"/>
                  </a:lnTo>
                  <a:lnTo>
                    <a:pt x="56680" y="5954"/>
                  </a:lnTo>
                  <a:lnTo>
                    <a:pt x="58978" y="4580"/>
                  </a:lnTo>
                  <a:lnTo>
                    <a:pt x="61531" y="3893"/>
                  </a:lnTo>
                  <a:lnTo>
                    <a:pt x="61531" y="3893"/>
                  </a:lnTo>
                  <a:lnTo>
                    <a:pt x="65872" y="3893"/>
                  </a:lnTo>
                  <a:lnTo>
                    <a:pt x="69702" y="4351"/>
                  </a:lnTo>
                  <a:lnTo>
                    <a:pt x="74042" y="5267"/>
                  </a:lnTo>
                  <a:lnTo>
                    <a:pt x="78382" y="6183"/>
                  </a:lnTo>
                  <a:lnTo>
                    <a:pt x="82468" y="7557"/>
                  </a:lnTo>
                  <a:lnTo>
                    <a:pt x="86553" y="9160"/>
                  </a:lnTo>
                  <a:lnTo>
                    <a:pt x="93957" y="12137"/>
                  </a:lnTo>
                  <a:lnTo>
                    <a:pt x="93957" y="12137"/>
                  </a:lnTo>
                  <a:lnTo>
                    <a:pt x="101106" y="15801"/>
                  </a:lnTo>
                  <a:lnTo>
                    <a:pt x="104680" y="17633"/>
                  </a:lnTo>
                  <a:lnTo>
                    <a:pt x="108255" y="19923"/>
                  </a:lnTo>
                  <a:lnTo>
                    <a:pt x="111063" y="22442"/>
                  </a:lnTo>
                  <a:lnTo>
                    <a:pt x="113617" y="25419"/>
                  </a:lnTo>
                  <a:lnTo>
                    <a:pt x="114382" y="27022"/>
                  </a:lnTo>
                  <a:lnTo>
                    <a:pt x="114893" y="28625"/>
                  </a:lnTo>
                  <a:lnTo>
                    <a:pt x="115659" y="30458"/>
                  </a:lnTo>
                  <a:lnTo>
                    <a:pt x="115659" y="32290"/>
                  </a:lnTo>
                  <a:lnTo>
                    <a:pt x="115659" y="32290"/>
                  </a:lnTo>
                  <a:lnTo>
                    <a:pt x="115659" y="46717"/>
                  </a:lnTo>
                  <a:lnTo>
                    <a:pt x="115404" y="61145"/>
                  </a:lnTo>
                  <a:lnTo>
                    <a:pt x="114638" y="68244"/>
                  </a:lnTo>
                  <a:lnTo>
                    <a:pt x="113872" y="75572"/>
                  </a:lnTo>
                  <a:lnTo>
                    <a:pt x="112851" y="82442"/>
                  </a:lnTo>
                  <a:lnTo>
                    <a:pt x="111063" y="89541"/>
                  </a:lnTo>
                  <a:lnTo>
                    <a:pt x="111063" y="89541"/>
                  </a:lnTo>
                  <a:lnTo>
                    <a:pt x="109531" y="95954"/>
                  </a:lnTo>
                  <a:lnTo>
                    <a:pt x="107489" y="102595"/>
                  </a:lnTo>
                  <a:lnTo>
                    <a:pt x="106212" y="105801"/>
                  </a:lnTo>
                  <a:lnTo>
                    <a:pt x="104680" y="109007"/>
                  </a:lnTo>
                  <a:lnTo>
                    <a:pt x="102893" y="111984"/>
                  </a:lnTo>
                  <a:lnTo>
                    <a:pt x="100851" y="114732"/>
                  </a:lnTo>
                  <a:lnTo>
                    <a:pt x="100851" y="11473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3" name="Shape 527"/>
            <p:cNvSpPr/>
            <p:nvPr/>
          </p:nvSpPr>
          <p:spPr>
            <a:xfrm>
              <a:off x="1122" y="2929"/>
              <a:ext cx="505" cy="522"/>
            </a:xfrm>
            <a:custGeom>
              <a:avLst/>
              <a:gdLst/>
              <a:ahLst/>
              <a:cxnLst/>
              <a:rect l="0" t="0" r="0" b="0"/>
              <a:pathLst>
                <a:path w="120000" h="120000" extrusionOk="0">
                  <a:moveTo>
                    <a:pt x="36758" y="2068"/>
                  </a:moveTo>
                  <a:lnTo>
                    <a:pt x="36758" y="2068"/>
                  </a:lnTo>
                  <a:lnTo>
                    <a:pt x="31304" y="2988"/>
                  </a:lnTo>
                  <a:lnTo>
                    <a:pt x="26798" y="4597"/>
                  </a:lnTo>
                  <a:lnTo>
                    <a:pt x="22529" y="6896"/>
                  </a:lnTo>
                  <a:lnTo>
                    <a:pt x="18498" y="9425"/>
                  </a:lnTo>
                  <a:lnTo>
                    <a:pt x="14940" y="12643"/>
                  </a:lnTo>
                  <a:lnTo>
                    <a:pt x="11857" y="15862"/>
                  </a:lnTo>
                  <a:lnTo>
                    <a:pt x="9249" y="19540"/>
                  </a:lnTo>
                  <a:lnTo>
                    <a:pt x="6877" y="23908"/>
                  </a:lnTo>
                  <a:lnTo>
                    <a:pt x="4980" y="28045"/>
                  </a:lnTo>
                  <a:lnTo>
                    <a:pt x="3320" y="32413"/>
                  </a:lnTo>
                  <a:lnTo>
                    <a:pt x="1897" y="37011"/>
                  </a:lnTo>
                  <a:lnTo>
                    <a:pt x="948" y="41379"/>
                  </a:lnTo>
                  <a:lnTo>
                    <a:pt x="237" y="45977"/>
                  </a:lnTo>
                  <a:lnTo>
                    <a:pt x="0" y="50344"/>
                  </a:lnTo>
                  <a:lnTo>
                    <a:pt x="0" y="54942"/>
                  </a:lnTo>
                  <a:lnTo>
                    <a:pt x="0" y="59080"/>
                  </a:lnTo>
                  <a:lnTo>
                    <a:pt x="0" y="59080"/>
                  </a:lnTo>
                  <a:lnTo>
                    <a:pt x="237" y="64597"/>
                  </a:lnTo>
                  <a:lnTo>
                    <a:pt x="1185" y="70114"/>
                  </a:lnTo>
                  <a:lnTo>
                    <a:pt x="2371" y="75402"/>
                  </a:lnTo>
                  <a:lnTo>
                    <a:pt x="3557" y="81149"/>
                  </a:lnTo>
                  <a:lnTo>
                    <a:pt x="5691" y="86666"/>
                  </a:lnTo>
                  <a:lnTo>
                    <a:pt x="7826" y="92183"/>
                  </a:lnTo>
                  <a:lnTo>
                    <a:pt x="11146" y="97241"/>
                  </a:lnTo>
                  <a:lnTo>
                    <a:pt x="12806" y="99540"/>
                  </a:lnTo>
                  <a:lnTo>
                    <a:pt x="14940" y="102068"/>
                  </a:lnTo>
                  <a:lnTo>
                    <a:pt x="16837" y="104367"/>
                  </a:lnTo>
                  <a:lnTo>
                    <a:pt x="19209" y="106206"/>
                  </a:lnTo>
                  <a:lnTo>
                    <a:pt x="21818" y="108505"/>
                  </a:lnTo>
                  <a:lnTo>
                    <a:pt x="24426" y="110114"/>
                  </a:lnTo>
                  <a:lnTo>
                    <a:pt x="27509" y="111954"/>
                  </a:lnTo>
                  <a:lnTo>
                    <a:pt x="30830" y="113563"/>
                  </a:lnTo>
                  <a:lnTo>
                    <a:pt x="34150" y="115172"/>
                  </a:lnTo>
                  <a:lnTo>
                    <a:pt x="37707" y="116551"/>
                  </a:lnTo>
                  <a:lnTo>
                    <a:pt x="41739" y="117471"/>
                  </a:lnTo>
                  <a:lnTo>
                    <a:pt x="46007" y="118390"/>
                  </a:lnTo>
                  <a:lnTo>
                    <a:pt x="50276" y="119080"/>
                  </a:lnTo>
                  <a:lnTo>
                    <a:pt x="54782" y="119770"/>
                  </a:lnTo>
                  <a:lnTo>
                    <a:pt x="59762" y="120000"/>
                  </a:lnTo>
                  <a:lnTo>
                    <a:pt x="65217" y="120000"/>
                  </a:lnTo>
                  <a:lnTo>
                    <a:pt x="70671" y="119770"/>
                  </a:lnTo>
                  <a:lnTo>
                    <a:pt x="76600" y="119310"/>
                  </a:lnTo>
                  <a:lnTo>
                    <a:pt x="76600" y="119310"/>
                  </a:lnTo>
                  <a:lnTo>
                    <a:pt x="81106" y="118850"/>
                  </a:lnTo>
                  <a:lnTo>
                    <a:pt x="85375" y="118160"/>
                  </a:lnTo>
                  <a:lnTo>
                    <a:pt x="88932" y="117241"/>
                  </a:lnTo>
                  <a:lnTo>
                    <a:pt x="92252" y="115862"/>
                  </a:lnTo>
                  <a:lnTo>
                    <a:pt x="95573" y="114482"/>
                  </a:lnTo>
                  <a:lnTo>
                    <a:pt x="98656" y="113333"/>
                  </a:lnTo>
                  <a:lnTo>
                    <a:pt x="101264" y="111724"/>
                  </a:lnTo>
                  <a:lnTo>
                    <a:pt x="103873" y="109885"/>
                  </a:lnTo>
                  <a:lnTo>
                    <a:pt x="105770" y="107816"/>
                  </a:lnTo>
                  <a:lnTo>
                    <a:pt x="108142" y="105977"/>
                  </a:lnTo>
                  <a:lnTo>
                    <a:pt x="109802" y="103678"/>
                  </a:lnTo>
                  <a:lnTo>
                    <a:pt x="111462" y="101379"/>
                  </a:lnTo>
                  <a:lnTo>
                    <a:pt x="114071" y="96551"/>
                  </a:lnTo>
                  <a:lnTo>
                    <a:pt x="116442" y="91724"/>
                  </a:lnTo>
                  <a:lnTo>
                    <a:pt x="117628" y="86666"/>
                  </a:lnTo>
                  <a:lnTo>
                    <a:pt x="118814" y="81149"/>
                  </a:lnTo>
                  <a:lnTo>
                    <a:pt x="119288" y="76091"/>
                  </a:lnTo>
                  <a:lnTo>
                    <a:pt x="119762" y="71034"/>
                  </a:lnTo>
                  <a:lnTo>
                    <a:pt x="120000" y="61379"/>
                  </a:lnTo>
                  <a:lnTo>
                    <a:pt x="120000" y="53563"/>
                  </a:lnTo>
                  <a:lnTo>
                    <a:pt x="120000" y="53563"/>
                  </a:lnTo>
                  <a:lnTo>
                    <a:pt x="120000" y="47126"/>
                  </a:lnTo>
                  <a:lnTo>
                    <a:pt x="119288" y="41149"/>
                  </a:lnTo>
                  <a:lnTo>
                    <a:pt x="118339" y="35632"/>
                  </a:lnTo>
                  <a:lnTo>
                    <a:pt x="117154" y="30574"/>
                  </a:lnTo>
                  <a:lnTo>
                    <a:pt x="115019" y="25747"/>
                  </a:lnTo>
                  <a:lnTo>
                    <a:pt x="113122" y="21609"/>
                  </a:lnTo>
                  <a:lnTo>
                    <a:pt x="110750" y="17701"/>
                  </a:lnTo>
                  <a:lnTo>
                    <a:pt x="107905" y="14252"/>
                  </a:lnTo>
                  <a:lnTo>
                    <a:pt x="104584" y="11264"/>
                  </a:lnTo>
                  <a:lnTo>
                    <a:pt x="100790" y="8735"/>
                  </a:lnTo>
                  <a:lnTo>
                    <a:pt x="96521" y="6206"/>
                  </a:lnTo>
                  <a:lnTo>
                    <a:pt x="92252" y="4597"/>
                  </a:lnTo>
                  <a:lnTo>
                    <a:pt x="87272" y="2988"/>
                  </a:lnTo>
                  <a:lnTo>
                    <a:pt x="81581" y="1609"/>
                  </a:lnTo>
                  <a:lnTo>
                    <a:pt x="76126" y="1149"/>
                  </a:lnTo>
                  <a:lnTo>
                    <a:pt x="69723" y="459"/>
                  </a:lnTo>
                  <a:lnTo>
                    <a:pt x="69723" y="459"/>
                  </a:lnTo>
                  <a:lnTo>
                    <a:pt x="68063" y="0"/>
                  </a:lnTo>
                  <a:lnTo>
                    <a:pt x="62134" y="0"/>
                  </a:lnTo>
                  <a:lnTo>
                    <a:pt x="57865" y="0"/>
                  </a:lnTo>
                  <a:lnTo>
                    <a:pt x="52173" y="459"/>
                  </a:lnTo>
                  <a:lnTo>
                    <a:pt x="45059" y="1149"/>
                  </a:lnTo>
                  <a:lnTo>
                    <a:pt x="36758" y="2068"/>
                  </a:lnTo>
                  <a:lnTo>
                    <a:pt x="36758" y="2068"/>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4" name="Shape 528"/>
            <p:cNvSpPr/>
            <p:nvPr/>
          </p:nvSpPr>
          <p:spPr>
            <a:xfrm>
              <a:off x="1113" y="2920"/>
              <a:ext cx="524" cy="536"/>
            </a:xfrm>
            <a:custGeom>
              <a:avLst/>
              <a:gdLst/>
              <a:ahLst/>
              <a:cxnLst/>
              <a:rect l="0" t="0" r="0" b="0"/>
              <a:pathLst>
                <a:path w="120000" h="120000" extrusionOk="0">
                  <a:moveTo>
                    <a:pt x="109028" y="16312"/>
                  </a:moveTo>
                  <a:lnTo>
                    <a:pt x="109028" y="16312"/>
                  </a:lnTo>
                  <a:lnTo>
                    <a:pt x="105828" y="12737"/>
                  </a:lnTo>
                  <a:lnTo>
                    <a:pt x="102400" y="9608"/>
                  </a:lnTo>
                  <a:lnTo>
                    <a:pt x="98514" y="7150"/>
                  </a:lnTo>
                  <a:lnTo>
                    <a:pt x="94400" y="5363"/>
                  </a:lnTo>
                  <a:lnTo>
                    <a:pt x="89828" y="3351"/>
                  </a:lnTo>
                  <a:lnTo>
                    <a:pt x="85485" y="2234"/>
                  </a:lnTo>
                  <a:lnTo>
                    <a:pt x="80685" y="1340"/>
                  </a:lnTo>
                  <a:lnTo>
                    <a:pt x="75657" y="670"/>
                  </a:lnTo>
                  <a:lnTo>
                    <a:pt x="70857" y="0"/>
                  </a:lnTo>
                  <a:lnTo>
                    <a:pt x="65600" y="0"/>
                  </a:lnTo>
                  <a:lnTo>
                    <a:pt x="55771" y="0"/>
                  </a:lnTo>
                  <a:lnTo>
                    <a:pt x="46171" y="893"/>
                  </a:lnTo>
                  <a:lnTo>
                    <a:pt x="37257" y="1787"/>
                  </a:lnTo>
                  <a:lnTo>
                    <a:pt x="37257" y="1787"/>
                  </a:lnTo>
                  <a:lnTo>
                    <a:pt x="33600" y="2458"/>
                  </a:lnTo>
                  <a:lnTo>
                    <a:pt x="29714" y="3798"/>
                  </a:lnTo>
                  <a:lnTo>
                    <a:pt x="26514" y="4916"/>
                  </a:lnTo>
                  <a:lnTo>
                    <a:pt x="23314" y="6927"/>
                  </a:lnTo>
                  <a:lnTo>
                    <a:pt x="20114" y="8715"/>
                  </a:lnTo>
                  <a:lnTo>
                    <a:pt x="17142" y="10949"/>
                  </a:lnTo>
                  <a:lnTo>
                    <a:pt x="14628" y="13407"/>
                  </a:lnTo>
                  <a:lnTo>
                    <a:pt x="12342" y="15865"/>
                  </a:lnTo>
                  <a:lnTo>
                    <a:pt x="10285" y="18770"/>
                  </a:lnTo>
                  <a:lnTo>
                    <a:pt x="8228" y="21899"/>
                  </a:lnTo>
                  <a:lnTo>
                    <a:pt x="6628" y="25027"/>
                  </a:lnTo>
                  <a:lnTo>
                    <a:pt x="5028" y="28156"/>
                  </a:lnTo>
                  <a:lnTo>
                    <a:pt x="3885" y="31508"/>
                  </a:lnTo>
                  <a:lnTo>
                    <a:pt x="2514" y="35307"/>
                  </a:lnTo>
                  <a:lnTo>
                    <a:pt x="1600" y="38659"/>
                  </a:lnTo>
                  <a:lnTo>
                    <a:pt x="914" y="42458"/>
                  </a:lnTo>
                  <a:lnTo>
                    <a:pt x="228" y="46256"/>
                  </a:lnTo>
                  <a:lnTo>
                    <a:pt x="0" y="49832"/>
                  </a:lnTo>
                  <a:lnTo>
                    <a:pt x="0" y="57653"/>
                  </a:lnTo>
                  <a:lnTo>
                    <a:pt x="228" y="65474"/>
                  </a:lnTo>
                  <a:lnTo>
                    <a:pt x="1600" y="72849"/>
                  </a:lnTo>
                  <a:lnTo>
                    <a:pt x="3428" y="80223"/>
                  </a:lnTo>
                  <a:lnTo>
                    <a:pt x="6171" y="87374"/>
                  </a:lnTo>
                  <a:lnTo>
                    <a:pt x="7314" y="90502"/>
                  </a:lnTo>
                  <a:lnTo>
                    <a:pt x="8914" y="93631"/>
                  </a:lnTo>
                  <a:lnTo>
                    <a:pt x="10742" y="96312"/>
                  </a:lnTo>
                  <a:lnTo>
                    <a:pt x="12800" y="99217"/>
                  </a:lnTo>
                  <a:lnTo>
                    <a:pt x="12800" y="99217"/>
                  </a:lnTo>
                  <a:lnTo>
                    <a:pt x="15542" y="102569"/>
                  </a:lnTo>
                  <a:lnTo>
                    <a:pt x="18514" y="105698"/>
                  </a:lnTo>
                  <a:lnTo>
                    <a:pt x="21942" y="108156"/>
                  </a:lnTo>
                  <a:lnTo>
                    <a:pt x="25142" y="110614"/>
                  </a:lnTo>
                  <a:lnTo>
                    <a:pt x="28800" y="112625"/>
                  </a:lnTo>
                  <a:lnTo>
                    <a:pt x="32457" y="114413"/>
                  </a:lnTo>
                  <a:lnTo>
                    <a:pt x="36342" y="115977"/>
                  </a:lnTo>
                  <a:lnTo>
                    <a:pt x="40457" y="117318"/>
                  </a:lnTo>
                  <a:lnTo>
                    <a:pt x="44342" y="118212"/>
                  </a:lnTo>
                  <a:lnTo>
                    <a:pt x="48457" y="118882"/>
                  </a:lnTo>
                  <a:lnTo>
                    <a:pt x="53028" y="119329"/>
                  </a:lnTo>
                  <a:lnTo>
                    <a:pt x="57142" y="120000"/>
                  </a:lnTo>
                  <a:lnTo>
                    <a:pt x="65600" y="120000"/>
                  </a:lnTo>
                  <a:lnTo>
                    <a:pt x="74057" y="119776"/>
                  </a:lnTo>
                  <a:lnTo>
                    <a:pt x="74057" y="119776"/>
                  </a:lnTo>
                  <a:lnTo>
                    <a:pt x="78171" y="119329"/>
                  </a:lnTo>
                  <a:lnTo>
                    <a:pt x="82285" y="118882"/>
                  </a:lnTo>
                  <a:lnTo>
                    <a:pt x="86171" y="117765"/>
                  </a:lnTo>
                  <a:lnTo>
                    <a:pt x="89600" y="116648"/>
                  </a:lnTo>
                  <a:lnTo>
                    <a:pt x="93028" y="115307"/>
                  </a:lnTo>
                  <a:lnTo>
                    <a:pt x="96228" y="113743"/>
                  </a:lnTo>
                  <a:lnTo>
                    <a:pt x="99428" y="111955"/>
                  </a:lnTo>
                  <a:lnTo>
                    <a:pt x="102400" y="109944"/>
                  </a:lnTo>
                  <a:lnTo>
                    <a:pt x="105142" y="107932"/>
                  </a:lnTo>
                  <a:lnTo>
                    <a:pt x="107885" y="105474"/>
                  </a:lnTo>
                  <a:lnTo>
                    <a:pt x="109942" y="102569"/>
                  </a:lnTo>
                  <a:lnTo>
                    <a:pt x="112000" y="99441"/>
                  </a:lnTo>
                  <a:lnTo>
                    <a:pt x="113828" y="96312"/>
                  </a:lnTo>
                  <a:lnTo>
                    <a:pt x="115428" y="92960"/>
                  </a:lnTo>
                  <a:lnTo>
                    <a:pt x="116800" y="89162"/>
                  </a:lnTo>
                  <a:lnTo>
                    <a:pt x="117942" y="85139"/>
                  </a:lnTo>
                  <a:lnTo>
                    <a:pt x="117942" y="85139"/>
                  </a:lnTo>
                  <a:lnTo>
                    <a:pt x="118628" y="81340"/>
                  </a:lnTo>
                  <a:lnTo>
                    <a:pt x="119314" y="77541"/>
                  </a:lnTo>
                  <a:lnTo>
                    <a:pt x="119542" y="70391"/>
                  </a:lnTo>
                  <a:lnTo>
                    <a:pt x="120000" y="63016"/>
                  </a:lnTo>
                  <a:lnTo>
                    <a:pt x="120000" y="55418"/>
                  </a:lnTo>
                  <a:lnTo>
                    <a:pt x="120000" y="55418"/>
                  </a:lnTo>
                  <a:lnTo>
                    <a:pt x="120000" y="50279"/>
                  </a:lnTo>
                  <a:lnTo>
                    <a:pt x="119542" y="44916"/>
                  </a:lnTo>
                  <a:lnTo>
                    <a:pt x="118857" y="40000"/>
                  </a:lnTo>
                  <a:lnTo>
                    <a:pt x="117942" y="34860"/>
                  </a:lnTo>
                  <a:lnTo>
                    <a:pt x="116342" y="29944"/>
                  </a:lnTo>
                  <a:lnTo>
                    <a:pt x="114514" y="25251"/>
                  </a:lnTo>
                  <a:lnTo>
                    <a:pt x="112000" y="20558"/>
                  </a:lnTo>
                  <a:lnTo>
                    <a:pt x="109028" y="16312"/>
                  </a:lnTo>
                  <a:lnTo>
                    <a:pt x="109028" y="16312"/>
                  </a:lnTo>
                  <a:close/>
                  <a:moveTo>
                    <a:pt x="115657" y="72625"/>
                  </a:moveTo>
                  <a:lnTo>
                    <a:pt x="115657" y="72625"/>
                  </a:lnTo>
                  <a:lnTo>
                    <a:pt x="115200" y="79776"/>
                  </a:lnTo>
                  <a:lnTo>
                    <a:pt x="114514" y="83575"/>
                  </a:lnTo>
                  <a:lnTo>
                    <a:pt x="113600" y="86927"/>
                  </a:lnTo>
                  <a:lnTo>
                    <a:pt x="112685" y="90502"/>
                  </a:lnTo>
                  <a:lnTo>
                    <a:pt x="111314" y="93631"/>
                  </a:lnTo>
                  <a:lnTo>
                    <a:pt x="109714" y="96759"/>
                  </a:lnTo>
                  <a:lnTo>
                    <a:pt x="107885" y="99664"/>
                  </a:lnTo>
                  <a:lnTo>
                    <a:pt x="107885" y="99664"/>
                  </a:lnTo>
                  <a:lnTo>
                    <a:pt x="104914" y="103463"/>
                  </a:lnTo>
                  <a:lnTo>
                    <a:pt x="101714" y="106592"/>
                  </a:lnTo>
                  <a:lnTo>
                    <a:pt x="97828" y="109497"/>
                  </a:lnTo>
                  <a:lnTo>
                    <a:pt x="93714" y="111284"/>
                  </a:lnTo>
                  <a:lnTo>
                    <a:pt x="89600" y="113072"/>
                  </a:lnTo>
                  <a:lnTo>
                    <a:pt x="85257" y="114413"/>
                  </a:lnTo>
                  <a:lnTo>
                    <a:pt x="80457" y="115307"/>
                  </a:lnTo>
                  <a:lnTo>
                    <a:pt x="75885" y="115977"/>
                  </a:lnTo>
                  <a:lnTo>
                    <a:pt x="75885" y="115977"/>
                  </a:lnTo>
                  <a:lnTo>
                    <a:pt x="71085" y="116201"/>
                  </a:lnTo>
                  <a:lnTo>
                    <a:pt x="66742" y="116648"/>
                  </a:lnTo>
                  <a:lnTo>
                    <a:pt x="61942" y="116648"/>
                  </a:lnTo>
                  <a:lnTo>
                    <a:pt x="57371" y="116201"/>
                  </a:lnTo>
                  <a:lnTo>
                    <a:pt x="52571" y="115977"/>
                  </a:lnTo>
                  <a:lnTo>
                    <a:pt x="48228" y="115307"/>
                  </a:lnTo>
                  <a:lnTo>
                    <a:pt x="43657" y="114189"/>
                  </a:lnTo>
                  <a:lnTo>
                    <a:pt x="39542" y="112849"/>
                  </a:lnTo>
                  <a:lnTo>
                    <a:pt x="35200" y="111284"/>
                  </a:lnTo>
                  <a:lnTo>
                    <a:pt x="31314" y="109497"/>
                  </a:lnTo>
                  <a:lnTo>
                    <a:pt x="27428" y="107262"/>
                  </a:lnTo>
                  <a:lnTo>
                    <a:pt x="23542" y="104804"/>
                  </a:lnTo>
                  <a:lnTo>
                    <a:pt x="20342" y="101899"/>
                  </a:lnTo>
                  <a:lnTo>
                    <a:pt x="17142" y="98547"/>
                  </a:lnTo>
                  <a:lnTo>
                    <a:pt x="14400" y="95195"/>
                  </a:lnTo>
                  <a:lnTo>
                    <a:pt x="11885" y="90949"/>
                  </a:lnTo>
                  <a:lnTo>
                    <a:pt x="11885" y="90949"/>
                  </a:lnTo>
                  <a:lnTo>
                    <a:pt x="9371" y="85363"/>
                  </a:lnTo>
                  <a:lnTo>
                    <a:pt x="7314" y="79776"/>
                  </a:lnTo>
                  <a:lnTo>
                    <a:pt x="5714" y="73519"/>
                  </a:lnTo>
                  <a:lnTo>
                    <a:pt x="4571" y="67039"/>
                  </a:lnTo>
                  <a:lnTo>
                    <a:pt x="3885" y="60111"/>
                  </a:lnTo>
                  <a:lnTo>
                    <a:pt x="3885" y="53631"/>
                  </a:lnTo>
                  <a:lnTo>
                    <a:pt x="4114" y="46703"/>
                  </a:lnTo>
                  <a:lnTo>
                    <a:pt x="5485" y="40223"/>
                  </a:lnTo>
                  <a:lnTo>
                    <a:pt x="7085" y="33966"/>
                  </a:lnTo>
                  <a:lnTo>
                    <a:pt x="8000" y="30837"/>
                  </a:lnTo>
                  <a:lnTo>
                    <a:pt x="9371" y="28156"/>
                  </a:lnTo>
                  <a:lnTo>
                    <a:pt x="10742" y="25027"/>
                  </a:lnTo>
                  <a:lnTo>
                    <a:pt x="12342" y="22346"/>
                  </a:lnTo>
                  <a:lnTo>
                    <a:pt x="13942" y="19888"/>
                  </a:lnTo>
                  <a:lnTo>
                    <a:pt x="16000" y="17430"/>
                  </a:lnTo>
                  <a:lnTo>
                    <a:pt x="18285" y="15195"/>
                  </a:lnTo>
                  <a:lnTo>
                    <a:pt x="20342" y="13184"/>
                  </a:lnTo>
                  <a:lnTo>
                    <a:pt x="22857" y="11173"/>
                  </a:lnTo>
                  <a:lnTo>
                    <a:pt x="25600" y="9608"/>
                  </a:lnTo>
                  <a:lnTo>
                    <a:pt x="28342" y="8044"/>
                  </a:lnTo>
                  <a:lnTo>
                    <a:pt x="31542" y="7150"/>
                  </a:lnTo>
                  <a:lnTo>
                    <a:pt x="34742" y="6256"/>
                  </a:lnTo>
                  <a:lnTo>
                    <a:pt x="38171" y="5363"/>
                  </a:lnTo>
                  <a:lnTo>
                    <a:pt x="38171" y="5363"/>
                  </a:lnTo>
                  <a:lnTo>
                    <a:pt x="45942" y="4469"/>
                  </a:lnTo>
                  <a:lnTo>
                    <a:pt x="54171" y="3798"/>
                  </a:lnTo>
                  <a:lnTo>
                    <a:pt x="62857" y="3351"/>
                  </a:lnTo>
                  <a:lnTo>
                    <a:pt x="71542" y="3798"/>
                  </a:lnTo>
                  <a:lnTo>
                    <a:pt x="75657" y="4022"/>
                  </a:lnTo>
                  <a:lnTo>
                    <a:pt x="80000" y="4692"/>
                  </a:lnTo>
                  <a:lnTo>
                    <a:pt x="83885" y="5586"/>
                  </a:lnTo>
                  <a:lnTo>
                    <a:pt x="88000" y="6927"/>
                  </a:lnTo>
                  <a:lnTo>
                    <a:pt x="91885" y="8044"/>
                  </a:lnTo>
                  <a:lnTo>
                    <a:pt x="95314" y="10055"/>
                  </a:lnTo>
                  <a:lnTo>
                    <a:pt x="98971" y="12067"/>
                  </a:lnTo>
                  <a:lnTo>
                    <a:pt x="102171" y="14301"/>
                  </a:lnTo>
                  <a:lnTo>
                    <a:pt x="102171" y="14301"/>
                  </a:lnTo>
                  <a:lnTo>
                    <a:pt x="104914" y="17206"/>
                  </a:lnTo>
                  <a:lnTo>
                    <a:pt x="107428" y="20335"/>
                  </a:lnTo>
                  <a:lnTo>
                    <a:pt x="109714" y="23463"/>
                  </a:lnTo>
                  <a:lnTo>
                    <a:pt x="111314" y="26815"/>
                  </a:lnTo>
                  <a:lnTo>
                    <a:pt x="112914" y="30167"/>
                  </a:lnTo>
                  <a:lnTo>
                    <a:pt x="113828" y="33966"/>
                  </a:lnTo>
                  <a:lnTo>
                    <a:pt x="114742" y="37765"/>
                  </a:lnTo>
                  <a:lnTo>
                    <a:pt x="115428" y="41564"/>
                  </a:lnTo>
                  <a:lnTo>
                    <a:pt x="116114" y="45586"/>
                  </a:lnTo>
                  <a:lnTo>
                    <a:pt x="116342" y="49608"/>
                  </a:lnTo>
                  <a:lnTo>
                    <a:pt x="116342" y="57653"/>
                  </a:lnTo>
                  <a:lnTo>
                    <a:pt x="116342" y="65474"/>
                  </a:lnTo>
                  <a:lnTo>
                    <a:pt x="115657" y="72625"/>
                  </a:lnTo>
                  <a:lnTo>
                    <a:pt x="115657" y="7262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5" name="Shape 529"/>
            <p:cNvSpPr/>
            <p:nvPr/>
          </p:nvSpPr>
          <p:spPr>
            <a:xfrm>
              <a:off x="1127" y="2925"/>
              <a:ext cx="489" cy="249"/>
            </a:xfrm>
            <a:custGeom>
              <a:avLst/>
              <a:gdLst/>
              <a:ahLst/>
              <a:cxnLst/>
              <a:rect l="0" t="0" r="0" b="0"/>
              <a:pathLst>
                <a:path w="120000" h="120000" extrusionOk="0">
                  <a:moveTo>
                    <a:pt x="3918" y="72480"/>
                  </a:moveTo>
                  <a:lnTo>
                    <a:pt x="3918" y="72480"/>
                  </a:lnTo>
                  <a:lnTo>
                    <a:pt x="3918" y="71040"/>
                  </a:lnTo>
                  <a:lnTo>
                    <a:pt x="3428" y="69600"/>
                  </a:lnTo>
                  <a:lnTo>
                    <a:pt x="2938" y="69120"/>
                  </a:lnTo>
                  <a:lnTo>
                    <a:pt x="2204" y="68640"/>
                  </a:lnTo>
                  <a:lnTo>
                    <a:pt x="1224" y="69120"/>
                  </a:lnTo>
                  <a:lnTo>
                    <a:pt x="734" y="69600"/>
                  </a:lnTo>
                  <a:lnTo>
                    <a:pt x="0" y="70560"/>
                  </a:lnTo>
                  <a:lnTo>
                    <a:pt x="0" y="72480"/>
                  </a:lnTo>
                  <a:lnTo>
                    <a:pt x="0" y="72480"/>
                  </a:lnTo>
                  <a:lnTo>
                    <a:pt x="0" y="77760"/>
                  </a:lnTo>
                  <a:lnTo>
                    <a:pt x="489" y="83040"/>
                  </a:lnTo>
                  <a:lnTo>
                    <a:pt x="1469" y="94080"/>
                  </a:lnTo>
                  <a:lnTo>
                    <a:pt x="1714" y="99360"/>
                  </a:lnTo>
                  <a:lnTo>
                    <a:pt x="1714" y="104640"/>
                  </a:lnTo>
                  <a:lnTo>
                    <a:pt x="1469" y="109440"/>
                  </a:lnTo>
                  <a:lnTo>
                    <a:pt x="1224" y="114720"/>
                  </a:lnTo>
                  <a:lnTo>
                    <a:pt x="1224" y="114720"/>
                  </a:lnTo>
                  <a:lnTo>
                    <a:pt x="734" y="116640"/>
                  </a:lnTo>
                  <a:lnTo>
                    <a:pt x="1224" y="118080"/>
                  </a:lnTo>
                  <a:lnTo>
                    <a:pt x="1714" y="118560"/>
                  </a:lnTo>
                  <a:lnTo>
                    <a:pt x="2448" y="119520"/>
                  </a:lnTo>
                  <a:lnTo>
                    <a:pt x="3183" y="120000"/>
                  </a:lnTo>
                  <a:lnTo>
                    <a:pt x="3918" y="119520"/>
                  </a:lnTo>
                  <a:lnTo>
                    <a:pt x="4653" y="118560"/>
                  </a:lnTo>
                  <a:lnTo>
                    <a:pt x="4897" y="117120"/>
                  </a:lnTo>
                  <a:lnTo>
                    <a:pt x="4897" y="117120"/>
                  </a:lnTo>
                  <a:lnTo>
                    <a:pt x="5632" y="111360"/>
                  </a:lnTo>
                  <a:lnTo>
                    <a:pt x="5632" y="106080"/>
                  </a:lnTo>
                  <a:lnTo>
                    <a:pt x="5632" y="100320"/>
                  </a:lnTo>
                  <a:lnTo>
                    <a:pt x="5142" y="95040"/>
                  </a:lnTo>
                  <a:lnTo>
                    <a:pt x="4653" y="84000"/>
                  </a:lnTo>
                  <a:lnTo>
                    <a:pt x="4163" y="78240"/>
                  </a:lnTo>
                  <a:lnTo>
                    <a:pt x="3918" y="72480"/>
                  </a:lnTo>
                  <a:lnTo>
                    <a:pt x="3918" y="72480"/>
                  </a:lnTo>
                  <a:close/>
                  <a:moveTo>
                    <a:pt x="118040" y="50880"/>
                  </a:moveTo>
                  <a:lnTo>
                    <a:pt x="118040" y="50880"/>
                  </a:lnTo>
                  <a:lnTo>
                    <a:pt x="118040" y="48960"/>
                  </a:lnTo>
                  <a:lnTo>
                    <a:pt x="117306" y="48480"/>
                  </a:lnTo>
                  <a:lnTo>
                    <a:pt x="117061" y="47040"/>
                  </a:lnTo>
                  <a:lnTo>
                    <a:pt x="115836" y="47040"/>
                  </a:lnTo>
                  <a:lnTo>
                    <a:pt x="115346" y="47040"/>
                  </a:lnTo>
                  <a:lnTo>
                    <a:pt x="114612" y="47520"/>
                  </a:lnTo>
                  <a:lnTo>
                    <a:pt x="114122" y="48960"/>
                  </a:lnTo>
                  <a:lnTo>
                    <a:pt x="114122" y="50400"/>
                  </a:lnTo>
                  <a:lnTo>
                    <a:pt x="114122" y="50400"/>
                  </a:lnTo>
                  <a:lnTo>
                    <a:pt x="114122" y="57600"/>
                  </a:lnTo>
                  <a:lnTo>
                    <a:pt x="114612" y="64320"/>
                  </a:lnTo>
                  <a:lnTo>
                    <a:pt x="115591" y="77760"/>
                  </a:lnTo>
                  <a:lnTo>
                    <a:pt x="115836" y="84960"/>
                  </a:lnTo>
                  <a:lnTo>
                    <a:pt x="116326" y="91680"/>
                  </a:lnTo>
                  <a:lnTo>
                    <a:pt x="115836" y="98400"/>
                  </a:lnTo>
                  <a:lnTo>
                    <a:pt x="115591" y="105120"/>
                  </a:lnTo>
                  <a:lnTo>
                    <a:pt x="115591" y="105120"/>
                  </a:lnTo>
                  <a:lnTo>
                    <a:pt x="115346" y="107040"/>
                  </a:lnTo>
                  <a:lnTo>
                    <a:pt x="115591" y="108480"/>
                  </a:lnTo>
                  <a:lnTo>
                    <a:pt x="116326" y="109440"/>
                  </a:lnTo>
                  <a:lnTo>
                    <a:pt x="117061" y="109920"/>
                  </a:lnTo>
                  <a:lnTo>
                    <a:pt x="117551" y="110400"/>
                  </a:lnTo>
                  <a:lnTo>
                    <a:pt x="118285" y="109920"/>
                  </a:lnTo>
                  <a:lnTo>
                    <a:pt x="119020" y="109440"/>
                  </a:lnTo>
                  <a:lnTo>
                    <a:pt x="119265" y="108000"/>
                  </a:lnTo>
                  <a:lnTo>
                    <a:pt x="119265" y="108000"/>
                  </a:lnTo>
                  <a:lnTo>
                    <a:pt x="120000" y="100320"/>
                  </a:lnTo>
                  <a:lnTo>
                    <a:pt x="120000" y="93120"/>
                  </a:lnTo>
                  <a:lnTo>
                    <a:pt x="120000" y="86400"/>
                  </a:lnTo>
                  <a:lnTo>
                    <a:pt x="119755" y="79200"/>
                  </a:lnTo>
                  <a:lnTo>
                    <a:pt x="118775" y="65280"/>
                  </a:lnTo>
                  <a:lnTo>
                    <a:pt x="118285" y="58560"/>
                  </a:lnTo>
                  <a:lnTo>
                    <a:pt x="118040" y="50880"/>
                  </a:lnTo>
                  <a:lnTo>
                    <a:pt x="118040" y="50880"/>
                  </a:lnTo>
                  <a:close/>
                  <a:moveTo>
                    <a:pt x="10040" y="47520"/>
                  </a:moveTo>
                  <a:lnTo>
                    <a:pt x="10040" y="47520"/>
                  </a:lnTo>
                  <a:lnTo>
                    <a:pt x="9551" y="46080"/>
                  </a:lnTo>
                  <a:lnTo>
                    <a:pt x="9306" y="45120"/>
                  </a:lnTo>
                  <a:lnTo>
                    <a:pt x="8571" y="44160"/>
                  </a:lnTo>
                  <a:lnTo>
                    <a:pt x="7836" y="43680"/>
                  </a:lnTo>
                  <a:lnTo>
                    <a:pt x="7346" y="44160"/>
                  </a:lnTo>
                  <a:lnTo>
                    <a:pt x="6612" y="45120"/>
                  </a:lnTo>
                  <a:lnTo>
                    <a:pt x="6367" y="45600"/>
                  </a:lnTo>
                  <a:lnTo>
                    <a:pt x="5877" y="47520"/>
                  </a:lnTo>
                  <a:lnTo>
                    <a:pt x="5877" y="47520"/>
                  </a:lnTo>
                  <a:lnTo>
                    <a:pt x="6367" y="55680"/>
                  </a:lnTo>
                  <a:lnTo>
                    <a:pt x="6857" y="64320"/>
                  </a:lnTo>
                  <a:lnTo>
                    <a:pt x="8571" y="80640"/>
                  </a:lnTo>
                  <a:lnTo>
                    <a:pt x="9061" y="88320"/>
                  </a:lnTo>
                  <a:lnTo>
                    <a:pt x="9306" y="97440"/>
                  </a:lnTo>
                  <a:lnTo>
                    <a:pt x="9306" y="105120"/>
                  </a:lnTo>
                  <a:lnTo>
                    <a:pt x="8326" y="113280"/>
                  </a:lnTo>
                  <a:lnTo>
                    <a:pt x="8326" y="113280"/>
                  </a:lnTo>
                  <a:lnTo>
                    <a:pt x="8326" y="115200"/>
                  </a:lnTo>
                  <a:lnTo>
                    <a:pt x="8326" y="116640"/>
                  </a:lnTo>
                  <a:lnTo>
                    <a:pt x="9061" y="117120"/>
                  </a:lnTo>
                  <a:lnTo>
                    <a:pt x="9551" y="118080"/>
                  </a:lnTo>
                  <a:lnTo>
                    <a:pt x="10285" y="118560"/>
                  </a:lnTo>
                  <a:lnTo>
                    <a:pt x="11020" y="118080"/>
                  </a:lnTo>
                  <a:lnTo>
                    <a:pt x="11755" y="117120"/>
                  </a:lnTo>
                  <a:lnTo>
                    <a:pt x="12000" y="116160"/>
                  </a:lnTo>
                  <a:lnTo>
                    <a:pt x="12000" y="116160"/>
                  </a:lnTo>
                  <a:lnTo>
                    <a:pt x="12979" y="107040"/>
                  </a:lnTo>
                  <a:lnTo>
                    <a:pt x="13469" y="98400"/>
                  </a:lnTo>
                  <a:lnTo>
                    <a:pt x="12979" y="90720"/>
                  </a:lnTo>
                  <a:lnTo>
                    <a:pt x="12489" y="81600"/>
                  </a:lnTo>
                  <a:lnTo>
                    <a:pt x="11020" y="65280"/>
                  </a:lnTo>
                  <a:lnTo>
                    <a:pt x="10285" y="56160"/>
                  </a:lnTo>
                  <a:lnTo>
                    <a:pt x="10040" y="47520"/>
                  </a:lnTo>
                  <a:lnTo>
                    <a:pt x="10040" y="47520"/>
                  </a:lnTo>
                  <a:close/>
                  <a:moveTo>
                    <a:pt x="16408" y="31680"/>
                  </a:moveTo>
                  <a:lnTo>
                    <a:pt x="16408" y="31680"/>
                  </a:lnTo>
                  <a:lnTo>
                    <a:pt x="16408" y="30240"/>
                  </a:lnTo>
                  <a:lnTo>
                    <a:pt x="15918" y="28800"/>
                  </a:lnTo>
                  <a:lnTo>
                    <a:pt x="15183" y="28320"/>
                  </a:lnTo>
                  <a:lnTo>
                    <a:pt x="14448" y="27360"/>
                  </a:lnTo>
                  <a:lnTo>
                    <a:pt x="13714" y="27360"/>
                  </a:lnTo>
                  <a:lnTo>
                    <a:pt x="12979" y="28320"/>
                  </a:lnTo>
                  <a:lnTo>
                    <a:pt x="12734" y="29760"/>
                  </a:lnTo>
                  <a:lnTo>
                    <a:pt x="12489" y="30720"/>
                  </a:lnTo>
                  <a:lnTo>
                    <a:pt x="12489" y="30720"/>
                  </a:lnTo>
                  <a:lnTo>
                    <a:pt x="12734" y="40800"/>
                  </a:lnTo>
                  <a:lnTo>
                    <a:pt x="13469" y="50880"/>
                  </a:lnTo>
                  <a:lnTo>
                    <a:pt x="15428" y="71040"/>
                  </a:lnTo>
                  <a:lnTo>
                    <a:pt x="16408" y="80640"/>
                  </a:lnTo>
                  <a:lnTo>
                    <a:pt x="16897" y="90720"/>
                  </a:lnTo>
                  <a:lnTo>
                    <a:pt x="16408" y="100320"/>
                  </a:lnTo>
                  <a:lnTo>
                    <a:pt x="16163" y="105120"/>
                  </a:lnTo>
                  <a:lnTo>
                    <a:pt x="15428" y="110400"/>
                  </a:lnTo>
                  <a:lnTo>
                    <a:pt x="15428" y="110400"/>
                  </a:lnTo>
                  <a:lnTo>
                    <a:pt x="15183" y="111840"/>
                  </a:lnTo>
                  <a:lnTo>
                    <a:pt x="15428" y="113280"/>
                  </a:lnTo>
                  <a:lnTo>
                    <a:pt x="15918" y="114720"/>
                  </a:lnTo>
                  <a:lnTo>
                    <a:pt x="16408" y="115200"/>
                  </a:lnTo>
                  <a:lnTo>
                    <a:pt x="17632" y="115200"/>
                  </a:lnTo>
                  <a:lnTo>
                    <a:pt x="18122" y="115200"/>
                  </a:lnTo>
                  <a:lnTo>
                    <a:pt x="18612" y="113760"/>
                  </a:lnTo>
                  <a:lnTo>
                    <a:pt x="19346" y="112800"/>
                  </a:lnTo>
                  <a:lnTo>
                    <a:pt x="19346" y="112800"/>
                  </a:lnTo>
                  <a:lnTo>
                    <a:pt x="19836" y="107040"/>
                  </a:lnTo>
                  <a:lnTo>
                    <a:pt x="20326" y="102720"/>
                  </a:lnTo>
                  <a:lnTo>
                    <a:pt x="20571" y="92640"/>
                  </a:lnTo>
                  <a:lnTo>
                    <a:pt x="20326" y="82560"/>
                  </a:lnTo>
                  <a:lnTo>
                    <a:pt x="19591" y="72480"/>
                  </a:lnTo>
                  <a:lnTo>
                    <a:pt x="17632" y="52320"/>
                  </a:lnTo>
                  <a:lnTo>
                    <a:pt x="16897" y="41760"/>
                  </a:lnTo>
                  <a:lnTo>
                    <a:pt x="16408" y="31680"/>
                  </a:lnTo>
                  <a:lnTo>
                    <a:pt x="16408" y="31680"/>
                  </a:lnTo>
                  <a:close/>
                  <a:moveTo>
                    <a:pt x="98938" y="15360"/>
                  </a:moveTo>
                  <a:lnTo>
                    <a:pt x="98938" y="15360"/>
                  </a:lnTo>
                  <a:lnTo>
                    <a:pt x="98448" y="14400"/>
                  </a:lnTo>
                  <a:lnTo>
                    <a:pt x="98204" y="12960"/>
                  </a:lnTo>
                  <a:lnTo>
                    <a:pt x="97469" y="12000"/>
                  </a:lnTo>
                  <a:lnTo>
                    <a:pt x="96734" y="11520"/>
                  </a:lnTo>
                  <a:lnTo>
                    <a:pt x="96000" y="12000"/>
                  </a:lnTo>
                  <a:lnTo>
                    <a:pt x="95510" y="12960"/>
                  </a:lnTo>
                  <a:lnTo>
                    <a:pt x="95020" y="13440"/>
                  </a:lnTo>
                  <a:lnTo>
                    <a:pt x="94775" y="15360"/>
                  </a:lnTo>
                  <a:lnTo>
                    <a:pt x="94775" y="15360"/>
                  </a:lnTo>
                  <a:lnTo>
                    <a:pt x="95510" y="26880"/>
                  </a:lnTo>
                  <a:lnTo>
                    <a:pt x="96489" y="37440"/>
                  </a:lnTo>
                  <a:lnTo>
                    <a:pt x="98938" y="60480"/>
                  </a:lnTo>
                  <a:lnTo>
                    <a:pt x="99918" y="71520"/>
                  </a:lnTo>
                  <a:lnTo>
                    <a:pt x="100653" y="82560"/>
                  </a:lnTo>
                  <a:lnTo>
                    <a:pt x="100653" y="88320"/>
                  </a:lnTo>
                  <a:lnTo>
                    <a:pt x="100163" y="94080"/>
                  </a:lnTo>
                  <a:lnTo>
                    <a:pt x="99918" y="99360"/>
                  </a:lnTo>
                  <a:lnTo>
                    <a:pt x="98938" y="105120"/>
                  </a:lnTo>
                  <a:lnTo>
                    <a:pt x="98938" y="105120"/>
                  </a:lnTo>
                  <a:lnTo>
                    <a:pt x="98938" y="106560"/>
                  </a:lnTo>
                  <a:lnTo>
                    <a:pt x="99183" y="108000"/>
                  </a:lnTo>
                  <a:lnTo>
                    <a:pt x="99428" y="109440"/>
                  </a:lnTo>
                  <a:lnTo>
                    <a:pt x="100163" y="109920"/>
                  </a:lnTo>
                  <a:lnTo>
                    <a:pt x="100897" y="109920"/>
                  </a:lnTo>
                  <a:lnTo>
                    <a:pt x="101632" y="109920"/>
                  </a:lnTo>
                  <a:lnTo>
                    <a:pt x="102367" y="108480"/>
                  </a:lnTo>
                  <a:lnTo>
                    <a:pt x="102857" y="107040"/>
                  </a:lnTo>
                  <a:lnTo>
                    <a:pt x="102857" y="107040"/>
                  </a:lnTo>
                  <a:lnTo>
                    <a:pt x="103591" y="101760"/>
                  </a:lnTo>
                  <a:lnTo>
                    <a:pt x="104081" y="96000"/>
                  </a:lnTo>
                  <a:lnTo>
                    <a:pt x="104326" y="89760"/>
                  </a:lnTo>
                  <a:lnTo>
                    <a:pt x="104326" y="84480"/>
                  </a:lnTo>
                  <a:lnTo>
                    <a:pt x="104081" y="72960"/>
                  </a:lnTo>
                  <a:lnTo>
                    <a:pt x="102857" y="61920"/>
                  </a:lnTo>
                  <a:lnTo>
                    <a:pt x="100163" y="38880"/>
                  </a:lnTo>
                  <a:lnTo>
                    <a:pt x="99183" y="27360"/>
                  </a:lnTo>
                  <a:lnTo>
                    <a:pt x="98938" y="15360"/>
                  </a:lnTo>
                  <a:lnTo>
                    <a:pt x="98938" y="15360"/>
                  </a:lnTo>
                  <a:close/>
                  <a:moveTo>
                    <a:pt x="103346" y="23040"/>
                  </a:moveTo>
                  <a:lnTo>
                    <a:pt x="103346" y="23040"/>
                  </a:lnTo>
                  <a:lnTo>
                    <a:pt x="104081" y="33600"/>
                  </a:lnTo>
                  <a:lnTo>
                    <a:pt x="105061" y="43680"/>
                  </a:lnTo>
                  <a:lnTo>
                    <a:pt x="107755" y="64320"/>
                  </a:lnTo>
                  <a:lnTo>
                    <a:pt x="108734" y="74880"/>
                  </a:lnTo>
                  <a:lnTo>
                    <a:pt x="109469" y="84960"/>
                  </a:lnTo>
                  <a:lnTo>
                    <a:pt x="109469" y="90720"/>
                  </a:lnTo>
                  <a:lnTo>
                    <a:pt x="108979" y="96000"/>
                  </a:lnTo>
                  <a:lnTo>
                    <a:pt x="108734" y="101280"/>
                  </a:lnTo>
                  <a:lnTo>
                    <a:pt x="108000" y="106560"/>
                  </a:lnTo>
                  <a:lnTo>
                    <a:pt x="108000" y="106560"/>
                  </a:lnTo>
                  <a:lnTo>
                    <a:pt x="108000" y="108000"/>
                  </a:lnTo>
                  <a:lnTo>
                    <a:pt x="108000" y="109440"/>
                  </a:lnTo>
                  <a:lnTo>
                    <a:pt x="108734" y="110400"/>
                  </a:lnTo>
                  <a:lnTo>
                    <a:pt x="109469" y="111360"/>
                  </a:lnTo>
                  <a:lnTo>
                    <a:pt x="110204" y="111360"/>
                  </a:lnTo>
                  <a:lnTo>
                    <a:pt x="110693" y="111360"/>
                  </a:lnTo>
                  <a:lnTo>
                    <a:pt x="111428" y="109920"/>
                  </a:lnTo>
                  <a:lnTo>
                    <a:pt x="111918" y="108480"/>
                  </a:lnTo>
                  <a:lnTo>
                    <a:pt x="111918" y="108480"/>
                  </a:lnTo>
                  <a:lnTo>
                    <a:pt x="112408" y="103200"/>
                  </a:lnTo>
                  <a:lnTo>
                    <a:pt x="113142" y="97920"/>
                  </a:lnTo>
                  <a:lnTo>
                    <a:pt x="113142" y="92640"/>
                  </a:lnTo>
                  <a:lnTo>
                    <a:pt x="113142" y="87360"/>
                  </a:lnTo>
                  <a:lnTo>
                    <a:pt x="112897" y="76320"/>
                  </a:lnTo>
                  <a:lnTo>
                    <a:pt x="111428" y="65760"/>
                  </a:lnTo>
                  <a:lnTo>
                    <a:pt x="108979" y="45120"/>
                  </a:lnTo>
                  <a:lnTo>
                    <a:pt x="107755" y="34080"/>
                  </a:lnTo>
                  <a:lnTo>
                    <a:pt x="107265" y="23520"/>
                  </a:lnTo>
                  <a:lnTo>
                    <a:pt x="107265" y="23520"/>
                  </a:lnTo>
                  <a:lnTo>
                    <a:pt x="107020" y="21600"/>
                  </a:lnTo>
                  <a:lnTo>
                    <a:pt x="106775" y="20160"/>
                  </a:lnTo>
                  <a:lnTo>
                    <a:pt x="106040" y="19680"/>
                  </a:lnTo>
                  <a:lnTo>
                    <a:pt x="105306" y="19680"/>
                  </a:lnTo>
                  <a:lnTo>
                    <a:pt x="104571" y="19680"/>
                  </a:lnTo>
                  <a:lnTo>
                    <a:pt x="104081" y="20160"/>
                  </a:lnTo>
                  <a:lnTo>
                    <a:pt x="103591" y="21600"/>
                  </a:lnTo>
                  <a:lnTo>
                    <a:pt x="103346" y="23040"/>
                  </a:lnTo>
                  <a:lnTo>
                    <a:pt x="103346" y="23040"/>
                  </a:lnTo>
                  <a:close/>
                  <a:moveTo>
                    <a:pt x="24734" y="16800"/>
                  </a:moveTo>
                  <a:lnTo>
                    <a:pt x="24734" y="16800"/>
                  </a:lnTo>
                  <a:lnTo>
                    <a:pt x="24244" y="14880"/>
                  </a:lnTo>
                  <a:lnTo>
                    <a:pt x="24000" y="13440"/>
                  </a:lnTo>
                  <a:lnTo>
                    <a:pt x="23265" y="12960"/>
                  </a:lnTo>
                  <a:lnTo>
                    <a:pt x="22530" y="12960"/>
                  </a:lnTo>
                  <a:lnTo>
                    <a:pt x="22040" y="12960"/>
                  </a:lnTo>
                  <a:lnTo>
                    <a:pt x="21306" y="13440"/>
                  </a:lnTo>
                  <a:lnTo>
                    <a:pt x="20571" y="14880"/>
                  </a:lnTo>
                  <a:lnTo>
                    <a:pt x="20571" y="16320"/>
                  </a:lnTo>
                  <a:lnTo>
                    <a:pt x="20571" y="16320"/>
                  </a:lnTo>
                  <a:lnTo>
                    <a:pt x="20816" y="28320"/>
                  </a:lnTo>
                  <a:lnTo>
                    <a:pt x="21551" y="40320"/>
                  </a:lnTo>
                  <a:lnTo>
                    <a:pt x="24000" y="64320"/>
                  </a:lnTo>
                  <a:lnTo>
                    <a:pt x="24979" y="75840"/>
                  </a:lnTo>
                  <a:lnTo>
                    <a:pt x="25469" y="87840"/>
                  </a:lnTo>
                  <a:lnTo>
                    <a:pt x="25469" y="94080"/>
                  </a:lnTo>
                  <a:lnTo>
                    <a:pt x="24979" y="99840"/>
                  </a:lnTo>
                  <a:lnTo>
                    <a:pt x="24734" y="106080"/>
                  </a:lnTo>
                  <a:lnTo>
                    <a:pt x="23755" y="111840"/>
                  </a:lnTo>
                  <a:lnTo>
                    <a:pt x="23755" y="111840"/>
                  </a:lnTo>
                  <a:lnTo>
                    <a:pt x="23755" y="113280"/>
                  </a:lnTo>
                  <a:lnTo>
                    <a:pt x="24000" y="114720"/>
                  </a:lnTo>
                  <a:lnTo>
                    <a:pt x="24244" y="116160"/>
                  </a:lnTo>
                  <a:lnTo>
                    <a:pt x="24979" y="116640"/>
                  </a:lnTo>
                  <a:lnTo>
                    <a:pt x="25714" y="116640"/>
                  </a:lnTo>
                  <a:lnTo>
                    <a:pt x="26448" y="116640"/>
                  </a:lnTo>
                  <a:lnTo>
                    <a:pt x="27183" y="115200"/>
                  </a:lnTo>
                  <a:lnTo>
                    <a:pt x="27428" y="113760"/>
                  </a:lnTo>
                  <a:lnTo>
                    <a:pt x="27428" y="113760"/>
                  </a:lnTo>
                  <a:lnTo>
                    <a:pt x="28408" y="108000"/>
                  </a:lnTo>
                  <a:lnTo>
                    <a:pt x="29142" y="101760"/>
                  </a:lnTo>
                  <a:lnTo>
                    <a:pt x="29387" y="96000"/>
                  </a:lnTo>
                  <a:lnTo>
                    <a:pt x="29387" y="89760"/>
                  </a:lnTo>
                  <a:lnTo>
                    <a:pt x="29142" y="77760"/>
                  </a:lnTo>
                  <a:lnTo>
                    <a:pt x="28163" y="65760"/>
                  </a:lnTo>
                  <a:lnTo>
                    <a:pt x="25714" y="40800"/>
                  </a:lnTo>
                  <a:lnTo>
                    <a:pt x="24979" y="28800"/>
                  </a:lnTo>
                  <a:lnTo>
                    <a:pt x="24734" y="16800"/>
                  </a:lnTo>
                  <a:lnTo>
                    <a:pt x="24734" y="16800"/>
                  </a:lnTo>
                  <a:close/>
                  <a:moveTo>
                    <a:pt x="32326" y="11040"/>
                  </a:moveTo>
                  <a:lnTo>
                    <a:pt x="32326" y="11040"/>
                  </a:lnTo>
                  <a:lnTo>
                    <a:pt x="31836" y="9600"/>
                  </a:lnTo>
                  <a:lnTo>
                    <a:pt x="31591" y="8160"/>
                  </a:lnTo>
                  <a:lnTo>
                    <a:pt x="30857" y="7680"/>
                  </a:lnTo>
                  <a:lnTo>
                    <a:pt x="30122" y="6720"/>
                  </a:lnTo>
                  <a:lnTo>
                    <a:pt x="29387" y="6720"/>
                  </a:lnTo>
                  <a:lnTo>
                    <a:pt x="28897" y="7680"/>
                  </a:lnTo>
                  <a:lnTo>
                    <a:pt x="28163" y="8640"/>
                  </a:lnTo>
                  <a:lnTo>
                    <a:pt x="28163" y="11040"/>
                  </a:lnTo>
                  <a:lnTo>
                    <a:pt x="28163" y="11040"/>
                  </a:lnTo>
                  <a:lnTo>
                    <a:pt x="28408" y="23040"/>
                  </a:lnTo>
                  <a:lnTo>
                    <a:pt x="29387" y="34080"/>
                  </a:lnTo>
                  <a:lnTo>
                    <a:pt x="31591" y="58560"/>
                  </a:lnTo>
                  <a:lnTo>
                    <a:pt x="32571" y="70560"/>
                  </a:lnTo>
                  <a:lnTo>
                    <a:pt x="32816" y="82560"/>
                  </a:lnTo>
                  <a:lnTo>
                    <a:pt x="32816" y="87840"/>
                  </a:lnTo>
                  <a:lnTo>
                    <a:pt x="32571" y="94080"/>
                  </a:lnTo>
                  <a:lnTo>
                    <a:pt x="32326" y="99840"/>
                  </a:lnTo>
                  <a:lnTo>
                    <a:pt x="31102" y="106080"/>
                  </a:lnTo>
                  <a:lnTo>
                    <a:pt x="31102" y="106080"/>
                  </a:lnTo>
                  <a:lnTo>
                    <a:pt x="31102" y="108000"/>
                  </a:lnTo>
                  <a:lnTo>
                    <a:pt x="31591" y="109440"/>
                  </a:lnTo>
                  <a:lnTo>
                    <a:pt x="31836" y="109920"/>
                  </a:lnTo>
                  <a:lnTo>
                    <a:pt x="32571" y="110400"/>
                  </a:lnTo>
                  <a:lnTo>
                    <a:pt x="33306" y="111360"/>
                  </a:lnTo>
                  <a:lnTo>
                    <a:pt x="34040" y="110400"/>
                  </a:lnTo>
                  <a:lnTo>
                    <a:pt x="34530" y="109920"/>
                  </a:lnTo>
                  <a:lnTo>
                    <a:pt x="35020" y="108480"/>
                  </a:lnTo>
                  <a:lnTo>
                    <a:pt x="35020" y="108480"/>
                  </a:lnTo>
                  <a:lnTo>
                    <a:pt x="36000" y="102720"/>
                  </a:lnTo>
                  <a:lnTo>
                    <a:pt x="36734" y="96000"/>
                  </a:lnTo>
                  <a:lnTo>
                    <a:pt x="36979" y="89760"/>
                  </a:lnTo>
                  <a:lnTo>
                    <a:pt x="36979" y="84000"/>
                  </a:lnTo>
                  <a:lnTo>
                    <a:pt x="36734" y="71520"/>
                  </a:lnTo>
                  <a:lnTo>
                    <a:pt x="35510" y="59520"/>
                  </a:lnTo>
                  <a:lnTo>
                    <a:pt x="33306" y="35520"/>
                  </a:lnTo>
                  <a:lnTo>
                    <a:pt x="32571" y="23520"/>
                  </a:lnTo>
                  <a:lnTo>
                    <a:pt x="32326" y="11040"/>
                  </a:lnTo>
                  <a:lnTo>
                    <a:pt x="32326" y="11040"/>
                  </a:lnTo>
                  <a:close/>
                  <a:moveTo>
                    <a:pt x="39673" y="7680"/>
                  </a:moveTo>
                  <a:lnTo>
                    <a:pt x="39673" y="7680"/>
                  </a:lnTo>
                  <a:lnTo>
                    <a:pt x="39428" y="5280"/>
                  </a:lnTo>
                  <a:lnTo>
                    <a:pt x="38938" y="4800"/>
                  </a:lnTo>
                  <a:lnTo>
                    <a:pt x="38448" y="3360"/>
                  </a:lnTo>
                  <a:lnTo>
                    <a:pt x="37714" y="3360"/>
                  </a:lnTo>
                  <a:lnTo>
                    <a:pt x="36979" y="3360"/>
                  </a:lnTo>
                  <a:lnTo>
                    <a:pt x="36244" y="4320"/>
                  </a:lnTo>
                  <a:lnTo>
                    <a:pt x="36000" y="5280"/>
                  </a:lnTo>
                  <a:lnTo>
                    <a:pt x="35510" y="6720"/>
                  </a:lnTo>
                  <a:lnTo>
                    <a:pt x="35510" y="6720"/>
                  </a:lnTo>
                  <a:lnTo>
                    <a:pt x="36000" y="18720"/>
                  </a:lnTo>
                  <a:lnTo>
                    <a:pt x="36979" y="30720"/>
                  </a:lnTo>
                  <a:lnTo>
                    <a:pt x="39428" y="55200"/>
                  </a:lnTo>
                  <a:lnTo>
                    <a:pt x="40163" y="67200"/>
                  </a:lnTo>
                  <a:lnTo>
                    <a:pt x="40653" y="78240"/>
                  </a:lnTo>
                  <a:lnTo>
                    <a:pt x="40408" y="84480"/>
                  </a:lnTo>
                  <a:lnTo>
                    <a:pt x="40408" y="90720"/>
                  </a:lnTo>
                  <a:lnTo>
                    <a:pt x="39673" y="96480"/>
                  </a:lnTo>
                  <a:lnTo>
                    <a:pt x="38693" y="102720"/>
                  </a:lnTo>
                  <a:lnTo>
                    <a:pt x="38693" y="102720"/>
                  </a:lnTo>
                  <a:lnTo>
                    <a:pt x="38693" y="103680"/>
                  </a:lnTo>
                  <a:lnTo>
                    <a:pt x="38938" y="105120"/>
                  </a:lnTo>
                  <a:lnTo>
                    <a:pt x="39428" y="106560"/>
                  </a:lnTo>
                  <a:lnTo>
                    <a:pt x="40163" y="107040"/>
                  </a:lnTo>
                  <a:lnTo>
                    <a:pt x="40653" y="107040"/>
                  </a:lnTo>
                  <a:lnTo>
                    <a:pt x="41387" y="107040"/>
                  </a:lnTo>
                  <a:lnTo>
                    <a:pt x="42122" y="106560"/>
                  </a:lnTo>
                  <a:lnTo>
                    <a:pt x="42857" y="104640"/>
                  </a:lnTo>
                  <a:lnTo>
                    <a:pt x="42857" y="104640"/>
                  </a:lnTo>
                  <a:lnTo>
                    <a:pt x="43591" y="98400"/>
                  </a:lnTo>
                  <a:lnTo>
                    <a:pt x="44081" y="92640"/>
                  </a:lnTo>
                  <a:lnTo>
                    <a:pt x="44571" y="86400"/>
                  </a:lnTo>
                  <a:lnTo>
                    <a:pt x="44571" y="80640"/>
                  </a:lnTo>
                  <a:lnTo>
                    <a:pt x="44081" y="68640"/>
                  </a:lnTo>
                  <a:lnTo>
                    <a:pt x="43102" y="56160"/>
                  </a:lnTo>
                  <a:lnTo>
                    <a:pt x="40653" y="32160"/>
                  </a:lnTo>
                  <a:lnTo>
                    <a:pt x="40163" y="19680"/>
                  </a:lnTo>
                  <a:lnTo>
                    <a:pt x="39673" y="7680"/>
                  </a:lnTo>
                  <a:lnTo>
                    <a:pt x="39673" y="7680"/>
                  </a:lnTo>
                  <a:close/>
                  <a:moveTo>
                    <a:pt x="48734" y="5280"/>
                  </a:moveTo>
                  <a:lnTo>
                    <a:pt x="48734" y="5280"/>
                  </a:lnTo>
                  <a:lnTo>
                    <a:pt x="48734" y="3360"/>
                  </a:lnTo>
                  <a:lnTo>
                    <a:pt x="48244" y="1920"/>
                  </a:lnTo>
                  <a:lnTo>
                    <a:pt x="47510" y="1440"/>
                  </a:lnTo>
                  <a:lnTo>
                    <a:pt x="47020" y="1440"/>
                  </a:lnTo>
                  <a:lnTo>
                    <a:pt x="45795" y="1440"/>
                  </a:lnTo>
                  <a:lnTo>
                    <a:pt x="45551" y="1920"/>
                  </a:lnTo>
                  <a:lnTo>
                    <a:pt x="44816" y="3360"/>
                  </a:lnTo>
                  <a:lnTo>
                    <a:pt x="44816" y="4800"/>
                  </a:lnTo>
                  <a:lnTo>
                    <a:pt x="44816" y="4800"/>
                  </a:lnTo>
                  <a:lnTo>
                    <a:pt x="45306" y="16800"/>
                  </a:lnTo>
                  <a:lnTo>
                    <a:pt x="45795" y="28800"/>
                  </a:lnTo>
                  <a:lnTo>
                    <a:pt x="48244" y="52320"/>
                  </a:lnTo>
                  <a:lnTo>
                    <a:pt x="49224" y="64320"/>
                  </a:lnTo>
                  <a:lnTo>
                    <a:pt x="49714" y="76320"/>
                  </a:lnTo>
                  <a:lnTo>
                    <a:pt x="49714" y="82560"/>
                  </a:lnTo>
                  <a:lnTo>
                    <a:pt x="49224" y="88320"/>
                  </a:lnTo>
                  <a:lnTo>
                    <a:pt x="48734" y="94560"/>
                  </a:lnTo>
                  <a:lnTo>
                    <a:pt x="48000" y="100320"/>
                  </a:lnTo>
                  <a:lnTo>
                    <a:pt x="48000" y="100320"/>
                  </a:lnTo>
                  <a:lnTo>
                    <a:pt x="48000" y="101760"/>
                  </a:lnTo>
                  <a:lnTo>
                    <a:pt x="48000" y="103200"/>
                  </a:lnTo>
                  <a:lnTo>
                    <a:pt x="48734" y="104640"/>
                  </a:lnTo>
                  <a:lnTo>
                    <a:pt x="49224" y="105120"/>
                  </a:lnTo>
                  <a:lnTo>
                    <a:pt x="49959" y="105120"/>
                  </a:lnTo>
                  <a:lnTo>
                    <a:pt x="50693" y="105120"/>
                  </a:lnTo>
                  <a:lnTo>
                    <a:pt x="51428" y="103680"/>
                  </a:lnTo>
                  <a:lnTo>
                    <a:pt x="51673" y="102720"/>
                  </a:lnTo>
                  <a:lnTo>
                    <a:pt x="51673" y="102720"/>
                  </a:lnTo>
                  <a:lnTo>
                    <a:pt x="52653" y="96480"/>
                  </a:lnTo>
                  <a:lnTo>
                    <a:pt x="53142" y="90720"/>
                  </a:lnTo>
                  <a:lnTo>
                    <a:pt x="53387" y="84480"/>
                  </a:lnTo>
                  <a:lnTo>
                    <a:pt x="53632" y="78240"/>
                  </a:lnTo>
                  <a:lnTo>
                    <a:pt x="53142" y="66240"/>
                  </a:lnTo>
                  <a:lnTo>
                    <a:pt x="52408" y="53760"/>
                  </a:lnTo>
                  <a:lnTo>
                    <a:pt x="49959" y="29760"/>
                  </a:lnTo>
                  <a:lnTo>
                    <a:pt x="48979" y="17280"/>
                  </a:lnTo>
                  <a:lnTo>
                    <a:pt x="48734" y="5280"/>
                  </a:lnTo>
                  <a:lnTo>
                    <a:pt x="48734" y="5280"/>
                  </a:lnTo>
                  <a:close/>
                  <a:moveTo>
                    <a:pt x="56571" y="6720"/>
                  </a:moveTo>
                  <a:lnTo>
                    <a:pt x="56571" y="6720"/>
                  </a:lnTo>
                  <a:lnTo>
                    <a:pt x="56081" y="4800"/>
                  </a:lnTo>
                  <a:lnTo>
                    <a:pt x="55836" y="3360"/>
                  </a:lnTo>
                  <a:lnTo>
                    <a:pt x="55102" y="2880"/>
                  </a:lnTo>
                  <a:lnTo>
                    <a:pt x="54367" y="2880"/>
                  </a:lnTo>
                  <a:lnTo>
                    <a:pt x="53632" y="2880"/>
                  </a:lnTo>
                  <a:lnTo>
                    <a:pt x="53142" y="3360"/>
                  </a:lnTo>
                  <a:lnTo>
                    <a:pt x="52653" y="4800"/>
                  </a:lnTo>
                  <a:lnTo>
                    <a:pt x="52408" y="6240"/>
                  </a:lnTo>
                  <a:lnTo>
                    <a:pt x="52408" y="6240"/>
                  </a:lnTo>
                  <a:lnTo>
                    <a:pt x="52653" y="18240"/>
                  </a:lnTo>
                  <a:lnTo>
                    <a:pt x="53632" y="30240"/>
                  </a:lnTo>
                  <a:lnTo>
                    <a:pt x="56081" y="54240"/>
                  </a:lnTo>
                  <a:lnTo>
                    <a:pt x="56816" y="65760"/>
                  </a:lnTo>
                  <a:lnTo>
                    <a:pt x="57551" y="77760"/>
                  </a:lnTo>
                  <a:lnTo>
                    <a:pt x="57061" y="84000"/>
                  </a:lnTo>
                  <a:lnTo>
                    <a:pt x="57061" y="89760"/>
                  </a:lnTo>
                  <a:lnTo>
                    <a:pt x="56571" y="96000"/>
                  </a:lnTo>
                  <a:lnTo>
                    <a:pt x="55346" y="101760"/>
                  </a:lnTo>
                  <a:lnTo>
                    <a:pt x="55346" y="101760"/>
                  </a:lnTo>
                  <a:lnTo>
                    <a:pt x="55346" y="103200"/>
                  </a:lnTo>
                  <a:lnTo>
                    <a:pt x="55836" y="104640"/>
                  </a:lnTo>
                  <a:lnTo>
                    <a:pt x="56081" y="106080"/>
                  </a:lnTo>
                  <a:lnTo>
                    <a:pt x="56816" y="106560"/>
                  </a:lnTo>
                  <a:lnTo>
                    <a:pt x="57551" y="106560"/>
                  </a:lnTo>
                  <a:lnTo>
                    <a:pt x="58285" y="106560"/>
                  </a:lnTo>
                  <a:lnTo>
                    <a:pt x="58775" y="105120"/>
                  </a:lnTo>
                  <a:lnTo>
                    <a:pt x="59510" y="103680"/>
                  </a:lnTo>
                  <a:lnTo>
                    <a:pt x="59510" y="103680"/>
                  </a:lnTo>
                  <a:lnTo>
                    <a:pt x="60244" y="97920"/>
                  </a:lnTo>
                  <a:lnTo>
                    <a:pt x="60979" y="91680"/>
                  </a:lnTo>
                  <a:lnTo>
                    <a:pt x="61224" y="85920"/>
                  </a:lnTo>
                  <a:lnTo>
                    <a:pt x="61224" y="79680"/>
                  </a:lnTo>
                  <a:lnTo>
                    <a:pt x="60979" y="67680"/>
                  </a:lnTo>
                  <a:lnTo>
                    <a:pt x="60000" y="55680"/>
                  </a:lnTo>
                  <a:lnTo>
                    <a:pt x="57551" y="30720"/>
                  </a:lnTo>
                  <a:lnTo>
                    <a:pt x="56816" y="18720"/>
                  </a:lnTo>
                  <a:lnTo>
                    <a:pt x="56571" y="6720"/>
                  </a:lnTo>
                  <a:lnTo>
                    <a:pt x="56571" y="6720"/>
                  </a:lnTo>
                  <a:close/>
                  <a:moveTo>
                    <a:pt x="63428" y="6720"/>
                  </a:moveTo>
                  <a:lnTo>
                    <a:pt x="63428" y="6720"/>
                  </a:lnTo>
                  <a:lnTo>
                    <a:pt x="63428" y="4800"/>
                  </a:lnTo>
                  <a:lnTo>
                    <a:pt x="62693" y="4320"/>
                  </a:lnTo>
                  <a:lnTo>
                    <a:pt x="61959" y="2880"/>
                  </a:lnTo>
                  <a:lnTo>
                    <a:pt x="61224" y="2880"/>
                  </a:lnTo>
                  <a:lnTo>
                    <a:pt x="60489" y="2880"/>
                  </a:lnTo>
                  <a:lnTo>
                    <a:pt x="60000" y="3360"/>
                  </a:lnTo>
                  <a:lnTo>
                    <a:pt x="59510" y="4800"/>
                  </a:lnTo>
                  <a:lnTo>
                    <a:pt x="59265" y="6240"/>
                  </a:lnTo>
                  <a:lnTo>
                    <a:pt x="59265" y="6240"/>
                  </a:lnTo>
                  <a:lnTo>
                    <a:pt x="59510" y="18240"/>
                  </a:lnTo>
                  <a:lnTo>
                    <a:pt x="60489" y="30240"/>
                  </a:lnTo>
                  <a:lnTo>
                    <a:pt x="62938" y="54240"/>
                  </a:lnTo>
                  <a:lnTo>
                    <a:pt x="63918" y="66240"/>
                  </a:lnTo>
                  <a:lnTo>
                    <a:pt x="64408" y="77760"/>
                  </a:lnTo>
                  <a:lnTo>
                    <a:pt x="64408" y="84000"/>
                  </a:lnTo>
                  <a:lnTo>
                    <a:pt x="63918" y="89760"/>
                  </a:lnTo>
                  <a:lnTo>
                    <a:pt x="63428" y="96000"/>
                  </a:lnTo>
                  <a:lnTo>
                    <a:pt x="62693" y="101760"/>
                  </a:lnTo>
                  <a:lnTo>
                    <a:pt x="62693" y="101760"/>
                  </a:lnTo>
                  <a:lnTo>
                    <a:pt x="62204" y="103200"/>
                  </a:lnTo>
                  <a:lnTo>
                    <a:pt x="62693" y="104640"/>
                  </a:lnTo>
                  <a:lnTo>
                    <a:pt x="62938" y="106080"/>
                  </a:lnTo>
                  <a:lnTo>
                    <a:pt x="63673" y="106560"/>
                  </a:lnTo>
                  <a:lnTo>
                    <a:pt x="64653" y="106560"/>
                  </a:lnTo>
                  <a:lnTo>
                    <a:pt x="65387" y="106560"/>
                  </a:lnTo>
                  <a:lnTo>
                    <a:pt x="66122" y="106080"/>
                  </a:lnTo>
                  <a:lnTo>
                    <a:pt x="66367" y="103680"/>
                  </a:lnTo>
                  <a:lnTo>
                    <a:pt x="66367" y="103680"/>
                  </a:lnTo>
                  <a:lnTo>
                    <a:pt x="67102" y="97920"/>
                  </a:lnTo>
                  <a:lnTo>
                    <a:pt x="67836" y="91680"/>
                  </a:lnTo>
                  <a:lnTo>
                    <a:pt x="68081" y="85920"/>
                  </a:lnTo>
                  <a:lnTo>
                    <a:pt x="68081" y="79680"/>
                  </a:lnTo>
                  <a:lnTo>
                    <a:pt x="67836" y="67680"/>
                  </a:lnTo>
                  <a:lnTo>
                    <a:pt x="67102" y="55680"/>
                  </a:lnTo>
                  <a:lnTo>
                    <a:pt x="64653" y="31680"/>
                  </a:lnTo>
                  <a:lnTo>
                    <a:pt x="63673" y="18720"/>
                  </a:lnTo>
                  <a:lnTo>
                    <a:pt x="63428" y="6720"/>
                  </a:lnTo>
                  <a:lnTo>
                    <a:pt x="63428" y="6720"/>
                  </a:lnTo>
                  <a:close/>
                  <a:moveTo>
                    <a:pt x="70040" y="5280"/>
                  </a:moveTo>
                  <a:lnTo>
                    <a:pt x="70040" y="5280"/>
                  </a:lnTo>
                  <a:lnTo>
                    <a:pt x="70040" y="3360"/>
                  </a:lnTo>
                  <a:lnTo>
                    <a:pt x="69551" y="2880"/>
                  </a:lnTo>
                  <a:lnTo>
                    <a:pt x="69061" y="1440"/>
                  </a:lnTo>
                  <a:lnTo>
                    <a:pt x="68081" y="1440"/>
                  </a:lnTo>
                  <a:lnTo>
                    <a:pt x="67346" y="1440"/>
                  </a:lnTo>
                  <a:lnTo>
                    <a:pt x="66612" y="1920"/>
                  </a:lnTo>
                  <a:lnTo>
                    <a:pt x="66367" y="3360"/>
                  </a:lnTo>
                  <a:lnTo>
                    <a:pt x="66367" y="4800"/>
                  </a:lnTo>
                  <a:lnTo>
                    <a:pt x="66367" y="4800"/>
                  </a:lnTo>
                  <a:lnTo>
                    <a:pt x="66612" y="16800"/>
                  </a:lnTo>
                  <a:lnTo>
                    <a:pt x="67346" y="28800"/>
                  </a:lnTo>
                  <a:lnTo>
                    <a:pt x="69795" y="52800"/>
                  </a:lnTo>
                  <a:lnTo>
                    <a:pt x="70775" y="65280"/>
                  </a:lnTo>
                  <a:lnTo>
                    <a:pt x="71265" y="76320"/>
                  </a:lnTo>
                  <a:lnTo>
                    <a:pt x="71265" y="82560"/>
                  </a:lnTo>
                  <a:lnTo>
                    <a:pt x="70775" y="88320"/>
                  </a:lnTo>
                  <a:lnTo>
                    <a:pt x="70040" y="94560"/>
                  </a:lnTo>
                  <a:lnTo>
                    <a:pt x="69551" y="100320"/>
                  </a:lnTo>
                  <a:lnTo>
                    <a:pt x="69551" y="100320"/>
                  </a:lnTo>
                  <a:lnTo>
                    <a:pt x="69551" y="101760"/>
                  </a:lnTo>
                  <a:lnTo>
                    <a:pt x="69551" y="103680"/>
                  </a:lnTo>
                  <a:lnTo>
                    <a:pt x="70040" y="104640"/>
                  </a:lnTo>
                  <a:lnTo>
                    <a:pt x="70775" y="105120"/>
                  </a:lnTo>
                  <a:lnTo>
                    <a:pt x="71510" y="105120"/>
                  </a:lnTo>
                  <a:lnTo>
                    <a:pt x="72244" y="105120"/>
                  </a:lnTo>
                  <a:lnTo>
                    <a:pt x="72979" y="104640"/>
                  </a:lnTo>
                  <a:lnTo>
                    <a:pt x="73224" y="102720"/>
                  </a:lnTo>
                  <a:lnTo>
                    <a:pt x="73224" y="102720"/>
                  </a:lnTo>
                  <a:lnTo>
                    <a:pt x="74204" y="96480"/>
                  </a:lnTo>
                  <a:lnTo>
                    <a:pt x="74693" y="90720"/>
                  </a:lnTo>
                  <a:lnTo>
                    <a:pt x="74938" y="84480"/>
                  </a:lnTo>
                  <a:lnTo>
                    <a:pt x="75183" y="78240"/>
                  </a:lnTo>
                  <a:lnTo>
                    <a:pt x="74693" y="66240"/>
                  </a:lnTo>
                  <a:lnTo>
                    <a:pt x="73959" y="54240"/>
                  </a:lnTo>
                  <a:lnTo>
                    <a:pt x="71510" y="30240"/>
                  </a:lnTo>
                  <a:lnTo>
                    <a:pt x="70530" y="17280"/>
                  </a:lnTo>
                  <a:lnTo>
                    <a:pt x="70040" y="5280"/>
                  </a:lnTo>
                  <a:lnTo>
                    <a:pt x="70040" y="5280"/>
                  </a:lnTo>
                  <a:close/>
                  <a:moveTo>
                    <a:pt x="76653" y="4320"/>
                  </a:moveTo>
                  <a:lnTo>
                    <a:pt x="76653" y="4320"/>
                  </a:lnTo>
                  <a:lnTo>
                    <a:pt x="76653" y="2880"/>
                  </a:lnTo>
                  <a:lnTo>
                    <a:pt x="76408" y="1440"/>
                  </a:lnTo>
                  <a:lnTo>
                    <a:pt x="75673" y="960"/>
                  </a:lnTo>
                  <a:lnTo>
                    <a:pt x="74938" y="0"/>
                  </a:lnTo>
                  <a:lnTo>
                    <a:pt x="73959" y="0"/>
                  </a:lnTo>
                  <a:lnTo>
                    <a:pt x="73469" y="960"/>
                  </a:lnTo>
                  <a:lnTo>
                    <a:pt x="72979" y="1920"/>
                  </a:lnTo>
                  <a:lnTo>
                    <a:pt x="72979" y="3360"/>
                  </a:lnTo>
                  <a:lnTo>
                    <a:pt x="72979" y="3360"/>
                  </a:lnTo>
                  <a:lnTo>
                    <a:pt x="73224" y="15360"/>
                  </a:lnTo>
                  <a:lnTo>
                    <a:pt x="73959" y="27360"/>
                  </a:lnTo>
                  <a:lnTo>
                    <a:pt x="76408" y="51840"/>
                  </a:lnTo>
                  <a:lnTo>
                    <a:pt x="77387" y="63840"/>
                  </a:lnTo>
                  <a:lnTo>
                    <a:pt x="77632" y="74880"/>
                  </a:lnTo>
                  <a:lnTo>
                    <a:pt x="77632" y="81120"/>
                  </a:lnTo>
                  <a:lnTo>
                    <a:pt x="77387" y="87360"/>
                  </a:lnTo>
                  <a:lnTo>
                    <a:pt x="76653" y="93120"/>
                  </a:lnTo>
                  <a:lnTo>
                    <a:pt x="75918" y="99360"/>
                  </a:lnTo>
                  <a:lnTo>
                    <a:pt x="75918" y="99360"/>
                  </a:lnTo>
                  <a:lnTo>
                    <a:pt x="75918" y="100320"/>
                  </a:lnTo>
                  <a:lnTo>
                    <a:pt x="75918" y="102720"/>
                  </a:lnTo>
                  <a:lnTo>
                    <a:pt x="76653" y="103200"/>
                  </a:lnTo>
                  <a:lnTo>
                    <a:pt x="77387" y="103680"/>
                  </a:lnTo>
                  <a:lnTo>
                    <a:pt x="77877" y="103680"/>
                  </a:lnTo>
                  <a:lnTo>
                    <a:pt x="78612" y="103680"/>
                  </a:lnTo>
                  <a:lnTo>
                    <a:pt x="79346" y="103200"/>
                  </a:lnTo>
                  <a:lnTo>
                    <a:pt x="79591" y="101760"/>
                  </a:lnTo>
                  <a:lnTo>
                    <a:pt x="79591" y="101760"/>
                  </a:lnTo>
                  <a:lnTo>
                    <a:pt x="80816" y="95040"/>
                  </a:lnTo>
                  <a:lnTo>
                    <a:pt x="81061" y="89280"/>
                  </a:lnTo>
                  <a:lnTo>
                    <a:pt x="81306" y="83040"/>
                  </a:lnTo>
                  <a:lnTo>
                    <a:pt x="81795" y="77280"/>
                  </a:lnTo>
                  <a:lnTo>
                    <a:pt x="81306" y="65280"/>
                  </a:lnTo>
                  <a:lnTo>
                    <a:pt x="80326" y="52800"/>
                  </a:lnTo>
                  <a:lnTo>
                    <a:pt x="77877" y="28800"/>
                  </a:lnTo>
                  <a:lnTo>
                    <a:pt x="76897" y="16320"/>
                  </a:lnTo>
                  <a:lnTo>
                    <a:pt x="76653" y="4320"/>
                  </a:lnTo>
                  <a:lnTo>
                    <a:pt x="76653" y="4320"/>
                  </a:lnTo>
                  <a:close/>
                  <a:moveTo>
                    <a:pt x="83755" y="6720"/>
                  </a:moveTo>
                  <a:lnTo>
                    <a:pt x="83755" y="6720"/>
                  </a:lnTo>
                  <a:lnTo>
                    <a:pt x="83510" y="5280"/>
                  </a:lnTo>
                  <a:lnTo>
                    <a:pt x="83020" y="4320"/>
                  </a:lnTo>
                  <a:lnTo>
                    <a:pt x="82530" y="3360"/>
                  </a:lnTo>
                  <a:lnTo>
                    <a:pt x="81795" y="3360"/>
                  </a:lnTo>
                  <a:lnTo>
                    <a:pt x="81061" y="3360"/>
                  </a:lnTo>
                  <a:lnTo>
                    <a:pt x="80326" y="4320"/>
                  </a:lnTo>
                  <a:lnTo>
                    <a:pt x="80081" y="4800"/>
                  </a:lnTo>
                  <a:lnTo>
                    <a:pt x="79591" y="6720"/>
                  </a:lnTo>
                  <a:lnTo>
                    <a:pt x="79591" y="6720"/>
                  </a:lnTo>
                  <a:lnTo>
                    <a:pt x="80081" y="18720"/>
                  </a:lnTo>
                  <a:lnTo>
                    <a:pt x="81061" y="30720"/>
                  </a:lnTo>
                  <a:lnTo>
                    <a:pt x="83510" y="54240"/>
                  </a:lnTo>
                  <a:lnTo>
                    <a:pt x="84244" y="66240"/>
                  </a:lnTo>
                  <a:lnTo>
                    <a:pt x="84734" y="78240"/>
                  </a:lnTo>
                  <a:lnTo>
                    <a:pt x="84489" y="84480"/>
                  </a:lnTo>
                  <a:lnTo>
                    <a:pt x="84489" y="90720"/>
                  </a:lnTo>
                  <a:lnTo>
                    <a:pt x="83755" y="96480"/>
                  </a:lnTo>
                  <a:lnTo>
                    <a:pt x="82775" y="101760"/>
                  </a:lnTo>
                  <a:lnTo>
                    <a:pt x="82775" y="101760"/>
                  </a:lnTo>
                  <a:lnTo>
                    <a:pt x="82775" y="103680"/>
                  </a:lnTo>
                  <a:lnTo>
                    <a:pt x="83020" y="105120"/>
                  </a:lnTo>
                  <a:lnTo>
                    <a:pt x="83510" y="106560"/>
                  </a:lnTo>
                  <a:lnTo>
                    <a:pt x="84244" y="107040"/>
                  </a:lnTo>
                  <a:lnTo>
                    <a:pt x="84734" y="107040"/>
                  </a:lnTo>
                  <a:lnTo>
                    <a:pt x="85469" y="106560"/>
                  </a:lnTo>
                  <a:lnTo>
                    <a:pt x="86204" y="106080"/>
                  </a:lnTo>
                  <a:lnTo>
                    <a:pt x="86938" y="104640"/>
                  </a:lnTo>
                  <a:lnTo>
                    <a:pt x="86938" y="104640"/>
                  </a:lnTo>
                  <a:lnTo>
                    <a:pt x="87673" y="98400"/>
                  </a:lnTo>
                  <a:lnTo>
                    <a:pt x="88163" y="92640"/>
                  </a:lnTo>
                  <a:lnTo>
                    <a:pt x="88653" y="86400"/>
                  </a:lnTo>
                  <a:lnTo>
                    <a:pt x="88653" y="79680"/>
                  </a:lnTo>
                  <a:lnTo>
                    <a:pt x="88163" y="67680"/>
                  </a:lnTo>
                  <a:lnTo>
                    <a:pt x="87183" y="55680"/>
                  </a:lnTo>
                  <a:lnTo>
                    <a:pt x="84734" y="31680"/>
                  </a:lnTo>
                  <a:lnTo>
                    <a:pt x="84244" y="19680"/>
                  </a:lnTo>
                  <a:lnTo>
                    <a:pt x="83755" y="6720"/>
                  </a:lnTo>
                  <a:lnTo>
                    <a:pt x="83755" y="6720"/>
                  </a:lnTo>
                  <a:close/>
                  <a:moveTo>
                    <a:pt x="91346" y="8640"/>
                  </a:moveTo>
                  <a:lnTo>
                    <a:pt x="91346" y="8640"/>
                  </a:lnTo>
                  <a:lnTo>
                    <a:pt x="91346" y="6720"/>
                  </a:lnTo>
                  <a:lnTo>
                    <a:pt x="90612" y="5280"/>
                  </a:lnTo>
                  <a:lnTo>
                    <a:pt x="90367" y="4800"/>
                  </a:lnTo>
                  <a:lnTo>
                    <a:pt x="89387" y="4800"/>
                  </a:lnTo>
                  <a:lnTo>
                    <a:pt x="88653" y="4800"/>
                  </a:lnTo>
                  <a:lnTo>
                    <a:pt x="87918" y="5280"/>
                  </a:lnTo>
                  <a:lnTo>
                    <a:pt x="87673" y="6720"/>
                  </a:lnTo>
                  <a:lnTo>
                    <a:pt x="87673" y="8160"/>
                  </a:lnTo>
                  <a:lnTo>
                    <a:pt x="87673" y="8160"/>
                  </a:lnTo>
                  <a:lnTo>
                    <a:pt x="87918" y="20160"/>
                  </a:lnTo>
                  <a:lnTo>
                    <a:pt x="88653" y="32160"/>
                  </a:lnTo>
                  <a:lnTo>
                    <a:pt x="91102" y="56160"/>
                  </a:lnTo>
                  <a:lnTo>
                    <a:pt x="92081" y="67680"/>
                  </a:lnTo>
                  <a:lnTo>
                    <a:pt x="92326" y="79680"/>
                  </a:lnTo>
                  <a:lnTo>
                    <a:pt x="92326" y="85920"/>
                  </a:lnTo>
                  <a:lnTo>
                    <a:pt x="92081" y="91680"/>
                  </a:lnTo>
                  <a:lnTo>
                    <a:pt x="91346" y="97920"/>
                  </a:lnTo>
                  <a:lnTo>
                    <a:pt x="90612" y="103680"/>
                  </a:lnTo>
                  <a:lnTo>
                    <a:pt x="90612" y="103680"/>
                  </a:lnTo>
                  <a:lnTo>
                    <a:pt x="90367" y="105120"/>
                  </a:lnTo>
                  <a:lnTo>
                    <a:pt x="90612" y="106560"/>
                  </a:lnTo>
                  <a:lnTo>
                    <a:pt x="91346" y="108000"/>
                  </a:lnTo>
                  <a:lnTo>
                    <a:pt x="92081" y="108480"/>
                  </a:lnTo>
                  <a:lnTo>
                    <a:pt x="92571" y="108480"/>
                  </a:lnTo>
                  <a:lnTo>
                    <a:pt x="93306" y="108480"/>
                  </a:lnTo>
                  <a:lnTo>
                    <a:pt x="94040" y="107040"/>
                  </a:lnTo>
                  <a:lnTo>
                    <a:pt x="94285" y="106080"/>
                  </a:lnTo>
                  <a:lnTo>
                    <a:pt x="94285" y="106080"/>
                  </a:lnTo>
                  <a:lnTo>
                    <a:pt x="95510" y="99840"/>
                  </a:lnTo>
                  <a:lnTo>
                    <a:pt x="95755" y="94080"/>
                  </a:lnTo>
                  <a:lnTo>
                    <a:pt x="96000" y="87840"/>
                  </a:lnTo>
                  <a:lnTo>
                    <a:pt x="96489" y="81600"/>
                  </a:lnTo>
                  <a:lnTo>
                    <a:pt x="95755" y="69600"/>
                  </a:lnTo>
                  <a:lnTo>
                    <a:pt x="95020" y="57120"/>
                  </a:lnTo>
                  <a:lnTo>
                    <a:pt x="92571" y="33120"/>
                  </a:lnTo>
                  <a:lnTo>
                    <a:pt x="91591" y="20640"/>
                  </a:lnTo>
                  <a:lnTo>
                    <a:pt x="91346" y="8640"/>
                  </a:lnTo>
                  <a:lnTo>
                    <a:pt x="91346" y="8640"/>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6" name="Shape 530"/>
            <p:cNvSpPr/>
            <p:nvPr/>
          </p:nvSpPr>
          <p:spPr>
            <a:xfrm>
              <a:off x="1227" y="3270"/>
              <a:ext cx="331" cy="141"/>
            </a:xfrm>
            <a:custGeom>
              <a:avLst/>
              <a:gdLst/>
              <a:ahLst/>
              <a:cxnLst/>
              <a:rect l="0" t="0" r="0" b="0"/>
              <a:pathLst>
                <a:path w="120000" h="120000" extrusionOk="0">
                  <a:moveTo>
                    <a:pt x="0" y="11914"/>
                  </a:moveTo>
                  <a:lnTo>
                    <a:pt x="0" y="11914"/>
                  </a:lnTo>
                  <a:lnTo>
                    <a:pt x="725" y="24680"/>
                  </a:lnTo>
                  <a:lnTo>
                    <a:pt x="1812" y="38297"/>
                  </a:lnTo>
                  <a:lnTo>
                    <a:pt x="3262" y="50212"/>
                  </a:lnTo>
                  <a:lnTo>
                    <a:pt x="5075" y="60425"/>
                  </a:lnTo>
                  <a:lnTo>
                    <a:pt x="8338" y="70638"/>
                  </a:lnTo>
                  <a:lnTo>
                    <a:pt x="11238" y="78297"/>
                  </a:lnTo>
                  <a:lnTo>
                    <a:pt x="14864" y="86808"/>
                  </a:lnTo>
                  <a:lnTo>
                    <a:pt x="18851" y="93617"/>
                  </a:lnTo>
                  <a:lnTo>
                    <a:pt x="22839" y="101276"/>
                  </a:lnTo>
                  <a:lnTo>
                    <a:pt x="27552" y="105531"/>
                  </a:lnTo>
                  <a:lnTo>
                    <a:pt x="32628" y="110638"/>
                  </a:lnTo>
                  <a:lnTo>
                    <a:pt x="37703" y="114042"/>
                  </a:lnTo>
                  <a:lnTo>
                    <a:pt x="42779" y="116595"/>
                  </a:lnTo>
                  <a:lnTo>
                    <a:pt x="47854" y="119148"/>
                  </a:lnTo>
                  <a:lnTo>
                    <a:pt x="53293" y="120000"/>
                  </a:lnTo>
                  <a:lnTo>
                    <a:pt x="58731" y="120000"/>
                  </a:lnTo>
                  <a:lnTo>
                    <a:pt x="64531" y="119148"/>
                  </a:lnTo>
                  <a:lnTo>
                    <a:pt x="69969" y="117446"/>
                  </a:lnTo>
                  <a:lnTo>
                    <a:pt x="75045" y="115744"/>
                  </a:lnTo>
                  <a:lnTo>
                    <a:pt x="80483" y="111489"/>
                  </a:lnTo>
                  <a:lnTo>
                    <a:pt x="85558" y="108085"/>
                  </a:lnTo>
                  <a:lnTo>
                    <a:pt x="90634" y="103829"/>
                  </a:lnTo>
                  <a:lnTo>
                    <a:pt x="95347" y="97872"/>
                  </a:lnTo>
                  <a:lnTo>
                    <a:pt x="99697" y="90212"/>
                  </a:lnTo>
                  <a:lnTo>
                    <a:pt x="103685" y="83404"/>
                  </a:lnTo>
                  <a:lnTo>
                    <a:pt x="107311" y="74893"/>
                  </a:lnTo>
                  <a:lnTo>
                    <a:pt x="110936" y="65531"/>
                  </a:lnTo>
                  <a:lnTo>
                    <a:pt x="113474" y="56170"/>
                  </a:lnTo>
                  <a:lnTo>
                    <a:pt x="116012" y="45106"/>
                  </a:lnTo>
                  <a:lnTo>
                    <a:pt x="118187" y="33191"/>
                  </a:lnTo>
                  <a:lnTo>
                    <a:pt x="119637" y="20425"/>
                  </a:lnTo>
                  <a:lnTo>
                    <a:pt x="120000" y="7659"/>
                  </a:lnTo>
                  <a:lnTo>
                    <a:pt x="120000" y="7659"/>
                  </a:lnTo>
                  <a:lnTo>
                    <a:pt x="120000" y="5106"/>
                  </a:lnTo>
                  <a:lnTo>
                    <a:pt x="119637" y="2553"/>
                  </a:lnTo>
                  <a:lnTo>
                    <a:pt x="118549" y="1702"/>
                  </a:lnTo>
                  <a:lnTo>
                    <a:pt x="117462" y="0"/>
                  </a:lnTo>
                  <a:lnTo>
                    <a:pt x="116012" y="0"/>
                  </a:lnTo>
                  <a:lnTo>
                    <a:pt x="114924" y="1702"/>
                  </a:lnTo>
                  <a:lnTo>
                    <a:pt x="114561" y="3404"/>
                  </a:lnTo>
                  <a:lnTo>
                    <a:pt x="113836" y="5957"/>
                  </a:lnTo>
                  <a:lnTo>
                    <a:pt x="113836" y="5957"/>
                  </a:lnTo>
                  <a:lnTo>
                    <a:pt x="113474" y="17872"/>
                  </a:lnTo>
                  <a:lnTo>
                    <a:pt x="112386" y="28936"/>
                  </a:lnTo>
                  <a:lnTo>
                    <a:pt x="110574" y="39148"/>
                  </a:lnTo>
                  <a:lnTo>
                    <a:pt x="108398" y="48510"/>
                  </a:lnTo>
                  <a:lnTo>
                    <a:pt x="105861" y="58723"/>
                  </a:lnTo>
                  <a:lnTo>
                    <a:pt x="102960" y="65531"/>
                  </a:lnTo>
                  <a:lnTo>
                    <a:pt x="99335" y="74042"/>
                  </a:lnTo>
                  <a:lnTo>
                    <a:pt x="95709" y="80000"/>
                  </a:lnTo>
                  <a:lnTo>
                    <a:pt x="91722" y="85957"/>
                  </a:lnTo>
                  <a:lnTo>
                    <a:pt x="87734" y="90212"/>
                  </a:lnTo>
                  <a:lnTo>
                    <a:pt x="83021" y="95319"/>
                  </a:lnTo>
                  <a:lnTo>
                    <a:pt x="78670" y="98723"/>
                  </a:lnTo>
                  <a:lnTo>
                    <a:pt x="73595" y="102127"/>
                  </a:lnTo>
                  <a:lnTo>
                    <a:pt x="68882" y="104680"/>
                  </a:lnTo>
                  <a:lnTo>
                    <a:pt x="63806" y="105531"/>
                  </a:lnTo>
                  <a:lnTo>
                    <a:pt x="58731" y="105531"/>
                  </a:lnTo>
                  <a:lnTo>
                    <a:pt x="54380" y="105531"/>
                  </a:lnTo>
                  <a:lnTo>
                    <a:pt x="49305" y="105531"/>
                  </a:lnTo>
                  <a:lnTo>
                    <a:pt x="44229" y="103829"/>
                  </a:lnTo>
                  <a:lnTo>
                    <a:pt x="39516" y="101276"/>
                  </a:lnTo>
                  <a:lnTo>
                    <a:pt x="35166" y="98723"/>
                  </a:lnTo>
                  <a:lnTo>
                    <a:pt x="30453" y="95319"/>
                  </a:lnTo>
                  <a:lnTo>
                    <a:pt x="26465" y="90212"/>
                  </a:lnTo>
                  <a:lnTo>
                    <a:pt x="22839" y="84255"/>
                  </a:lnTo>
                  <a:lnTo>
                    <a:pt x="19214" y="78297"/>
                  </a:lnTo>
                  <a:lnTo>
                    <a:pt x="15951" y="71489"/>
                  </a:lnTo>
                  <a:lnTo>
                    <a:pt x="13413" y="62978"/>
                  </a:lnTo>
                  <a:lnTo>
                    <a:pt x="10876" y="54468"/>
                  </a:lnTo>
                  <a:lnTo>
                    <a:pt x="8700" y="45106"/>
                  </a:lnTo>
                  <a:lnTo>
                    <a:pt x="7250" y="35744"/>
                  </a:lnTo>
                  <a:lnTo>
                    <a:pt x="6888" y="23829"/>
                  </a:lnTo>
                  <a:lnTo>
                    <a:pt x="6163" y="11914"/>
                  </a:lnTo>
                  <a:lnTo>
                    <a:pt x="6163" y="11914"/>
                  </a:lnTo>
                  <a:lnTo>
                    <a:pt x="5800" y="9361"/>
                  </a:lnTo>
                  <a:lnTo>
                    <a:pt x="5075" y="7659"/>
                  </a:lnTo>
                  <a:lnTo>
                    <a:pt x="4350" y="5957"/>
                  </a:lnTo>
                  <a:lnTo>
                    <a:pt x="3262" y="5106"/>
                  </a:lnTo>
                  <a:lnTo>
                    <a:pt x="2175" y="5957"/>
                  </a:lnTo>
                  <a:lnTo>
                    <a:pt x="1087" y="7659"/>
                  </a:lnTo>
                  <a:lnTo>
                    <a:pt x="725" y="8510"/>
                  </a:lnTo>
                  <a:lnTo>
                    <a:pt x="0" y="11914"/>
                  </a:lnTo>
                  <a:lnTo>
                    <a:pt x="0" y="1191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7" name="Shape 531"/>
            <p:cNvSpPr/>
            <p:nvPr/>
          </p:nvSpPr>
          <p:spPr>
            <a:xfrm>
              <a:off x="1239" y="3182"/>
              <a:ext cx="38" cy="42"/>
            </a:xfrm>
            <a:custGeom>
              <a:avLst/>
              <a:gdLst/>
              <a:ahLst/>
              <a:cxnLst/>
              <a:rect l="0" t="0" r="0" b="0"/>
              <a:pathLst>
                <a:path w="120000" h="120000" extrusionOk="0">
                  <a:moveTo>
                    <a:pt x="120000" y="57142"/>
                  </a:moveTo>
                  <a:lnTo>
                    <a:pt x="120000" y="57142"/>
                  </a:lnTo>
                  <a:lnTo>
                    <a:pt x="113846" y="80000"/>
                  </a:lnTo>
                  <a:lnTo>
                    <a:pt x="101538" y="100000"/>
                  </a:lnTo>
                  <a:lnTo>
                    <a:pt x="86153" y="111428"/>
                  </a:lnTo>
                  <a:lnTo>
                    <a:pt x="64615" y="120000"/>
                  </a:lnTo>
                  <a:lnTo>
                    <a:pt x="64615" y="120000"/>
                  </a:lnTo>
                  <a:lnTo>
                    <a:pt x="36923" y="117142"/>
                  </a:lnTo>
                  <a:lnTo>
                    <a:pt x="21538" y="105714"/>
                  </a:lnTo>
                  <a:lnTo>
                    <a:pt x="6153" y="85714"/>
                  </a:lnTo>
                  <a:lnTo>
                    <a:pt x="0" y="65714"/>
                  </a:lnTo>
                  <a:lnTo>
                    <a:pt x="0" y="65714"/>
                  </a:lnTo>
                  <a:lnTo>
                    <a:pt x="3076" y="40000"/>
                  </a:lnTo>
                  <a:lnTo>
                    <a:pt x="15384" y="20000"/>
                  </a:lnTo>
                  <a:lnTo>
                    <a:pt x="33846" y="8571"/>
                  </a:lnTo>
                  <a:lnTo>
                    <a:pt x="55384" y="0"/>
                  </a:lnTo>
                  <a:lnTo>
                    <a:pt x="55384" y="0"/>
                  </a:lnTo>
                  <a:lnTo>
                    <a:pt x="80000" y="5714"/>
                  </a:lnTo>
                  <a:lnTo>
                    <a:pt x="98461" y="17142"/>
                  </a:lnTo>
                  <a:lnTo>
                    <a:pt x="113846" y="37142"/>
                  </a:lnTo>
                  <a:lnTo>
                    <a:pt x="120000" y="57142"/>
                  </a:lnTo>
                  <a:lnTo>
                    <a:pt x="120000" y="571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8" name="Shape 532"/>
            <p:cNvSpPr/>
            <p:nvPr/>
          </p:nvSpPr>
          <p:spPr>
            <a:xfrm>
              <a:off x="1490" y="3175"/>
              <a:ext cx="42" cy="39"/>
            </a:xfrm>
            <a:custGeom>
              <a:avLst/>
              <a:gdLst/>
              <a:ahLst/>
              <a:cxnLst/>
              <a:rect l="0" t="0" r="0" b="0"/>
              <a:pathLst>
                <a:path w="120000" h="120000" extrusionOk="0">
                  <a:moveTo>
                    <a:pt x="120000" y="57000"/>
                  </a:moveTo>
                  <a:lnTo>
                    <a:pt x="120000" y="57000"/>
                  </a:lnTo>
                  <a:lnTo>
                    <a:pt x="117142" y="84000"/>
                  </a:lnTo>
                  <a:lnTo>
                    <a:pt x="102857" y="99000"/>
                  </a:lnTo>
                  <a:lnTo>
                    <a:pt x="82857" y="117000"/>
                  </a:lnTo>
                  <a:lnTo>
                    <a:pt x="62857" y="120000"/>
                  </a:lnTo>
                  <a:lnTo>
                    <a:pt x="62857" y="120000"/>
                  </a:lnTo>
                  <a:lnTo>
                    <a:pt x="40000" y="117000"/>
                  </a:lnTo>
                  <a:lnTo>
                    <a:pt x="20000" y="105000"/>
                  </a:lnTo>
                  <a:lnTo>
                    <a:pt x="8571" y="87000"/>
                  </a:lnTo>
                  <a:lnTo>
                    <a:pt x="0" y="63000"/>
                  </a:lnTo>
                  <a:lnTo>
                    <a:pt x="0" y="63000"/>
                  </a:lnTo>
                  <a:lnTo>
                    <a:pt x="5714" y="42000"/>
                  </a:lnTo>
                  <a:lnTo>
                    <a:pt x="17142" y="21000"/>
                  </a:lnTo>
                  <a:lnTo>
                    <a:pt x="37142" y="9000"/>
                  </a:lnTo>
                  <a:lnTo>
                    <a:pt x="57142" y="0"/>
                  </a:lnTo>
                  <a:lnTo>
                    <a:pt x="57142" y="0"/>
                  </a:lnTo>
                  <a:lnTo>
                    <a:pt x="80000" y="3000"/>
                  </a:lnTo>
                  <a:lnTo>
                    <a:pt x="100000" y="18000"/>
                  </a:lnTo>
                  <a:lnTo>
                    <a:pt x="111428" y="33000"/>
                  </a:lnTo>
                  <a:lnTo>
                    <a:pt x="120000" y="57000"/>
                  </a:lnTo>
                  <a:lnTo>
                    <a:pt x="120000" y="57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9" name="Shape 533"/>
            <p:cNvSpPr/>
            <p:nvPr/>
          </p:nvSpPr>
          <p:spPr>
            <a:xfrm>
              <a:off x="1160" y="3224"/>
              <a:ext cx="70" cy="59"/>
            </a:xfrm>
            <a:custGeom>
              <a:avLst/>
              <a:gdLst/>
              <a:ahLst/>
              <a:cxnLst/>
              <a:rect l="0" t="0" r="0" b="0"/>
              <a:pathLst>
                <a:path w="120000" h="120000" extrusionOk="0">
                  <a:moveTo>
                    <a:pt x="120000" y="58000"/>
                  </a:moveTo>
                  <a:lnTo>
                    <a:pt x="120000" y="58000"/>
                  </a:lnTo>
                  <a:lnTo>
                    <a:pt x="118285" y="70000"/>
                  </a:lnTo>
                  <a:lnTo>
                    <a:pt x="114857" y="80000"/>
                  </a:lnTo>
                  <a:lnTo>
                    <a:pt x="111428" y="92000"/>
                  </a:lnTo>
                  <a:lnTo>
                    <a:pt x="102857" y="100000"/>
                  </a:lnTo>
                  <a:lnTo>
                    <a:pt x="94285" y="108000"/>
                  </a:lnTo>
                  <a:lnTo>
                    <a:pt x="84000" y="114000"/>
                  </a:lnTo>
                  <a:lnTo>
                    <a:pt x="75428" y="116000"/>
                  </a:lnTo>
                  <a:lnTo>
                    <a:pt x="63428" y="120000"/>
                  </a:lnTo>
                  <a:lnTo>
                    <a:pt x="63428" y="120000"/>
                  </a:lnTo>
                  <a:lnTo>
                    <a:pt x="51428" y="120000"/>
                  </a:lnTo>
                  <a:lnTo>
                    <a:pt x="39428" y="116000"/>
                  </a:lnTo>
                  <a:lnTo>
                    <a:pt x="29142" y="112000"/>
                  </a:lnTo>
                  <a:lnTo>
                    <a:pt x="20571" y="102000"/>
                  </a:lnTo>
                  <a:lnTo>
                    <a:pt x="12000" y="94000"/>
                  </a:lnTo>
                  <a:lnTo>
                    <a:pt x="5142" y="86000"/>
                  </a:lnTo>
                  <a:lnTo>
                    <a:pt x="0" y="74000"/>
                  </a:lnTo>
                  <a:lnTo>
                    <a:pt x="0" y="64000"/>
                  </a:lnTo>
                  <a:lnTo>
                    <a:pt x="0" y="64000"/>
                  </a:lnTo>
                  <a:lnTo>
                    <a:pt x="0" y="50000"/>
                  </a:lnTo>
                  <a:lnTo>
                    <a:pt x="3428" y="38000"/>
                  </a:lnTo>
                  <a:lnTo>
                    <a:pt x="8571" y="30000"/>
                  </a:lnTo>
                  <a:lnTo>
                    <a:pt x="15428" y="20000"/>
                  </a:lnTo>
                  <a:lnTo>
                    <a:pt x="24000" y="14000"/>
                  </a:lnTo>
                  <a:lnTo>
                    <a:pt x="34285" y="8000"/>
                  </a:lnTo>
                  <a:lnTo>
                    <a:pt x="46285" y="2000"/>
                  </a:lnTo>
                  <a:lnTo>
                    <a:pt x="58285" y="0"/>
                  </a:lnTo>
                  <a:lnTo>
                    <a:pt x="58285" y="0"/>
                  </a:lnTo>
                  <a:lnTo>
                    <a:pt x="70285" y="2000"/>
                  </a:lnTo>
                  <a:lnTo>
                    <a:pt x="82285" y="6000"/>
                  </a:lnTo>
                  <a:lnTo>
                    <a:pt x="90857" y="8000"/>
                  </a:lnTo>
                  <a:lnTo>
                    <a:pt x="101142" y="16000"/>
                  </a:lnTo>
                  <a:lnTo>
                    <a:pt x="108000" y="24000"/>
                  </a:lnTo>
                  <a:lnTo>
                    <a:pt x="113142" y="34000"/>
                  </a:lnTo>
                  <a:lnTo>
                    <a:pt x="118285" y="44000"/>
                  </a:lnTo>
                  <a:lnTo>
                    <a:pt x="120000" y="58000"/>
                  </a:lnTo>
                  <a:lnTo>
                    <a:pt x="120000" y="58000"/>
                  </a:lnTo>
                  <a:close/>
                </a:path>
              </a:pathLst>
            </a:custGeom>
            <a:solidFill>
              <a:srgbClr val="F2CB97"/>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0" name="Shape 534"/>
            <p:cNvSpPr/>
            <p:nvPr/>
          </p:nvSpPr>
          <p:spPr>
            <a:xfrm>
              <a:off x="1539" y="3206"/>
              <a:ext cx="70" cy="57"/>
            </a:xfrm>
            <a:custGeom>
              <a:avLst/>
              <a:gdLst/>
              <a:ahLst/>
              <a:cxnLst/>
              <a:rect l="0" t="0" r="0" b="0"/>
              <a:pathLst>
                <a:path w="120000" h="120000" extrusionOk="0">
                  <a:moveTo>
                    <a:pt x="120000" y="57931"/>
                  </a:moveTo>
                  <a:lnTo>
                    <a:pt x="120000" y="57931"/>
                  </a:lnTo>
                  <a:lnTo>
                    <a:pt x="120000" y="68275"/>
                  </a:lnTo>
                  <a:lnTo>
                    <a:pt x="116571" y="80689"/>
                  </a:lnTo>
                  <a:lnTo>
                    <a:pt x="113142" y="91034"/>
                  </a:lnTo>
                  <a:lnTo>
                    <a:pt x="104571" y="99310"/>
                  </a:lnTo>
                  <a:lnTo>
                    <a:pt x="96000" y="109655"/>
                  </a:lnTo>
                  <a:lnTo>
                    <a:pt x="85714" y="113793"/>
                  </a:lnTo>
                  <a:lnTo>
                    <a:pt x="73714" y="120000"/>
                  </a:lnTo>
                  <a:lnTo>
                    <a:pt x="61714" y="120000"/>
                  </a:lnTo>
                  <a:lnTo>
                    <a:pt x="61714" y="120000"/>
                  </a:lnTo>
                  <a:lnTo>
                    <a:pt x="49714" y="120000"/>
                  </a:lnTo>
                  <a:lnTo>
                    <a:pt x="37714" y="117931"/>
                  </a:lnTo>
                  <a:lnTo>
                    <a:pt x="29142" y="111724"/>
                  </a:lnTo>
                  <a:lnTo>
                    <a:pt x="18857" y="105517"/>
                  </a:lnTo>
                  <a:lnTo>
                    <a:pt x="12000" y="97241"/>
                  </a:lnTo>
                  <a:lnTo>
                    <a:pt x="6857" y="84827"/>
                  </a:lnTo>
                  <a:lnTo>
                    <a:pt x="1714" y="74482"/>
                  </a:lnTo>
                  <a:lnTo>
                    <a:pt x="0" y="62068"/>
                  </a:lnTo>
                  <a:lnTo>
                    <a:pt x="0" y="62068"/>
                  </a:lnTo>
                  <a:lnTo>
                    <a:pt x="1714" y="51724"/>
                  </a:lnTo>
                  <a:lnTo>
                    <a:pt x="5142" y="39310"/>
                  </a:lnTo>
                  <a:lnTo>
                    <a:pt x="10285" y="28965"/>
                  </a:lnTo>
                  <a:lnTo>
                    <a:pt x="17142" y="18620"/>
                  </a:lnTo>
                  <a:lnTo>
                    <a:pt x="25714" y="10344"/>
                  </a:lnTo>
                  <a:lnTo>
                    <a:pt x="36000" y="4137"/>
                  </a:lnTo>
                  <a:lnTo>
                    <a:pt x="44571" y="0"/>
                  </a:lnTo>
                  <a:lnTo>
                    <a:pt x="56571" y="0"/>
                  </a:lnTo>
                  <a:lnTo>
                    <a:pt x="56571" y="0"/>
                  </a:lnTo>
                  <a:lnTo>
                    <a:pt x="68571" y="0"/>
                  </a:lnTo>
                  <a:lnTo>
                    <a:pt x="80571" y="2068"/>
                  </a:lnTo>
                  <a:lnTo>
                    <a:pt x="90857" y="8275"/>
                  </a:lnTo>
                  <a:lnTo>
                    <a:pt x="101142" y="14482"/>
                  </a:lnTo>
                  <a:lnTo>
                    <a:pt x="108000" y="22758"/>
                  </a:lnTo>
                  <a:lnTo>
                    <a:pt x="114857" y="33103"/>
                  </a:lnTo>
                  <a:lnTo>
                    <a:pt x="120000" y="45517"/>
                  </a:lnTo>
                  <a:lnTo>
                    <a:pt x="120000" y="57931"/>
                  </a:lnTo>
                  <a:lnTo>
                    <a:pt x="120000" y="57931"/>
                  </a:lnTo>
                  <a:close/>
                </a:path>
              </a:pathLst>
            </a:custGeom>
            <a:solidFill>
              <a:srgbClr val="F2CB97"/>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1" name="Shape 535"/>
            <p:cNvSpPr/>
            <p:nvPr/>
          </p:nvSpPr>
          <p:spPr>
            <a:xfrm>
              <a:off x="2237" y="3800"/>
              <a:ext cx="371" cy="176"/>
            </a:xfrm>
            <a:custGeom>
              <a:avLst/>
              <a:gdLst/>
              <a:ahLst/>
              <a:cxnLst/>
              <a:rect l="0" t="0" r="0" b="0"/>
              <a:pathLst>
                <a:path w="120000" h="120000" extrusionOk="0">
                  <a:moveTo>
                    <a:pt x="3881" y="1363"/>
                  </a:moveTo>
                  <a:lnTo>
                    <a:pt x="3881" y="1363"/>
                  </a:lnTo>
                  <a:lnTo>
                    <a:pt x="9703" y="11590"/>
                  </a:lnTo>
                  <a:lnTo>
                    <a:pt x="16172" y="21818"/>
                  </a:lnTo>
                  <a:lnTo>
                    <a:pt x="22964" y="30681"/>
                  </a:lnTo>
                  <a:lnTo>
                    <a:pt x="29757" y="39545"/>
                  </a:lnTo>
                  <a:lnTo>
                    <a:pt x="43342" y="53181"/>
                  </a:lnTo>
                  <a:lnTo>
                    <a:pt x="57250" y="68863"/>
                  </a:lnTo>
                  <a:lnTo>
                    <a:pt x="57250" y="68863"/>
                  </a:lnTo>
                  <a:lnTo>
                    <a:pt x="71482" y="83181"/>
                  </a:lnTo>
                  <a:lnTo>
                    <a:pt x="78921" y="89318"/>
                  </a:lnTo>
                  <a:lnTo>
                    <a:pt x="86361" y="95454"/>
                  </a:lnTo>
                  <a:lnTo>
                    <a:pt x="94123" y="100909"/>
                  </a:lnTo>
                  <a:lnTo>
                    <a:pt x="101886" y="105000"/>
                  </a:lnTo>
                  <a:lnTo>
                    <a:pt x="109649" y="107727"/>
                  </a:lnTo>
                  <a:lnTo>
                    <a:pt x="117735" y="108409"/>
                  </a:lnTo>
                  <a:lnTo>
                    <a:pt x="117735" y="108409"/>
                  </a:lnTo>
                  <a:lnTo>
                    <a:pt x="118382" y="109772"/>
                  </a:lnTo>
                  <a:lnTo>
                    <a:pt x="119353" y="110454"/>
                  </a:lnTo>
                  <a:lnTo>
                    <a:pt x="119999" y="112500"/>
                  </a:lnTo>
                  <a:lnTo>
                    <a:pt x="119999" y="114545"/>
                  </a:lnTo>
                  <a:lnTo>
                    <a:pt x="119353" y="117272"/>
                  </a:lnTo>
                  <a:lnTo>
                    <a:pt x="119029" y="117954"/>
                  </a:lnTo>
                  <a:lnTo>
                    <a:pt x="118059" y="120000"/>
                  </a:lnTo>
                  <a:lnTo>
                    <a:pt x="116765" y="120000"/>
                  </a:lnTo>
                  <a:lnTo>
                    <a:pt x="116765" y="120000"/>
                  </a:lnTo>
                  <a:lnTo>
                    <a:pt x="108679" y="119318"/>
                  </a:lnTo>
                  <a:lnTo>
                    <a:pt x="100592" y="115227"/>
                  </a:lnTo>
                  <a:lnTo>
                    <a:pt x="92830" y="111818"/>
                  </a:lnTo>
                  <a:lnTo>
                    <a:pt x="85067" y="105681"/>
                  </a:lnTo>
                  <a:lnTo>
                    <a:pt x="77628" y="100227"/>
                  </a:lnTo>
                  <a:lnTo>
                    <a:pt x="70188" y="93409"/>
                  </a:lnTo>
                  <a:lnTo>
                    <a:pt x="55309" y="79090"/>
                  </a:lnTo>
                  <a:lnTo>
                    <a:pt x="55309" y="79090"/>
                  </a:lnTo>
                  <a:lnTo>
                    <a:pt x="41078" y="64772"/>
                  </a:lnTo>
                  <a:lnTo>
                    <a:pt x="26522" y="48409"/>
                  </a:lnTo>
                  <a:lnTo>
                    <a:pt x="19730" y="40227"/>
                  </a:lnTo>
                  <a:lnTo>
                    <a:pt x="12938" y="30681"/>
                  </a:lnTo>
                  <a:lnTo>
                    <a:pt x="6469" y="21136"/>
                  </a:lnTo>
                  <a:lnTo>
                    <a:pt x="646" y="9545"/>
                  </a:lnTo>
                  <a:lnTo>
                    <a:pt x="646" y="9545"/>
                  </a:lnTo>
                  <a:lnTo>
                    <a:pt x="0" y="7500"/>
                  </a:lnTo>
                  <a:lnTo>
                    <a:pt x="0" y="6136"/>
                  </a:lnTo>
                  <a:lnTo>
                    <a:pt x="0" y="4090"/>
                  </a:lnTo>
                  <a:lnTo>
                    <a:pt x="323" y="2045"/>
                  </a:lnTo>
                  <a:lnTo>
                    <a:pt x="1293" y="0"/>
                  </a:lnTo>
                  <a:lnTo>
                    <a:pt x="2264" y="0"/>
                  </a:lnTo>
                  <a:lnTo>
                    <a:pt x="2911" y="0"/>
                  </a:lnTo>
                  <a:lnTo>
                    <a:pt x="3881" y="1363"/>
                  </a:lnTo>
                  <a:lnTo>
                    <a:pt x="3881" y="136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2" name="Shape 536"/>
            <p:cNvSpPr/>
            <p:nvPr/>
          </p:nvSpPr>
          <p:spPr>
            <a:xfrm>
              <a:off x="2595" y="3879"/>
              <a:ext cx="82" cy="92"/>
            </a:xfrm>
            <a:custGeom>
              <a:avLst/>
              <a:gdLst/>
              <a:ahLst/>
              <a:cxnLst/>
              <a:rect l="0" t="0" r="0" b="0"/>
              <a:pathLst>
                <a:path w="120000" h="120000" extrusionOk="0">
                  <a:moveTo>
                    <a:pt x="83414" y="2580"/>
                  </a:moveTo>
                  <a:lnTo>
                    <a:pt x="83414" y="2580"/>
                  </a:lnTo>
                  <a:lnTo>
                    <a:pt x="54146" y="25806"/>
                  </a:lnTo>
                  <a:lnTo>
                    <a:pt x="30731" y="49032"/>
                  </a:lnTo>
                  <a:lnTo>
                    <a:pt x="20487" y="61935"/>
                  </a:lnTo>
                  <a:lnTo>
                    <a:pt x="11707" y="74838"/>
                  </a:lnTo>
                  <a:lnTo>
                    <a:pt x="5853" y="90322"/>
                  </a:lnTo>
                  <a:lnTo>
                    <a:pt x="0" y="107096"/>
                  </a:lnTo>
                  <a:lnTo>
                    <a:pt x="0" y="107096"/>
                  </a:lnTo>
                  <a:lnTo>
                    <a:pt x="13170" y="116129"/>
                  </a:lnTo>
                  <a:lnTo>
                    <a:pt x="27804" y="120000"/>
                  </a:lnTo>
                  <a:lnTo>
                    <a:pt x="42439" y="120000"/>
                  </a:lnTo>
                  <a:lnTo>
                    <a:pt x="57073" y="117419"/>
                  </a:lnTo>
                  <a:lnTo>
                    <a:pt x="68780" y="110967"/>
                  </a:lnTo>
                  <a:lnTo>
                    <a:pt x="81951" y="101935"/>
                  </a:lnTo>
                  <a:lnTo>
                    <a:pt x="93658" y="92903"/>
                  </a:lnTo>
                  <a:lnTo>
                    <a:pt x="100975" y="80000"/>
                  </a:lnTo>
                  <a:lnTo>
                    <a:pt x="109756" y="67096"/>
                  </a:lnTo>
                  <a:lnTo>
                    <a:pt x="115609" y="54193"/>
                  </a:lnTo>
                  <a:lnTo>
                    <a:pt x="120000" y="42580"/>
                  </a:lnTo>
                  <a:lnTo>
                    <a:pt x="120000" y="29677"/>
                  </a:lnTo>
                  <a:lnTo>
                    <a:pt x="118536" y="18064"/>
                  </a:lnTo>
                  <a:lnTo>
                    <a:pt x="111219" y="9032"/>
                  </a:lnTo>
                  <a:lnTo>
                    <a:pt x="100975" y="3870"/>
                  </a:lnTo>
                  <a:lnTo>
                    <a:pt x="87804" y="0"/>
                  </a:lnTo>
                  <a:lnTo>
                    <a:pt x="83414" y="2580"/>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3" name="Shape 537"/>
            <p:cNvSpPr/>
            <p:nvPr/>
          </p:nvSpPr>
          <p:spPr>
            <a:xfrm>
              <a:off x="2587" y="3870"/>
              <a:ext cx="97" cy="109"/>
            </a:xfrm>
            <a:custGeom>
              <a:avLst/>
              <a:gdLst/>
              <a:ahLst/>
              <a:cxnLst/>
              <a:rect l="0" t="0" r="0" b="0"/>
              <a:pathLst>
                <a:path w="120000" h="120000" extrusionOk="0">
                  <a:moveTo>
                    <a:pt x="14845" y="115596"/>
                  </a:moveTo>
                  <a:lnTo>
                    <a:pt x="14845" y="115596"/>
                  </a:lnTo>
                  <a:lnTo>
                    <a:pt x="23505" y="118899"/>
                  </a:lnTo>
                  <a:lnTo>
                    <a:pt x="34639" y="120000"/>
                  </a:lnTo>
                  <a:lnTo>
                    <a:pt x="44536" y="120000"/>
                  </a:lnTo>
                  <a:lnTo>
                    <a:pt x="53195" y="118899"/>
                  </a:lnTo>
                  <a:lnTo>
                    <a:pt x="61855" y="115596"/>
                  </a:lnTo>
                  <a:lnTo>
                    <a:pt x="70515" y="111192"/>
                  </a:lnTo>
                  <a:lnTo>
                    <a:pt x="79175" y="105688"/>
                  </a:lnTo>
                  <a:lnTo>
                    <a:pt x="87835" y="100183"/>
                  </a:lnTo>
                  <a:lnTo>
                    <a:pt x="87835" y="100183"/>
                  </a:lnTo>
                  <a:lnTo>
                    <a:pt x="100206" y="85871"/>
                  </a:lnTo>
                  <a:lnTo>
                    <a:pt x="111340" y="70458"/>
                  </a:lnTo>
                  <a:lnTo>
                    <a:pt x="115051" y="61651"/>
                  </a:lnTo>
                  <a:lnTo>
                    <a:pt x="118762" y="52844"/>
                  </a:lnTo>
                  <a:lnTo>
                    <a:pt x="120000" y="42935"/>
                  </a:lnTo>
                  <a:lnTo>
                    <a:pt x="120000" y="34128"/>
                  </a:lnTo>
                  <a:lnTo>
                    <a:pt x="120000" y="34128"/>
                  </a:lnTo>
                  <a:lnTo>
                    <a:pt x="118762" y="26422"/>
                  </a:lnTo>
                  <a:lnTo>
                    <a:pt x="115051" y="19816"/>
                  </a:lnTo>
                  <a:lnTo>
                    <a:pt x="111340" y="14311"/>
                  </a:lnTo>
                  <a:lnTo>
                    <a:pt x="105154" y="7706"/>
                  </a:lnTo>
                  <a:lnTo>
                    <a:pt x="100206" y="3302"/>
                  </a:lnTo>
                  <a:lnTo>
                    <a:pt x="91546" y="1100"/>
                  </a:lnTo>
                  <a:lnTo>
                    <a:pt x="84123" y="0"/>
                  </a:lnTo>
                  <a:lnTo>
                    <a:pt x="74226" y="1100"/>
                  </a:lnTo>
                  <a:lnTo>
                    <a:pt x="74226" y="1100"/>
                  </a:lnTo>
                  <a:lnTo>
                    <a:pt x="71752" y="3302"/>
                  </a:lnTo>
                  <a:lnTo>
                    <a:pt x="69278" y="6605"/>
                  </a:lnTo>
                  <a:lnTo>
                    <a:pt x="69278" y="6605"/>
                  </a:lnTo>
                  <a:lnTo>
                    <a:pt x="44536" y="27522"/>
                  </a:lnTo>
                  <a:lnTo>
                    <a:pt x="28453" y="42935"/>
                  </a:lnTo>
                  <a:lnTo>
                    <a:pt x="14845" y="58348"/>
                  </a:lnTo>
                  <a:lnTo>
                    <a:pt x="4948" y="74862"/>
                  </a:lnTo>
                  <a:lnTo>
                    <a:pt x="1237" y="82568"/>
                  </a:lnTo>
                  <a:lnTo>
                    <a:pt x="0" y="90275"/>
                  </a:lnTo>
                  <a:lnTo>
                    <a:pt x="0" y="96880"/>
                  </a:lnTo>
                  <a:lnTo>
                    <a:pt x="1237" y="104587"/>
                  </a:lnTo>
                  <a:lnTo>
                    <a:pt x="6185" y="108990"/>
                  </a:lnTo>
                  <a:lnTo>
                    <a:pt x="14845" y="115596"/>
                  </a:lnTo>
                  <a:lnTo>
                    <a:pt x="14845" y="115596"/>
                  </a:lnTo>
                  <a:close/>
                  <a:moveTo>
                    <a:pt x="19793" y="96880"/>
                  </a:moveTo>
                  <a:lnTo>
                    <a:pt x="19793" y="96880"/>
                  </a:lnTo>
                  <a:lnTo>
                    <a:pt x="25979" y="84770"/>
                  </a:lnTo>
                  <a:lnTo>
                    <a:pt x="30927" y="73761"/>
                  </a:lnTo>
                  <a:lnTo>
                    <a:pt x="37113" y="62752"/>
                  </a:lnTo>
                  <a:lnTo>
                    <a:pt x="45773" y="53944"/>
                  </a:lnTo>
                  <a:lnTo>
                    <a:pt x="63092" y="35229"/>
                  </a:lnTo>
                  <a:lnTo>
                    <a:pt x="84123" y="18715"/>
                  </a:lnTo>
                  <a:lnTo>
                    <a:pt x="84123" y="18715"/>
                  </a:lnTo>
                  <a:lnTo>
                    <a:pt x="87835" y="18715"/>
                  </a:lnTo>
                  <a:lnTo>
                    <a:pt x="91546" y="19816"/>
                  </a:lnTo>
                  <a:lnTo>
                    <a:pt x="94020" y="22018"/>
                  </a:lnTo>
                  <a:lnTo>
                    <a:pt x="96494" y="24220"/>
                  </a:lnTo>
                  <a:lnTo>
                    <a:pt x="100206" y="31926"/>
                  </a:lnTo>
                  <a:lnTo>
                    <a:pt x="100206" y="39633"/>
                  </a:lnTo>
                  <a:lnTo>
                    <a:pt x="100206" y="39633"/>
                  </a:lnTo>
                  <a:lnTo>
                    <a:pt x="97731" y="49541"/>
                  </a:lnTo>
                  <a:lnTo>
                    <a:pt x="94020" y="58348"/>
                  </a:lnTo>
                  <a:lnTo>
                    <a:pt x="91546" y="66055"/>
                  </a:lnTo>
                  <a:lnTo>
                    <a:pt x="86597" y="73761"/>
                  </a:lnTo>
                  <a:lnTo>
                    <a:pt x="86597" y="73761"/>
                  </a:lnTo>
                  <a:lnTo>
                    <a:pt x="79175" y="81467"/>
                  </a:lnTo>
                  <a:lnTo>
                    <a:pt x="71752" y="88073"/>
                  </a:lnTo>
                  <a:lnTo>
                    <a:pt x="63092" y="93577"/>
                  </a:lnTo>
                  <a:lnTo>
                    <a:pt x="56907" y="97981"/>
                  </a:lnTo>
                  <a:lnTo>
                    <a:pt x="48247" y="101284"/>
                  </a:lnTo>
                  <a:lnTo>
                    <a:pt x="39587" y="101284"/>
                  </a:lnTo>
                  <a:lnTo>
                    <a:pt x="28453" y="100183"/>
                  </a:lnTo>
                  <a:lnTo>
                    <a:pt x="19793" y="96880"/>
                  </a:lnTo>
                  <a:lnTo>
                    <a:pt x="19793" y="9688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4" name="Shape 538"/>
            <p:cNvSpPr/>
            <p:nvPr/>
          </p:nvSpPr>
          <p:spPr>
            <a:xfrm>
              <a:off x="1754" y="3802"/>
              <a:ext cx="377" cy="159"/>
            </a:xfrm>
            <a:custGeom>
              <a:avLst/>
              <a:gdLst/>
              <a:ahLst/>
              <a:cxnLst/>
              <a:rect l="0" t="0" r="0" b="0"/>
              <a:pathLst>
                <a:path w="120000" h="120000" extrusionOk="0">
                  <a:moveTo>
                    <a:pt x="115873" y="750"/>
                  </a:moveTo>
                  <a:lnTo>
                    <a:pt x="115873" y="750"/>
                  </a:lnTo>
                  <a:lnTo>
                    <a:pt x="109841" y="12000"/>
                  </a:lnTo>
                  <a:lnTo>
                    <a:pt x="103492" y="21750"/>
                  </a:lnTo>
                  <a:lnTo>
                    <a:pt x="96825" y="31500"/>
                  </a:lnTo>
                  <a:lnTo>
                    <a:pt x="90158" y="39750"/>
                  </a:lnTo>
                  <a:lnTo>
                    <a:pt x="76190" y="55500"/>
                  </a:lnTo>
                  <a:lnTo>
                    <a:pt x="62539" y="69750"/>
                  </a:lnTo>
                  <a:lnTo>
                    <a:pt x="62539" y="69750"/>
                  </a:lnTo>
                  <a:lnTo>
                    <a:pt x="47936" y="84750"/>
                  </a:lnTo>
                  <a:lnTo>
                    <a:pt x="40634" y="90750"/>
                  </a:lnTo>
                  <a:lnTo>
                    <a:pt x="33015" y="96750"/>
                  </a:lnTo>
                  <a:lnTo>
                    <a:pt x="25714" y="101250"/>
                  </a:lnTo>
                  <a:lnTo>
                    <a:pt x="18095" y="105750"/>
                  </a:lnTo>
                  <a:lnTo>
                    <a:pt x="10158" y="107250"/>
                  </a:lnTo>
                  <a:lnTo>
                    <a:pt x="2539" y="108750"/>
                  </a:lnTo>
                  <a:lnTo>
                    <a:pt x="2539" y="108750"/>
                  </a:lnTo>
                  <a:lnTo>
                    <a:pt x="1269" y="108750"/>
                  </a:lnTo>
                  <a:lnTo>
                    <a:pt x="952" y="111000"/>
                  </a:lnTo>
                  <a:lnTo>
                    <a:pt x="317" y="111750"/>
                  </a:lnTo>
                  <a:lnTo>
                    <a:pt x="0" y="114750"/>
                  </a:lnTo>
                  <a:lnTo>
                    <a:pt x="317" y="117000"/>
                  </a:lnTo>
                  <a:lnTo>
                    <a:pt x="952" y="119250"/>
                  </a:lnTo>
                  <a:lnTo>
                    <a:pt x="1587" y="120000"/>
                  </a:lnTo>
                  <a:lnTo>
                    <a:pt x="3174" y="120000"/>
                  </a:lnTo>
                  <a:lnTo>
                    <a:pt x="3174" y="120000"/>
                  </a:lnTo>
                  <a:lnTo>
                    <a:pt x="11111" y="120000"/>
                  </a:lnTo>
                  <a:lnTo>
                    <a:pt x="19047" y="117000"/>
                  </a:lnTo>
                  <a:lnTo>
                    <a:pt x="26666" y="114000"/>
                  </a:lnTo>
                  <a:lnTo>
                    <a:pt x="33968" y="108750"/>
                  </a:lnTo>
                  <a:lnTo>
                    <a:pt x="41587" y="102000"/>
                  </a:lnTo>
                  <a:lnTo>
                    <a:pt x="49206" y="96000"/>
                  </a:lnTo>
                  <a:lnTo>
                    <a:pt x="64126" y="81750"/>
                  </a:lnTo>
                  <a:lnTo>
                    <a:pt x="64126" y="81750"/>
                  </a:lnTo>
                  <a:lnTo>
                    <a:pt x="78412" y="66750"/>
                  </a:lnTo>
                  <a:lnTo>
                    <a:pt x="92380" y="51000"/>
                  </a:lnTo>
                  <a:lnTo>
                    <a:pt x="99682" y="42750"/>
                  </a:lnTo>
                  <a:lnTo>
                    <a:pt x="106349" y="32250"/>
                  </a:lnTo>
                  <a:lnTo>
                    <a:pt x="113015" y="21750"/>
                  </a:lnTo>
                  <a:lnTo>
                    <a:pt x="119047" y="11250"/>
                  </a:lnTo>
                  <a:lnTo>
                    <a:pt x="119047" y="11250"/>
                  </a:lnTo>
                  <a:lnTo>
                    <a:pt x="119682" y="9000"/>
                  </a:lnTo>
                  <a:lnTo>
                    <a:pt x="120000" y="6000"/>
                  </a:lnTo>
                  <a:lnTo>
                    <a:pt x="119682" y="3750"/>
                  </a:lnTo>
                  <a:lnTo>
                    <a:pt x="119047" y="2250"/>
                  </a:lnTo>
                  <a:lnTo>
                    <a:pt x="118730" y="750"/>
                  </a:lnTo>
                  <a:lnTo>
                    <a:pt x="117777" y="0"/>
                  </a:lnTo>
                  <a:lnTo>
                    <a:pt x="116825" y="0"/>
                  </a:lnTo>
                  <a:lnTo>
                    <a:pt x="115873" y="750"/>
                  </a:lnTo>
                  <a:lnTo>
                    <a:pt x="115873" y="7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5" name="Shape 539"/>
            <p:cNvSpPr/>
            <p:nvPr/>
          </p:nvSpPr>
          <p:spPr>
            <a:xfrm>
              <a:off x="1688" y="3863"/>
              <a:ext cx="79" cy="93"/>
            </a:xfrm>
            <a:custGeom>
              <a:avLst/>
              <a:gdLst/>
              <a:ahLst/>
              <a:cxnLst/>
              <a:rect l="0" t="0" r="0" b="0"/>
              <a:pathLst>
                <a:path w="120000" h="120000" extrusionOk="0">
                  <a:moveTo>
                    <a:pt x="40500" y="2553"/>
                  </a:moveTo>
                  <a:lnTo>
                    <a:pt x="40500" y="2553"/>
                  </a:lnTo>
                  <a:lnTo>
                    <a:pt x="67500" y="25531"/>
                  </a:lnTo>
                  <a:lnTo>
                    <a:pt x="90000" y="49787"/>
                  </a:lnTo>
                  <a:lnTo>
                    <a:pt x="100500" y="62553"/>
                  </a:lnTo>
                  <a:lnTo>
                    <a:pt x="109500" y="76595"/>
                  </a:lnTo>
                  <a:lnTo>
                    <a:pt x="115500" y="90638"/>
                  </a:lnTo>
                  <a:lnTo>
                    <a:pt x="120000" y="108510"/>
                  </a:lnTo>
                  <a:lnTo>
                    <a:pt x="120000" y="108510"/>
                  </a:lnTo>
                  <a:lnTo>
                    <a:pt x="105000" y="116170"/>
                  </a:lnTo>
                  <a:lnTo>
                    <a:pt x="90000" y="120000"/>
                  </a:lnTo>
                  <a:lnTo>
                    <a:pt x="75000" y="120000"/>
                  </a:lnTo>
                  <a:lnTo>
                    <a:pt x="63000" y="116170"/>
                  </a:lnTo>
                  <a:lnTo>
                    <a:pt x="48000" y="108510"/>
                  </a:lnTo>
                  <a:lnTo>
                    <a:pt x="36000" y="99574"/>
                  </a:lnTo>
                  <a:lnTo>
                    <a:pt x="25500" y="89361"/>
                  </a:lnTo>
                  <a:lnTo>
                    <a:pt x="16500" y="77872"/>
                  </a:lnTo>
                  <a:lnTo>
                    <a:pt x="9000" y="63829"/>
                  </a:lnTo>
                  <a:lnTo>
                    <a:pt x="3000" y="52340"/>
                  </a:lnTo>
                  <a:lnTo>
                    <a:pt x="0" y="39574"/>
                  </a:lnTo>
                  <a:lnTo>
                    <a:pt x="0" y="26808"/>
                  </a:lnTo>
                  <a:lnTo>
                    <a:pt x="4500" y="16595"/>
                  </a:lnTo>
                  <a:lnTo>
                    <a:pt x="10500" y="8936"/>
                  </a:lnTo>
                  <a:lnTo>
                    <a:pt x="21000" y="2553"/>
                  </a:lnTo>
                  <a:lnTo>
                    <a:pt x="36000" y="0"/>
                  </a:lnTo>
                  <a:lnTo>
                    <a:pt x="40500" y="2553"/>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6" name="Shape 540"/>
            <p:cNvSpPr/>
            <p:nvPr/>
          </p:nvSpPr>
          <p:spPr>
            <a:xfrm>
              <a:off x="1680" y="3856"/>
              <a:ext cx="95" cy="110"/>
            </a:xfrm>
            <a:custGeom>
              <a:avLst/>
              <a:gdLst/>
              <a:ahLst/>
              <a:cxnLst/>
              <a:rect l="0" t="0" r="0" b="0"/>
              <a:pathLst>
                <a:path w="120000" h="120000" extrusionOk="0">
                  <a:moveTo>
                    <a:pt x="52500" y="5454"/>
                  </a:moveTo>
                  <a:lnTo>
                    <a:pt x="52500" y="5454"/>
                  </a:lnTo>
                  <a:lnTo>
                    <a:pt x="50000" y="3272"/>
                  </a:lnTo>
                  <a:lnTo>
                    <a:pt x="48750" y="1090"/>
                  </a:lnTo>
                  <a:lnTo>
                    <a:pt x="48750" y="1090"/>
                  </a:lnTo>
                  <a:lnTo>
                    <a:pt x="38750" y="0"/>
                  </a:lnTo>
                  <a:lnTo>
                    <a:pt x="31250" y="0"/>
                  </a:lnTo>
                  <a:lnTo>
                    <a:pt x="22500" y="3272"/>
                  </a:lnTo>
                  <a:lnTo>
                    <a:pt x="15000" y="5454"/>
                  </a:lnTo>
                  <a:lnTo>
                    <a:pt x="10000" y="12000"/>
                  </a:lnTo>
                  <a:lnTo>
                    <a:pt x="5000" y="17454"/>
                  </a:lnTo>
                  <a:lnTo>
                    <a:pt x="1250" y="24000"/>
                  </a:lnTo>
                  <a:lnTo>
                    <a:pt x="0" y="31636"/>
                  </a:lnTo>
                  <a:lnTo>
                    <a:pt x="0" y="31636"/>
                  </a:lnTo>
                  <a:lnTo>
                    <a:pt x="0" y="40363"/>
                  </a:lnTo>
                  <a:lnTo>
                    <a:pt x="1250" y="50181"/>
                  </a:lnTo>
                  <a:lnTo>
                    <a:pt x="3750" y="58909"/>
                  </a:lnTo>
                  <a:lnTo>
                    <a:pt x="6250" y="68727"/>
                  </a:lnTo>
                  <a:lnTo>
                    <a:pt x="17500" y="85090"/>
                  </a:lnTo>
                  <a:lnTo>
                    <a:pt x="31250" y="98181"/>
                  </a:lnTo>
                  <a:lnTo>
                    <a:pt x="31250" y="98181"/>
                  </a:lnTo>
                  <a:lnTo>
                    <a:pt x="38750" y="104727"/>
                  </a:lnTo>
                  <a:lnTo>
                    <a:pt x="47500" y="111272"/>
                  </a:lnTo>
                  <a:lnTo>
                    <a:pt x="56250" y="113454"/>
                  </a:lnTo>
                  <a:lnTo>
                    <a:pt x="65000" y="118909"/>
                  </a:lnTo>
                  <a:lnTo>
                    <a:pt x="72500" y="120000"/>
                  </a:lnTo>
                  <a:lnTo>
                    <a:pt x="83750" y="120000"/>
                  </a:lnTo>
                  <a:lnTo>
                    <a:pt x="93750" y="118909"/>
                  </a:lnTo>
                  <a:lnTo>
                    <a:pt x="102500" y="115636"/>
                  </a:lnTo>
                  <a:lnTo>
                    <a:pt x="102500" y="115636"/>
                  </a:lnTo>
                  <a:lnTo>
                    <a:pt x="111250" y="111272"/>
                  </a:lnTo>
                  <a:lnTo>
                    <a:pt x="116250" y="104727"/>
                  </a:lnTo>
                  <a:lnTo>
                    <a:pt x="118750" y="98181"/>
                  </a:lnTo>
                  <a:lnTo>
                    <a:pt x="120000" y="92727"/>
                  </a:lnTo>
                  <a:lnTo>
                    <a:pt x="118750" y="85090"/>
                  </a:lnTo>
                  <a:lnTo>
                    <a:pt x="115000" y="75272"/>
                  </a:lnTo>
                  <a:lnTo>
                    <a:pt x="106250" y="61090"/>
                  </a:lnTo>
                  <a:lnTo>
                    <a:pt x="92500" y="43636"/>
                  </a:lnTo>
                  <a:lnTo>
                    <a:pt x="76250" y="28363"/>
                  </a:lnTo>
                  <a:lnTo>
                    <a:pt x="52500" y="5454"/>
                  </a:lnTo>
                  <a:lnTo>
                    <a:pt x="52500" y="5454"/>
                  </a:lnTo>
                  <a:close/>
                  <a:moveTo>
                    <a:pt x="32500" y="73090"/>
                  </a:moveTo>
                  <a:lnTo>
                    <a:pt x="32500" y="73090"/>
                  </a:lnTo>
                  <a:lnTo>
                    <a:pt x="27500" y="65454"/>
                  </a:lnTo>
                  <a:lnTo>
                    <a:pt x="23750" y="55636"/>
                  </a:lnTo>
                  <a:lnTo>
                    <a:pt x="22500" y="46909"/>
                  </a:lnTo>
                  <a:lnTo>
                    <a:pt x="21250" y="38181"/>
                  </a:lnTo>
                  <a:lnTo>
                    <a:pt x="21250" y="38181"/>
                  </a:lnTo>
                  <a:lnTo>
                    <a:pt x="21250" y="31636"/>
                  </a:lnTo>
                  <a:lnTo>
                    <a:pt x="23750" y="24000"/>
                  </a:lnTo>
                  <a:lnTo>
                    <a:pt x="27500" y="20727"/>
                  </a:lnTo>
                  <a:lnTo>
                    <a:pt x="31250" y="17454"/>
                  </a:lnTo>
                  <a:lnTo>
                    <a:pt x="35000" y="17454"/>
                  </a:lnTo>
                  <a:lnTo>
                    <a:pt x="38750" y="17454"/>
                  </a:lnTo>
                  <a:lnTo>
                    <a:pt x="38750" y="17454"/>
                  </a:lnTo>
                  <a:lnTo>
                    <a:pt x="57500" y="36000"/>
                  </a:lnTo>
                  <a:lnTo>
                    <a:pt x="75000" y="54545"/>
                  </a:lnTo>
                  <a:lnTo>
                    <a:pt x="81250" y="63272"/>
                  </a:lnTo>
                  <a:lnTo>
                    <a:pt x="88750" y="74181"/>
                  </a:lnTo>
                  <a:lnTo>
                    <a:pt x="93750" y="85090"/>
                  </a:lnTo>
                  <a:lnTo>
                    <a:pt x="97500" y="97090"/>
                  </a:lnTo>
                  <a:lnTo>
                    <a:pt x="97500" y="97090"/>
                  </a:lnTo>
                  <a:lnTo>
                    <a:pt x="88750" y="100363"/>
                  </a:lnTo>
                  <a:lnTo>
                    <a:pt x="80000" y="101454"/>
                  </a:lnTo>
                  <a:lnTo>
                    <a:pt x="71250" y="100363"/>
                  </a:lnTo>
                  <a:lnTo>
                    <a:pt x="62500" y="97090"/>
                  </a:lnTo>
                  <a:lnTo>
                    <a:pt x="53750" y="92727"/>
                  </a:lnTo>
                  <a:lnTo>
                    <a:pt x="47500" y="86181"/>
                  </a:lnTo>
                  <a:lnTo>
                    <a:pt x="40000" y="80727"/>
                  </a:lnTo>
                  <a:lnTo>
                    <a:pt x="32500" y="73090"/>
                  </a:lnTo>
                  <a:lnTo>
                    <a:pt x="32500" y="7309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7" name="Shape 541"/>
            <p:cNvSpPr/>
            <p:nvPr/>
          </p:nvSpPr>
          <p:spPr>
            <a:xfrm>
              <a:off x="2422" y="2703"/>
              <a:ext cx="130" cy="444"/>
            </a:xfrm>
            <a:custGeom>
              <a:avLst/>
              <a:gdLst/>
              <a:ahLst/>
              <a:cxnLst/>
              <a:rect l="0" t="0" r="0" b="0"/>
              <a:pathLst>
                <a:path w="120000" h="120000" extrusionOk="0">
                  <a:moveTo>
                    <a:pt x="1846" y="116764"/>
                  </a:moveTo>
                  <a:lnTo>
                    <a:pt x="1846" y="116764"/>
                  </a:lnTo>
                  <a:lnTo>
                    <a:pt x="12000" y="111101"/>
                  </a:lnTo>
                  <a:lnTo>
                    <a:pt x="20307" y="105168"/>
                  </a:lnTo>
                  <a:lnTo>
                    <a:pt x="28615" y="98966"/>
                  </a:lnTo>
                  <a:lnTo>
                    <a:pt x="35076" y="93033"/>
                  </a:lnTo>
                  <a:lnTo>
                    <a:pt x="46153" y="80359"/>
                  </a:lnTo>
                  <a:lnTo>
                    <a:pt x="57230" y="67955"/>
                  </a:lnTo>
                  <a:lnTo>
                    <a:pt x="57230" y="67955"/>
                  </a:lnTo>
                  <a:lnTo>
                    <a:pt x="67384" y="55820"/>
                  </a:lnTo>
                  <a:lnTo>
                    <a:pt x="71076" y="49348"/>
                  </a:lnTo>
                  <a:lnTo>
                    <a:pt x="73846" y="42876"/>
                  </a:lnTo>
                  <a:lnTo>
                    <a:pt x="75692" y="36943"/>
                  </a:lnTo>
                  <a:lnTo>
                    <a:pt x="77538" y="30471"/>
                  </a:lnTo>
                  <a:lnTo>
                    <a:pt x="77538" y="24269"/>
                  </a:lnTo>
                  <a:lnTo>
                    <a:pt x="74769" y="18067"/>
                  </a:lnTo>
                  <a:lnTo>
                    <a:pt x="74769" y="18067"/>
                  </a:lnTo>
                  <a:lnTo>
                    <a:pt x="67384" y="15910"/>
                  </a:lnTo>
                  <a:lnTo>
                    <a:pt x="59076" y="13213"/>
                  </a:lnTo>
                  <a:lnTo>
                    <a:pt x="48000" y="8089"/>
                  </a:lnTo>
                  <a:lnTo>
                    <a:pt x="48000" y="8089"/>
                  </a:lnTo>
                  <a:lnTo>
                    <a:pt x="46153" y="7011"/>
                  </a:lnTo>
                  <a:lnTo>
                    <a:pt x="48000" y="6202"/>
                  </a:lnTo>
                  <a:lnTo>
                    <a:pt x="48000" y="5393"/>
                  </a:lnTo>
                  <a:lnTo>
                    <a:pt x="50769" y="5123"/>
                  </a:lnTo>
                  <a:lnTo>
                    <a:pt x="52615" y="4584"/>
                  </a:lnTo>
                  <a:lnTo>
                    <a:pt x="55384" y="4314"/>
                  </a:lnTo>
                  <a:lnTo>
                    <a:pt x="58153" y="4584"/>
                  </a:lnTo>
                  <a:lnTo>
                    <a:pt x="60923" y="5393"/>
                  </a:lnTo>
                  <a:lnTo>
                    <a:pt x="60923" y="5393"/>
                  </a:lnTo>
                  <a:lnTo>
                    <a:pt x="68307" y="9168"/>
                  </a:lnTo>
                  <a:lnTo>
                    <a:pt x="75692" y="12404"/>
                  </a:lnTo>
                  <a:lnTo>
                    <a:pt x="75692" y="12404"/>
                  </a:lnTo>
                  <a:lnTo>
                    <a:pt x="74769" y="10247"/>
                  </a:lnTo>
                  <a:lnTo>
                    <a:pt x="71076" y="8089"/>
                  </a:lnTo>
                  <a:lnTo>
                    <a:pt x="67384" y="5393"/>
                  </a:lnTo>
                  <a:lnTo>
                    <a:pt x="62769" y="3235"/>
                  </a:lnTo>
                  <a:lnTo>
                    <a:pt x="62769" y="3235"/>
                  </a:lnTo>
                  <a:lnTo>
                    <a:pt x="62769" y="2426"/>
                  </a:lnTo>
                  <a:lnTo>
                    <a:pt x="64615" y="1617"/>
                  </a:lnTo>
                  <a:lnTo>
                    <a:pt x="65538" y="808"/>
                  </a:lnTo>
                  <a:lnTo>
                    <a:pt x="68307" y="539"/>
                  </a:lnTo>
                  <a:lnTo>
                    <a:pt x="71076" y="0"/>
                  </a:lnTo>
                  <a:lnTo>
                    <a:pt x="73846" y="539"/>
                  </a:lnTo>
                  <a:lnTo>
                    <a:pt x="75692" y="808"/>
                  </a:lnTo>
                  <a:lnTo>
                    <a:pt x="77538" y="1617"/>
                  </a:lnTo>
                  <a:lnTo>
                    <a:pt x="77538" y="1617"/>
                  </a:lnTo>
                  <a:lnTo>
                    <a:pt x="81230" y="4314"/>
                  </a:lnTo>
                  <a:lnTo>
                    <a:pt x="84923" y="7011"/>
                  </a:lnTo>
                  <a:lnTo>
                    <a:pt x="88615" y="9438"/>
                  </a:lnTo>
                  <a:lnTo>
                    <a:pt x="91384" y="12134"/>
                  </a:lnTo>
                  <a:lnTo>
                    <a:pt x="91384" y="12134"/>
                  </a:lnTo>
                  <a:lnTo>
                    <a:pt x="96923" y="11056"/>
                  </a:lnTo>
                  <a:lnTo>
                    <a:pt x="100615" y="9438"/>
                  </a:lnTo>
                  <a:lnTo>
                    <a:pt x="103384" y="8089"/>
                  </a:lnTo>
                  <a:lnTo>
                    <a:pt x="104307" y="6202"/>
                  </a:lnTo>
                  <a:lnTo>
                    <a:pt x="104307" y="6202"/>
                  </a:lnTo>
                  <a:lnTo>
                    <a:pt x="106153" y="5393"/>
                  </a:lnTo>
                  <a:lnTo>
                    <a:pt x="108000" y="4584"/>
                  </a:lnTo>
                  <a:lnTo>
                    <a:pt x="110769" y="4584"/>
                  </a:lnTo>
                  <a:lnTo>
                    <a:pt x="113538" y="4584"/>
                  </a:lnTo>
                  <a:lnTo>
                    <a:pt x="116307" y="4584"/>
                  </a:lnTo>
                  <a:lnTo>
                    <a:pt x="118153" y="5393"/>
                  </a:lnTo>
                  <a:lnTo>
                    <a:pt x="120000" y="6202"/>
                  </a:lnTo>
                  <a:lnTo>
                    <a:pt x="120000" y="7011"/>
                  </a:lnTo>
                  <a:lnTo>
                    <a:pt x="120000" y="7011"/>
                  </a:lnTo>
                  <a:lnTo>
                    <a:pt x="118153" y="8629"/>
                  </a:lnTo>
                  <a:lnTo>
                    <a:pt x="116307" y="10247"/>
                  </a:lnTo>
                  <a:lnTo>
                    <a:pt x="113538" y="11865"/>
                  </a:lnTo>
                  <a:lnTo>
                    <a:pt x="109846" y="13213"/>
                  </a:lnTo>
                  <a:lnTo>
                    <a:pt x="100615" y="15640"/>
                  </a:lnTo>
                  <a:lnTo>
                    <a:pt x="90461" y="17528"/>
                  </a:lnTo>
                  <a:lnTo>
                    <a:pt x="90461" y="17528"/>
                  </a:lnTo>
                  <a:lnTo>
                    <a:pt x="91384" y="23730"/>
                  </a:lnTo>
                  <a:lnTo>
                    <a:pt x="93230" y="30202"/>
                  </a:lnTo>
                  <a:lnTo>
                    <a:pt x="91384" y="36674"/>
                  </a:lnTo>
                  <a:lnTo>
                    <a:pt x="88615" y="42876"/>
                  </a:lnTo>
                  <a:lnTo>
                    <a:pt x="84923" y="49348"/>
                  </a:lnTo>
                  <a:lnTo>
                    <a:pt x="81230" y="55820"/>
                  </a:lnTo>
                  <a:lnTo>
                    <a:pt x="71076" y="68494"/>
                  </a:lnTo>
                  <a:lnTo>
                    <a:pt x="71076" y="68494"/>
                  </a:lnTo>
                  <a:lnTo>
                    <a:pt x="60923" y="81707"/>
                  </a:lnTo>
                  <a:lnTo>
                    <a:pt x="48923" y="94651"/>
                  </a:lnTo>
                  <a:lnTo>
                    <a:pt x="41538" y="100853"/>
                  </a:lnTo>
                  <a:lnTo>
                    <a:pt x="33230" y="107325"/>
                  </a:lnTo>
                  <a:lnTo>
                    <a:pt x="23076" y="113258"/>
                  </a:lnTo>
                  <a:lnTo>
                    <a:pt x="12923" y="119460"/>
                  </a:lnTo>
                  <a:lnTo>
                    <a:pt x="12923" y="119460"/>
                  </a:lnTo>
                  <a:lnTo>
                    <a:pt x="10153" y="120000"/>
                  </a:lnTo>
                  <a:lnTo>
                    <a:pt x="7384" y="120000"/>
                  </a:lnTo>
                  <a:lnTo>
                    <a:pt x="5538" y="120000"/>
                  </a:lnTo>
                  <a:lnTo>
                    <a:pt x="2769" y="119730"/>
                  </a:lnTo>
                  <a:lnTo>
                    <a:pt x="1846" y="118921"/>
                  </a:lnTo>
                  <a:lnTo>
                    <a:pt x="0" y="118112"/>
                  </a:lnTo>
                  <a:lnTo>
                    <a:pt x="0" y="117573"/>
                  </a:lnTo>
                  <a:lnTo>
                    <a:pt x="1846" y="116764"/>
                  </a:lnTo>
                  <a:lnTo>
                    <a:pt x="1846" y="11676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8" name="Shape 542"/>
            <p:cNvSpPr/>
            <p:nvPr/>
          </p:nvSpPr>
          <p:spPr>
            <a:xfrm>
              <a:off x="1839" y="2695"/>
              <a:ext cx="176" cy="430"/>
            </a:xfrm>
            <a:custGeom>
              <a:avLst/>
              <a:gdLst/>
              <a:ahLst/>
              <a:cxnLst/>
              <a:rect l="0" t="0" r="0" b="0"/>
              <a:pathLst>
                <a:path w="120000" h="120000" extrusionOk="0">
                  <a:moveTo>
                    <a:pt x="42954" y="2511"/>
                  </a:moveTo>
                  <a:lnTo>
                    <a:pt x="42954" y="2511"/>
                  </a:lnTo>
                  <a:lnTo>
                    <a:pt x="40227" y="5860"/>
                  </a:lnTo>
                  <a:lnTo>
                    <a:pt x="36818" y="9767"/>
                  </a:lnTo>
                  <a:lnTo>
                    <a:pt x="36818" y="9767"/>
                  </a:lnTo>
                  <a:lnTo>
                    <a:pt x="41590" y="6418"/>
                  </a:lnTo>
                  <a:lnTo>
                    <a:pt x="45681" y="3348"/>
                  </a:lnTo>
                  <a:lnTo>
                    <a:pt x="45681" y="3348"/>
                  </a:lnTo>
                  <a:lnTo>
                    <a:pt x="46363" y="2511"/>
                  </a:lnTo>
                  <a:lnTo>
                    <a:pt x="48409" y="1953"/>
                  </a:lnTo>
                  <a:lnTo>
                    <a:pt x="50454" y="1674"/>
                  </a:lnTo>
                  <a:lnTo>
                    <a:pt x="52500" y="1953"/>
                  </a:lnTo>
                  <a:lnTo>
                    <a:pt x="53863" y="2511"/>
                  </a:lnTo>
                  <a:lnTo>
                    <a:pt x="55909" y="3348"/>
                  </a:lnTo>
                  <a:lnTo>
                    <a:pt x="55909" y="3906"/>
                  </a:lnTo>
                  <a:lnTo>
                    <a:pt x="55227" y="4744"/>
                  </a:lnTo>
                  <a:lnTo>
                    <a:pt x="55227" y="4744"/>
                  </a:lnTo>
                  <a:lnTo>
                    <a:pt x="52500" y="8372"/>
                  </a:lnTo>
                  <a:lnTo>
                    <a:pt x="47727" y="11441"/>
                  </a:lnTo>
                  <a:lnTo>
                    <a:pt x="42954" y="14232"/>
                  </a:lnTo>
                  <a:lnTo>
                    <a:pt x="36818" y="16744"/>
                  </a:lnTo>
                  <a:lnTo>
                    <a:pt x="36818" y="16744"/>
                  </a:lnTo>
                  <a:lnTo>
                    <a:pt x="36136" y="17302"/>
                  </a:lnTo>
                  <a:lnTo>
                    <a:pt x="36136" y="17302"/>
                  </a:lnTo>
                  <a:lnTo>
                    <a:pt x="36136" y="24000"/>
                  </a:lnTo>
                  <a:lnTo>
                    <a:pt x="38181" y="30976"/>
                  </a:lnTo>
                  <a:lnTo>
                    <a:pt x="40909" y="37395"/>
                  </a:lnTo>
                  <a:lnTo>
                    <a:pt x="45000" y="44093"/>
                  </a:lnTo>
                  <a:lnTo>
                    <a:pt x="48409" y="50790"/>
                  </a:lnTo>
                  <a:lnTo>
                    <a:pt x="53863" y="57209"/>
                  </a:lnTo>
                  <a:lnTo>
                    <a:pt x="65454" y="69767"/>
                  </a:lnTo>
                  <a:lnTo>
                    <a:pt x="65454" y="69767"/>
                  </a:lnTo>
                  <a:lnTo>
                    <a:pt x="77045" y="81767"/>
                  </a:lnTo>
                  <a:lnTo>
                    <a:pt x="88636" y="94046"/>
                  </a:lnTo>
                  <a:lnTo>
                    <a:pt x="94772" y="99906"/>
                  </a:lnTo>
                  <a:lnTo>
                    <a:pt x="101590" y="105488"/>
                  </a:lnTo>
                  <a:lnTo>
                    <a:pt x="110454" y="111069"/>
                  </a:lnTo>
                  <a:lnTo>
                    <a:pt x="118636" y="116651"/>
                  </a:lnTo>
                  <a:lnTo>
                    <a:pt x="118636" y="116651"/>
                  </a:lnTo>
                  <a:lnTo>
                    <a:pt x="120000" y="117209"/>
                  </a:lnTo>
                  <a:lnTo>
                    <a:pt x="120000" y="118046"/>
                  </a:lnTo>
                  <a:lnTo>
                    <a:pt x="120000" y="118883"/>
                  </a:lnTo>
                  <a:lnTo>
                    <a:pt x="117954" y="119720"/>
                  </a:lnTo>
                  <a:lnTo>
                    <a:pt x="115909" y="120000"/>
                  </a:lnTo>
                  <a:lnTo>
                    <a:pt x="113863" y="120000"/>
                  </a:lnTo>
                  <a:lnTo>
                    <a:pt x="112500" y="120000"/>
                  </a:lnTo>
                  <a:lnTo>
                    <a:pt x="110454" y="119162"/>
                  </a:lnTo>
                  <a:lnTo>
                    <a:pt x="110454" y="119162"/>
                  </a:lnTo>
                  <a:lnTo>
                    <a:pt x="100909" y="113860"/>
                  </a:lnTo>
                  <a:lnTo>
                    <a:pt x="93409" y="108279"/>
                  </a:lnTo>
                  <a:lnTo>
                    <a:pt x="85909" y="102418"/>
                  </a:lnTo>
                  <a:lnTo>
                    <a:pt x="79090" y="96279"/>
                  </a:lnTo>
                  <a:lnTo>
                    <a:pt x="66818" y="84279"/>
                  </a:lnTo>
                  <a:lnTo>
                    <a:pt x="55227" y="71720"/>
                  </a:lnTo>
                  <a:lnTo>
                    <a:pt x="55227" y="71720"/>
                  </a:lnTo>
                  <a:lnTo>
                    <a:pt x="43636" y="58604"/>
                  </a:lnTo>
                  <a:lnTo>
                    <a:pt x="38181" y="51906"/>
                  </a:lnTo>
                  <a:lnTo>
                    <a:pt x="33409" y="45209"/>
                  </a:lnTo>
                  <a:lnTo>
                    <a:pt x="29318" y="38232"/>
                  </a:lnTo>
                  <a:lnTo>
                    <a:pt x="26590" y="31255"/>
                  </a:lnTo>
                  <a:lnTo>
                    <a:pt x="25909" y="24279"/>
                  </a:lnTo>
                  <a:lnTo>
                    <a:pt x="24545" y="17302"/>
                  </a:lnTo>
                  <a:lnTo>
                    <a:pt x="24545" y="17302"/>
                  </a:lnTo>
                  <a:lnTo>
                    <a:pt x="16363" y="16186"/>
                  </a:lnTo>
                  <a:lnTo>
                    <a:pt x="9545" y="13674"/>
                  </a:lnTo>
                  <a:lnTo>
                    <a:pt x="5454" y="12279"/>
                  </a:lnTo>
                  <a:lnTo>
                    <a:pt x="4090" y="10604"/>
                  </a:lnTo>
                  <a:lnTo>
                    <a:pt x="681" y="9209"/>
                  </a:lnTo>
                  <a:lnTo>
                    <a:pt x="0" y="7534"/>
                  </a:lnTo>
                  <a:lnTo>
                    <a:pt x="0" y="7534"/>
                  </a:lnTo>
                  <a:lnTo>
                    <a:pt x="0" y="6418"/>
                  </a:lnTo>
                  <a:lnTo>
                    <a:pt x="681" y="5581"/>
                  </a:lnTo>
                  <a:lnTo>
                    <a:pt x="2045" y="5302"/>
                  </a:lnTo>
                  <a:lnTo>
                    <a:pt x="4090" y="4744"/>
                  </a:lnTo>
                  <a:lnTo>
                    <a:pt x="6818" y="4744"/>
                  </a:lnTo>
                  <a:lnTo>
                    <a:pt x="8181" y="5302"/>
                  </a:lnTo>
                  <a:lnTo>
                    <a:pt x="9545" y="5860"/>
                  </a:lnTo>
                  <a:lnTo>
                    <a:pt x="10227" y="6697"/>
                  </a:lnTo>
                  <a:lnTo>
                    <a:pt x="10227" y="6697"/>
                  </a:lnTo>
                  <a:lnTo>
                    <a:pt x="12954" y="8651"/>
                  </a:lnTo>
                  <a:lnTo>
                    <a:pt x="16363" y="10325"/>
                  </a:lnTo>
                  <a:lnTo>
                    <a:pt x="21136" y="11720"/>
                  </a:lnTo>
                  <a:lnTo>
                    <a:pt x="25909" y="12558"/>
                  </a:lnTo>
                  <a:lnTo>
                    <a:pt x="25909" y="12558"/>
                  </a:lnTo>
                  <a:lnTo>
                    <a:pt x="26590" y="9767"/>
                  </a:lnTo>
                  <a:lnTo>
                    <a:pt x="28636" y="7534"/>
                  </a:lnTo>
                  <a:lnTo>
                    <a:pt x="30681" y="4744"/>
                  </a:lnTo>
                  <a:lnTo>
                    <a:pt x="31363" y="1953"/>
                  </a:lnTo>
                  <a:lnTo>
                    <a:pt x="31363" y="1953"/>
                  </a:lnTo>
                  <a:lnTo>
                    <a:pt x="32045" y="1395"/>
                  </a:lnTo>
                  <a:lnTo>
                    <a:pt x="33409" y="558"/>
                  </a:lnTo>
                  <a:lnTo>
                    <a:pt x="35454" y="0"/>
                  </a:lnTo>
                  <a:lnTo>
                    <a:pt x="38181" y="0"/>
                  </a:lnTo>
                  <a:lnTo>
                    <a:pt x="40227" y="558"/>
                  </a:lnTo>
                  <a:lnTo>
                    <a:pt x="40909" y="837"/>
                  </a:lnTo>
                  <a:lnTo>
                    <a:pt x="42954" y="1674"/>
                  </a:lnTo>
                  <a:lnTo>
                    <a:pt x="42954" y="2511"/>
                  </a:lnTo>
                  <a:lnTo>
                    <a:pt x="42954" y="251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9" name="Shape 543"/>
            <p:cNvSpPr/>
            <p:nvPr/>
          </p:nvSpPr>
          <p:spPr>
            <a:xfrm>
              <a:off x="1995" y="3386"/>
              <a:ext cx="428" cy="479"/>
            </a:xfrm>
            <a:custGeom>
              <a:avLst/>
              <a:gdLst/>
              <a:ahLst/>
              <a:cxnLst/>
              <a:rect l="0" t="0" r="0" b="0"/>
              <a:pathLst>
                <a:path w="120000" h="120000" extrusionOk="0">
                  <a:moveTo>
                    <a:pt x="117757" y="74154"/>
                  </a:moveTo>
                  <a:lnTo>
                    <a:pt x="117757" y="74154"/>
                  </a:lnTo>
                  <a:lnTo>
                    <a:pt x="118878" y="84676"/>
                  </a:lnTo>
                  <a:lnTo>
                    <a:pt x="120000" y="98204"/>
                  </a:lnTo>
                  <a:lnTo>
                    <a:pt x="120000" y="105219"/>
                  </a:lnTo>
                  <a:lnTo>
                    <a:pt x="119719" y="111231"/>
                  </a:lnTo>
                  <a:lnTo>
                    <a:pt x="119158" y="113486"/>
                  </a:lnTo>
                  <a:lnTo>
                    <a:pt x="118878" y="115741"/>
                  </a:lnTo>
                  <a:lnTo>
                    <a:pt x="118037" y="116993"/>
                  </a:lnTo>
                  <a:lnTo>
                    <a:pt x="116915" y="118246"/>
                  </a:lnTo>
                  <a:lnTo>
                    <a:pt x="116915" y="118246"/>
                  </a:lnTo>
                  <a:lnTo>
                    <a:pt x="115233" y="118747"/>
                  </a:lnTo>
                  <a:lnTo>
                    <a:pt x="113271" y="119498"/>
                  </a:lnTo>
                  <a:lnTo>
                    <a:pt x="111028" y="120000"/>
                  </a:lnTo>
                  <a:lnTo>
                    <a:pt x="108224" y="120000"/>
                  </a:lnTo>
                  <a:lnTo>
                    <a:pt x="102336" y="120000"/>
                  </a:lnTo>
                  <a:lnTo>
                    <a:pt x="95887" y="119498"/>
                  </a:lnTo>
                  <a:lnTo>
                    <a:pt x="82990" y="117745"/>
                  </a:lnTo>
                  <a:lnTo>
                    <a:pt x="77663" y="116993"/>
                  </a:lnTo>
                  <a:lnTo>
                    <a:pt x="73457" y="116993"/>
                  </a:lnTo>
                  <a:lnTo>
                    <a:pt x="73457" y="116993"/>
                  </a:lnTo>
                  <a:lnTo>
                    <a:pt x="42056" y="116492"/>
                  </a:lnTo>
                  <a:lnTo>
                    <a:pt x="42056" y="116492"/>
                  </a:lnTo>
                  <a:lnTo>
                    <a:pt x="22710" y="116993"/>
                  </a:lnTo>
                  <a:lnTo>
                    <a:pt x="16261" y="116993"/>
                  </a:lnTo>
                  <a:lnTo>
                    <a:pt x="10934" y="116993"/>
                  </a:lnTo>
                  <a:lnTo>
                    <a:pt x="6168" y="116492"/>
                  </a:lnTo>
                  <a:lnTo>
                    <a:pt x="4766" y="116492"/>
                  </a:lnTo>
                  <a:lnTo>
                    <a:pt x="3364" y="115741"/>
                  </a:lnTo>
                  <a:lnTo>
                    <a:pt x="3364" y="115741"/>
                  </a:lnTo>
                  <a:lnTo>
                    <a:pt x="1962" y="114237"/>
                  </a:lnTo>
                  <a:lnTo>
                    <a:pt x="1121" y="112484"/>
                  </a:lnTo>
                  <a:lnTo>
                    <a:pt x="280" y="110480"/>
                  </a:lnTo>
                  <a:lnTo>
                    <a:pt x="0" y="107974"/>
                  </a:lnTo>
                  <a:lnTo>
                    <a:pt x="0" y="102713"/>
                  </a:lnTo>
                  <a:lnTo>
                    <a:pt x="0" y="97954"/>
                  </a:lnTo>
                  <a:lnTo>
                    <a:pt x="0" y="97954"/>
                  </a:lnTo>
                  <a:lnTo>
                    <a:pt x="280" y="91941"/>
                  </a:lnTo>
                  <a:lnTo>
                    <a:pt x="841" y="86430"/>
                  </a:lnTo>
                  <a:lnTo>
                    <a:pt x="1401" y="80668"/>
                  </a:lnTo>
                  <a:lnTo>
                    <a:pt x="2803" y="75156"/>
                  </a:lnTo>
                  <a:lnTo>
                    <a:pt x="5327" y="64634"/>
                  </a:lnTo>
                  <a:lnTo>
                    <a:pt x="8411" y="53862"/>
                  </a:lnTo>
                  <a:lnTo>
                    <a:pt x="12336" y="43340"/>
                  </a:lnTo>
                  <a:lnTo>
                    <a:pt x="16822" y="32818"/>
                  </a:lnTo>
                  <a:lnTo>
                    <a:pt x="25794" y="11774"/>
                  </a:lnTo>
                  <a:lnTo>
                    <a:pt x="25794" y="11774"/>
                  </a:lnTo>
                  <a:lnTo>
                    <a:pt x="26635" y="10521"/>
                  </a:lnTo>
                  <a:lnTo>
                    <a:pt x="27757" y="9018"/>
                  </a:lnTo>
                  <a:lnTo>
                    <a:pt x="29158" y="8016"/>
                  </a:lnTo>
                  <a:lnTo>
                    <a:pt x="30841" y="7014"/>
                  </a:lnTo>
                  <a:lnTo>
                    <a:pt x="34766" y="5010"/>
                  </a:lnTo>
                  <a:lnTo>
                    <a:pt x="39813" y="3256"/>
                  </a:lnTo>
                  <a:lnTo>
                    <a:pt x="45420" y="1753"/>
                  </a:lnTo>
                  <a:lnTo>
                    <a:pt x="51308" y="1002"/>
                  </a:lnTo>
                  <a:lnTo>
                    <a:pt x="57476" y="250"/>
                  </a:lnTo>
                  <a:lnTo>
                    <a:pt x="63644" y="0"/>
                  </a:lnTo>
                  <a:lnTo>
                    <a:pt x="70373" y="0"/>
                  </a:lnTo>
                  <a:lnTo>
                    <a:pt x="76542" y="250"/>
                  </a:lnTo>
                  <a:lnTo>
                    <a:pt x="82429" y="1002"/>
                  </a:lnTo>
                  <a:lnTo>
                    <a:pt x="87476" y="1753"/>
                  </a:lnTo>
                  <a:lnTo>
                    <a:pt x="92242" y="3256"/>
                  </a:lnTo>
                  <a:lnTo>
                    <a:pt x="96168" y="4509"/>
                  </a:lnTo>
                  <a:lnTo>
                    <a:pt x="98971" y="6513"/>
                  </a:lnTo>
                  <a:lnTo>
                    <a:pt x="100093" y="7766"/>
                  </a:lnTo>
                  <a:lnTo>
                    <a:pt x="100934" y="8768"/>
                  </a:lnTo>
                  <a:lnTo>
                    <a:pt x="100934" y="8768"/>
                  </a:lnTo>
                  <a:lnTo>
                    <a:pt x="103177" y="15782"/>
                  </a:lnTo>
                  <a:lnTo>
                    <a:pt x="108224" y="32567"/>
                  </a:lnTo>
                  <a:lnTo>
                    <a:pt x="111308" y="43089"/>
                  </a:lnTo>
                  <a:lnTo>
                    <a:pt x="114112" y="54112"/>
                  </a:lnTo>
                  <a:lnTo>
                    <a:pt x="116635" y="64634"/>
                  </a:lnTo>
                  <a:lnTo>
                    <a:pt x="117757" y="74154"/>
                  </a:lnTo>
                  <a:lnTo>
                    <a:pt x="117757" y="74154"/>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0" name="Shape 544"/>
            <p:cNvSpPr/>
            <p:nvPr/>
          </p:nvSpPr>
          <p:spPr>
            <a:xfrm>
              <a:off x="1985" y="3379"/>
              <a:ext cx="446" cy="495"/>
            </a:xfrm>
            <a:custGeom>
              <a:avLst/>
              <a:gdLst/>
              <a:ahLst/>
              <a:cxnLst/>
              <a:rect l="0" t="0" r="0" b="0"/>
              <a:pathLst>
                <a:path w="120000" h="120000" extrusionOk="0">
                  <a:moveTo>
                    <a:pt x="3497" y="114666"/>
                  </a:moveTo>
                  <a:lnTo>
                    <a:pt x="3497" y="114666"/>
                  </a:lnTo>
                  <a:lnTo>
                    <a:pt x="4573" y="115151"/>
                  </a:lnTo>
                  <a:lnTo>
                    <a:pt x="5919" y="115878"/>
                  </a:lnTo>
                  <a:lnTo>
                    <a:pt x="8609" y="116606"/>
                  </a:lnTo>
                  <a:lnTo>
                    <a:pt x="11300" y="116848"/>
                  </a:lnTo>
                  <a:lnTo>
                    <a:pt x="14260" y="117333"/>
                  </a:lnTo>
                  <a:lnTo>
                    <a:pt x="14260" y="117333"/>
                  </a:lnTo>
                  <a:lnTo>
                    <a:pt x="23946" y="117333"/>
                  </a:lnTo>
                  <a:lnTo>
                    <a:pt x="34170" y="116848"/>
                  </a:lnTo>
                  <a:lnTo>
                    <a:pt x="44394" y="116848"/>
                  </a:lnTo>
                  <a:lnTo>
                    <a:pt x="54080" y="116848"/>
                  </a:lnTo>
                  <a:lnTo>
                    <a:pt x="54080" y="116848"/>
                  </a:lnTo>
                  <a:lnTo>
                    <a:pt x="68071" y="116848"/>
                  </a:lnTo>
                  <a:lnTo>
                    <a:pt x="75067" y="117333"/>
                  </a:lnTo>
                  <a:lnTo>
                    <a:pt x="81793" y="118060"/>
                  </a:lnTo>
                  <a:lnTo>
                    <a:pt x="81793" y="118060"/>
                  </a:lnTo>
                  <a:lnTo>
                    <a:pt x="92017" y="119272"/>
                  </a:lnTo>
                  <a:lnTo>
                    <a:pt x="96860" y="119515"/>
                  </a:lnTo>
                  <a:lnTo>
                    <a:pt x="102242" y="120000"/>
                  </a:lnTo>
                  <a:lnTo>
                    <a:pt x="102242" y="120000"/>
                  </a:lnTo>
                  <a:lnTo>
                    <a:pt x="105470" y="120000"/>
                  </a:lnTo>
                  <a:lnTo>
                    <a:pt x="109506" y="120000"/>
                  </a:lnTo>
                  <a:lnTo>
                    <a:pt x="111390" y="119515"/>
                  </a:lnTo>
                  <a:lnTo>
                    <a:pt x="113273" y="119272"/>
                  </a:lnTo>
                  <a:lnTo>
                    <a:pt x="115156" y="118545"/>
                  </a:lnTo>
                  <a:lnTo>
                    <a:pt x="116771" y="117575"/>
                  </a:lnTo>
                  <a:lnTo>
                    <a:pt x="116771" y="117575"/>
                  </a:lnTo>
                  <a:lnTo>
                    <a:pt x="117578" y="116606"/>
                  </a:lnTo>
                  <a:lnTo>
                    <a:pt x="118385" y="115636"/>
                  </a:lnTo>
                  <a:lnTo>
                    <a:pt x="119461" y="113212"/>
                  </a:lnTo>
                  <a:lnTo>
                    <a:pt x="119730" y="110545"/>
                  </a:lnTo>
                  <a:lnTo>
                    <a:pt x="119999" y="107878"/>
                  </a:lnTo>
                  <a:lnTo>
                    <a:pt x="119999" y="107878"/>
                  </a:lnTo>
                  <a:lnTo>
                    <a:pt x="119999" y="103515"/>
                  </a:lnTo>
                  <a:lnTo>
                    <a:pt x="119999" y="99393"/>
                  </a:lnTo>
                  <a:lnTo>
                    <a:pt x="119461" y="90909"/>
                  </a:lnTo>
                  <a:lnTo>
                    <a:pt x="118654" y="82181"/>
                  </a:lnTo>
                  <a:lnTo>
                    <a:pt x="117847" y="73696"/>
                  </a:lnTo>
                  <a:lnTo>
                    <a:pt x="117847" y="73696"/>
                  </a:lnTo>
                  <a:lnTo>
                    <a:pt x="117040" y="65939"/>
                  </a:lnTo>
                  <a:lnTo>
                    <a:pt x="115695" y="58181"/>
                  </a:lnTo>
                  <a:lnTo>
                    <a:pt x="113811" y="50181"/>
                  </a:lnTo>
                  <a:lnTo>
                    <a:pt x="111928" y="42424"/>
                  </a:lnTo>
                  <a:lnTo>
                    <a:pt x="107354" y="26909"/>
                  </a:lnTo>
                  <a:lnTo>
                    <a:pt x="102242" y="12121"/>
                  </a:lnTo>
                  <a:lnTo>
                    <a:pt x="102242" y="12121"/>
                  </a:lnTo>
                  <a:lnTo>
                    <a:pt x="101434" y="9696"/>
                  </a:lnTo>
                  <a:lnTo>
                    <a:pt x="99820" y="8000"/>
                  </a:lnTo>
                  <a:lnTo>
                    <a:pt x="98475" y="6303"/>
                  </a:lnTo>
                  <a:lnTo>
                    <a:pt x="96591" y="5090"/>
                  </a:lnTo>
                  <a:lnTo>
                    <a:pt x="94170" y="3636"/>
                  </a:lnTo>
                  <a:lnTo>
                    <a:pt x="91479" y="2666"/>
                  </a:lnTo>
                  <a:lnTo>
                    <a:pt x="86367" y="1212"/>
                  </a:lnTo>
                  <a:lnTo>
                    <a:pt x="80986" y="484"/>
                  </a:lnTo>
                  <a:lnTo>
                    <a:pt x="75336" y="0"/>
                  </a:lnTo>
                  <a:lnTo>
                    <a:pt x="65381" y="0"/>
                  </a:lnTo>
                  <a:lnTo>
                    <a:pt x="65381" y="0"/>
                  </a:lnTo>
                  <a:lnTo>
                    <a:pt x="57040" y="242"/>
                  </a:lnTo>
                  <a:lnTo>
                    <a:pt x="48699" y="1212"/>
                  </a:lnTo>
                  <a:lnTo>
                    <a:pt x="44663" y="1939"/>
                  </a:lnTo>
                  <a:lnTo>
                    <a:pt x="40627" y="2909"/>
                  </a:lnTo>
                  <a:lnTo>
                    <a:pt x="36322" y="4363"/>
                  </a:lnTo>
                  <a:lnTo>
                    <a:pt x="33094" y="6060"/>
                  </a:lnTo>
                  <a:lnTo>
                    <a:pt x="33094" y="6060"/>
                  </a:lnTo>
                  <a:lnTo>
                    <a:pt x="30134" y="7757"/>
                  </a:lnTo>
                  <a:lnTo>
                    <a:pt x="27713" y="9696"/>
                  </a:lnTo>
                  <a:lnTo>
                    <a:pt x="25829" y="12121"/>
                  </a:lnTo>
                  <a:lnTo>
                    <a:pt x="24753" y="14787"/>
                  </a:lnTo>
                  <a:lnTo>
                    <a:pt x="24753" y="14787"/>
                  </a:lnTo>
                  <a:lnTo>
                    <a:pt x="18834" y="28363"/>
                  </a:lnTo>
                  <a:lnTo>
                    <a:pt x="13183" y="41939"/>
                  </a:lnTo>
                  <a:lnTo>
                    <a:pt x="13183" y="41939"/>
                  </a:lnTo>
                  <a:lnTo>
                    <a:pt x="8340" y="55272"/>
                  </a:lnTo>
                  <a:lnTo>
                    <a:pt x="6457" y="62060"/>
                  </a:lnTo>
                  <a:lnTo>
                    <a:pt x="4573" y="68848"/>
                  </a:lnTo>
                  <a:lnTo>
                    <a:pt x="2959" y="75636"/>
                  </a:lnTo>
                  <a:lnTo>
                    <a:pt x="1883" y="82424"/>
                  </a:lnTo>
                  <a:lnTo>
                    <a:pt x="1076" y="89454"/>
                  </a:lnTo>
                  <a:lnTo>
                    <a:pt x="807" y="96727"/>
                  </a:lnTo>
                  <a:lnTo>
                    <a:pt x="807" y="96727"/>
                  </a:lnTo>
                  <a:lnTo>
                    <a:pt x="269" y="101090"/>
                  </a:lnTo>
                  <a:lnTo>
                    <a:pt x="0" y="106181"/>
                  </a:lnTo>
                  <a:lnTo>
                    <a:pt x="269" y="108363"/>
                  </a:lnTo>
                  <a:lnTo>
                    <a:pt x="1076" y="110787"/>
                  </a:lnTo>
                  <a:lnTo>
                    <a:pt x="1883" y="112969"/>
                  </a:lnTo>
                  <a:lnTo>
                    <a:pt x="3497" y="114666"/>
                  </a:lnTo>
                  <a:lnTo>
                    <a:pt x="3497" y="114666"/>
                  </a:lnTo>
                  <a:close/>
                  <a:moveTo>
                    <a:pt x="4843" y="96242"/>
                  </a:moveTo>
                  <a:lnTo>
                    <a:pt x="4843" y="96242"/>
                  </a:lnTo>
                  <a:lnTo>
                    <a:pt x="5650" y="88484"/>
                  </a:lnTo>
                  <a:lnTo>
                    <a:pt x="6457" y="80969"/>
                  </a:lnTo>
                  <a:lnTo>
                    <a:pt x="7802" y="73212"/>
                  </a:lnTo>
                  <a:lnTo>
                    <a:pt x="9686" y="65939"/>
                  </a:lnTo>
                  <a:lnTo>
                    <a:pt x="9686" y="65939"/>
                  </a:lnTo>
                  <a:lnTo>
                    <a:pt x="12107" y="58181"/>
                  </a:lnTo>
                  <a:lnTo>
                    <a:pt x="14529" y="49939"/>
                  </a:lnTo>
                  <a:lnTo>
                    <a:pt x="17757" y="42424"/>
                  </a:lnTo>
                  <a:lnTo>
                    <a:pt x="20717" y="34666"/>
                  </a:lnTo>
                  <a:lnTo>
                    <a:pt x="20717" y="34666"/>
                  </a:lnTo>
                  <a:lnTo>
                    <a:pt x="26636" y="21333"/>
                  </a:lnTo>
                  <a:lnTo>
                    <a:pt x="26636" y="21333"/>
                  </a:lnTo>
                  <a:lnTo>
                    <a:pt x="28520" y="16484"/>
                  </a:lnTo>
                  <a:lnTo>
                    <a:pt x="29596" y="14060"/>
                  </a:lnTo>
                  <a:lnTo>
                    <a:pt x="31210" y="12121"/>
                  </a:lnTo>
                  <a:lnTo>
                    <a:pt x="31210" y="12121"/>
                  </a:lnTo>
                  <a:lnTo>
                    <a:pt x="32556" y="10666"/>
                  </a:lnTo>
                  <a:lnTo>
                    <a:pt x="34170" y="9696"/>
                  </a:lnTo>
                  <a:lnTo>
                    <a:pt x="37937" y="7757"/>
                  </a:lnTo>
                  <a:lnTo>
                    <a:pt x="41973" y="6303"/>
                  </a:lnTo>
                  <a:lnTo>
                    <a:pt x="46547" y="5333"/>
                  </a:lnTo>
                  <a:lnTo>
                    <a:pt x="51121" y="4606"/>
                  </a:lnTo>
                  <a:lnTo>
                    <a:pt x="55695" y="4363"/>
                  </a:lnTo>
                  <a:lnTo>
                    <a:pt x="64304" y="3878"/>
                  </a:lnTo>
                  <a:lnTo>
                    <a:pt x="64304" y="3878"/>
                  </a:lnTo>
                  <a:lnTo>
                    <a:pt x="72107" y="3878"/>
                  </a:lnTo>
                  <a:lnTo>
                    <a:pt x="76681" y="3878"/>
                  </a:lnTo>
                  <a:lnTo>
                    <a:pt x="80986" y="4363"/>
                  </a:lnTo>
                  <a:lnTo>
                    <a:pt x="85560" y="5090"/>
                  </a:lnTo>
                  <a:lnTo>
                    <a:pt x="89596" y="6060"/>
                  </a:lnTo>
                  <a:lnTo>
                    <a:pt x="93094" y="7757"/>
                  </a:lnTo>
                  <a:lnTo>
                    <a:pt x="94977" y="8727"/>
                  </a:lnTo>
                  <a:lnTo>
                    <a:pt x="96053" y="9696"/>
                  </a:lnTo>
                  <a:lnTo>
                    <a:pt x="96053" y="9696"/>
                  </a:lnTo>
                  <a:lnTo>
                    <a:pt x="97130" y="11151"/>
                  </a:lnTo>
                  <a:lnTo>
                    <a:pt x="97937" y="12848"/>
                  </a:lnTo>
                  <a:lnTo>
                    <a:pt x="99013" y="16484"/>
                  </a:lnTo>
                  <a:lnTo>
                    <a:pt x="99013" y="16484"/>
                  </a:lnTo>
                  <a:lnTo>
                    <a:pt x="104125" y="31757"/>
                  </a:lnTo>
                  <a:lnTo>
                    <a:pt x="104125" y="31757"/>
                  </a:lnTo>
                  <a:lnTo>
                    <a:pt x="107085" y="42181"/>
                  </a:lnTo>
                  <a:lnTo>
                    <a:pt x="109506" y="52606"/>
                  </a:lnTo>
                  <a:lnTo>
                    <a:pt x="111928" y="63030"/>
                  </a:lnTo>
                  <a:lnTo>
                    <a:pt x="113811" y="73939"/>
                  </a:lnTo>
                  <a:lnTo>
                    <a:pt x="113811" y="73939"/>
                  </a:lnTo>
                  <a:lnTo>
                    <a:pt x="114080" y="80484"/>
                  </a:lnTo>
                  <a:lnTo>
                    <a:pt x="114887" y="87272"/>
                  </a:lnTo>
                  <a:lnTo>
                    <a:pt x="115156" y="93575"/>
                  </a:lnTo>
                  <a:lnTo>
                    <a:pt x="115695" y="100363"/>
                  </a:lnTo>
                  <a:lnTo>
                    <a:pt x="115695" y="100363"/>
                  </a:lnTo>
                  <a:lnTo>
                    <a:pt x="115964" y="107151"/>
                  </a:lnTo>
                  <a:lnTo>
                    <a:pt x="115695" y="110787"/>
                  </a:lnTo>
                  <a:lnTo>
                    <a:pt x="114887" y="112484"/>
                  </a:lnTo>
                  <a:lnTo>
                    <a:pt x="114618" y="113939"/>
                  </a:lnTo>
                  <a:lnTo>
                    <a:pt x="114618" y="113939"/>
                  </a:lnTo>
                  <a:lnTo>
                    <a:pt x="113273" y="114909"/>
                  </a:lnTo>
                  <a:lnTo>
                    <a:pt x="111928" y="115636"/>
                  </a:lnTo>
                  <a:lnTo>
                    <a:pt x="110044" y="115878"/>
                  </a:lnTo>
                  <a:lnTo>
                    <a:pt x="108161" y="116363"/>
                  </a:lnTo>
                  <a:lnTo>
                    <a:pt x="103587" y="116363"/>
                  </a:lnTo>
                  <a:lnTo>
                    <a:pt x="100627" y="115878"/>
                  </a:lnTo>
                  <a:lnTo>
                    <a:pt x="100627" y="115878"/>
                  </a:lnTo>
                  <a:lnTo>
                    <a:pt x="89327" y="114909"/>
                  </a:lnTo>
                  <a:lnTo>
                    <a:pt x="78565" y="113454"/>
                  </a:lnTo>
                  <a:lnTo>
                    <a:pt x="78565" y="113454"/>
                  </a:lnTo>
                  <a:lnTo>
                    <a:pt x="72107" y="113212"/>
                  </a:lnTo>
                  <a:lnTo>
                    <a:pt x="66188" y="112969"/>
                  </a:lnTo>
                  <a:lnTo>
                    <a:pt x="53811" y="112969"/>
                  </a:lnTo>
                  <a:lnTo>
                    <a:pt x="53811" y="112969"/>
                  </a:lnTo>
                  <a:lnTo>
                    <a:pt x="43856" y="112969"/>
                  </a:lnTo>
                  <a:lnTo>
                    <a:pt x="33901" y="113212"/>
                  </a:lnTo>
                  <a:lnTo>
                    <a:pt x="23946" y="113212"/>
                  </a:lnTo>
                  <a:lnTo>
                    <a:pt x="13991" y="113212"/>
                  </a:lnTo>
                  <a:lnTo>
                    <a:pt x="13991" y="113212"/>
                  </a:lnTo>
                  <a:lnTo>
                    <a:pt x="10493" y="112969"/>
                  </a:lnTo>
                  <a:lnTo>
                    <a:pt x="9147" y="112484"/>
                  </a:lnTo>
                  <a:lnTo>
                    <a:pt x="7802" y="112242"/>
                  </a:lnTo>
                  <a:lnTo>
                    <a:pt x="6726" y="111515"/>
                  </a:lnTo>
                  <a:lnTo>
                    <a:pt x="5919" y="110545"/>
                  </a:lnTo>
                  <a:lnTo>
                    <a:pt x="5381" y="109090"/>
                  </a:lnTo>
                  <a:lnTo>
                    <a:pt x="4843" y="107151"/>
                  </a:lnTo>
                  <a:lnTo>
                    <a:pt x="4843" y="107151"/>
                  </a:lnTo>
                  <a:lnTo>
                    <a:pt x="4843" y="101818"/>
                  </a:lnTo>
                  <a:lnTo>
                    <a:pt x="4843" y="96242"/>
                  </a:lnTo>
                  <a:lnTo>
                    <a:pt x="4843" y="962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1" name="Shape 545"/>
            <p:cNvSpPr/>
            <p:nvPr/>
          </p:nvSpPr>
          <p:spPr>
            <a:xfrm>
              <a:off x="1970" y="2906"/>
              <a:ext cx="515" cy="536"/>
            </a:xfrm>
            <a:custGeom>
              <a:avLst/>
              <a:gdLst/>
              <a:ahLst/>
              <a:cxnLst/>
              <a:rect l="0" t="0" r="0" b="0"/>
              <a:pathLst>
                <a:path w="120000" h="120000" extrusionOk="0">
                  <a:moveTo>
                    <a:pt x="71533" y="0"/>
                  </a:moveTo>
                  <a:lnTo>
                    <a:pt x="71533" y="0"/>
                  </a:lnTo>
                  <a:lnTo>
                    <a:pt x="76660" y="0"/>
                  </a:lnTo>
                  <a:lnTo>
                    <a:pt x="81553" y="671"/>
                  </a:lnTo>
                  <a:lnTo>
                    <a:pt x="86213" y="1791"/>
                  </a:lnTo>
                  <a:lnTo>
                    <a:pt x="90640" y="3358"/>
                  </a:lnTo>
                  <a:lnTo>
                    <a:pt x="94601" y="6044"/>
                  </a:lnTo>
                  <a:lnTo>
                    <a:pt x="98097" y="8507"/>
                  </a:lnTo>
                  <a:lnTo>
                    <a:pt x="101825" y="11641"/>
                  </a:lnTo>
                  <a:lnTo>
                    <a:pt x="104621" y="15000"/>
                  </a:lnTo>
                  <a:lnTo>
                    <a:pt x="107650" y="18805"/>
                  </a:lnTo>
                  <a:lnTo>
                    <a:pt x="109980" y="22611"/>
                  </a:lnTo>
                  <a:lnTo>
                    <a:pt x="112077" y="26641"/>
                  </a:lnTo>
                  <a:lnTo>
                    <a:pt x="114174" y="30895"/>
                  </a:lnTo>
                  <a:lnTo>
                    <a:pt x="115805" y="34925"/>
                  </a:lnTo>
                  <a:lnTo>
                    <a:pt x="116970" y="39402"/>
                  </a:lnTo>
                  <a:lnTo>
                    <a:pt x="118135" y="43432"/>
                  </a:lnTo>
                  <a:lnTo>
                    <a:pt x="118601" y="47462"/>
                  </a:lnTo>
                  <a:lnTo>
                    <a:pt x="118601" y="47462"/>
                  </a:lnTo>
                  <a:lnTo>
                    <a:pt x="119300" y="52835"/>
                  </a:lnTo>
                  <a:lnTo>
                    <a:pt x="120000" y="58208"/>
                  </a:lnTo>
                  <a:lnTo>
                    <a:pt x="120000" y="63358"/>
                  </a:lnTo>
                  <a:lnTo>
                    <a:pt x="119766" y="68955"/>
                  </a:lnTo>
                  <a:lnTo>
                    <a:pt x="119067" y="74776"/>
                  </a:lnTo>
                  <a:lnTo>
                    <a:pt x="117669" y="80373"/>
                  </a:lnTo>
                  <a:lnTo>
                    <a:pt x="116038" y="85970"/>
                  </a:lnTo>
                  <a:lnTo>
                    <a:pt x="114873" y="88432"/>
                  </a:lnTo>
                  <a:lnTo>
                    <a:pt x="113475" y="91119"/>
                  </a:lnTo>
                  <a:lnTo>
                    <a:pt x="111844" y="93805"/>
                  </a:lnTo>
                  <a:lnTo>
                    <a:pt x="109980" y="96268"/>
                  </a:lnTo>
                  <a:lnTo>
                    <a:pt x="107883" y="98507"/>
                  </a:lnTo>
                  <a:lnTo>
                    <a:pt x="105786" y="100970"/>
                  </a:lnTo>
                  <a:lnTo>
                    <a:pt x="103456" y="102985"/>
                  </a:lnTo>
                  <a:lnTo>
                    <a:pt x="100427" y="105223"/>
                  </a:lnTo>
                  <a:lnTo>
                    <a:pt x="97631" y="107462"/>
                  </a:lnTo>
                  <a:lnTo>
                    <a:pt x="94368" y="109253"/>
                  </a:lnTo>
                  <a:lnTo>
                    <a:pt x="90640" y="111268"/>
                  </a:lnTo>
                  <a:lnTo>
                    <a:pt x="86912" y="112835"/>
                  </a:lnTo>
                  <a:lnTo>
                    <a:pt x="82951" y="114402"/>
                  </a:lnTo>
                  <a:lnTo>
                    <a:pt x="78291" y="115522"/>
                  </a:lnTo>
                  <a:lnTo>
                    <a:pt x="73864" y="116865"/>
                  </a:lnTo>
                  <a:lnTo>
                    <a:pt x="68504" y="117985"/>
                  </a:lnTo>
                  <a:lnTo>
                    <a:pt x="63145" y="119104"/>
                  </a:lnTo>
                  <a:lnTo>
                    <a:pt x="57320" y="119552"/>
                  </a:lnTo>
                  <a:lnTo>
                    <a:pt x="57320" y="119552"/>
                  </a:lnTo>
                  <a:lnTo>
                    <a:pt x="52893" y="120000"/>
                  </a:lnTo>
                  <a:lnTo>
                    <a:pt x="49165" y="120000"/>
                  </a:lnTo>
                  <a:lnTo>
                    <a:pt x="45203" y="120000"/>
                  </a:lnTo>
                  <a:lnTo>
                    <a:pt x="41708" y="119552"/>
                  </a:lnTo>
                  <a:lnTo>
                    <a:pt x="38446" y="119104"/>
                  </a:lnTo>
                  <a:lnTo>
                    <a:pt x="35184" y="117985"/>
                  </a:lnTo>
                  <a:lnTo>
                    <a:pt x="32155" y="117089"/>
                  </a:lnTo>
                  <a:lnTo>
                    <a:pt x="29359" y="115970"/>
                  </a:lnTo>
                  <a:lnTo>
                    <a:pt x="27029" y="114402"/>
                  </a:lnTo>
                  <a:lnTo>
                    <a:pt x="24466" y="112835"/>
                  </a:lnTo>
                  <a:lnTo>
                    <a:pt x="22368" y="111268"/>
                  </a:lnTo>
                  <a:lnTo>
                    <a:pt x="20271" y="109253"/>
                  </a:lnTo>
                  <a:lnTo>
                    <a:pt x="16543" y="105223"/>
                  </a:lnTo>
                  <a:lnTo>
                    <a:pt x="13747" y="100970"/>
                  </a:lnTo>
                  <a:lnTo>
                    <a:pt x="11184" y="96268"/>
                  </a:lnTo>
                  <a:lnTo>
                    <a:pt x="9087" y="91567"/>
                  </a:lnTo>
                  <a:lnTo>
                    <a:pt x="7223" y="86865"/>
                  </a:lnTo>
                  <a:lnTo>
                    <a:pt x="5825" y="81940"/>
                  </a:lnTo>
                  <a:lnTo>
                    <a:pt x="3495" y="72761"/>
                  </a:lnTo>
                  <a:lnTo>
                    <a:pt x="1864" y="65373"/>
                  </a:lnTo>
                  <a:lnTo>
                    <a:pt x="1864" y="65373"/>
                  </a:lnTo>
                  <a:lnTo>
                    <a:pt x="932" y="59104"/>
                  </a:lnTo>
                  <a:lnTo>
                    <a:pt x="233" y="53507"/>
                  </a:lnTo>
                  <a:lnTo>
                    <a:pt x="0" y="47910"/>
                  </a:lnTo>
                  <a:lnTo>
                    <a:pt x="233" y="42761"/>
                  </a:lnTo>
                  <a:lnTo>
                    <a:pt x="932" y="38059"/>
                  </a:lnTo>
                  <a:lnTo>
                    <a:pt x="1864" y="33358"/>
                  </a:lnTo>
                  <a:lnTo>
                    <a:pt x="3495" y="29328"/>
                  </a:lnTo>
                  <a:lnTo>
                    <a:pt x="5825" y="25522"/>
                  </a:lnTo>
                  <a:lnTo>
                    <a:pt x="8155" y="21940"/>
                  </a:lnTo>
                  <a:lnTo>
                    <a:pt x="11417" y="18805"/>
                  </a:lnTo>
                  <a:lnTo>
                    <a:pt x="14679" y="15895"/>
                  </a:lnTo>
                  <a:lnTo>
                    <a:pt x="18640" y="13208"/>
                  </a:lnTo>
                  <a:lnTo>
                    <a:pt x="23067" y="10746"/>
                  </a:lnTo>
                  <a:lnTo>
                    <a:pt x="27961" y="8507"/>
                  </a:lnTo>
                  <a:lnTo>
                    <a:pt x="33553" y="6492"/>
                  </a:lnTo>
                  <a:lnTo>
                    <a:pt x="39378" y="4925"/>
                  </a:lnTo>
                  <a:lnTo>
                    <a:pt x="39378" y="4925"/>
                  </a:lnTo>
                  <a:lnTo>
                    <a:pt x="41009" y="4477"/>
                  </a:lnTo>
                  <a:lnTo>
                    <a:pt x="46601" y="3134"/>
                  </a:lnTo>
                  <a:lnTo>
                    <a:pt x="50796" y="2238"/>
                  </a:lnTo>
                  <a:lnTo>
                    <a:pt x="56155" y="1343"/>
                  </a:lnTo>
                  <a:lnTo>
                    <a:pt x="63145" y="671"/>
                  </a:lnTo>
                  <a:lnTo>
                    <a:pt x="71533" y="0"/>
                  </a:lnTo>
                  <a:lnTo>
                    <a:pt x="71533" y="0"/>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2" name="Shape 546"/>
            <p:cNvSpPr/>
            <p:nvPr/>
          </p:nvSpPr>
          <p:spPr>
            <a:xfrm>
              <a:off x="1962" y="2898"/>
              <a:ext cx="532" cy="552"/>
            </a:xfrm>
            <a:custGeom>
              <a:avLst/>
              <a:gdLst/>
              <a:ahLst/>
              <a:cxnLst/>
              <a:rect l="0" t="0" r="0" b="0"/>
              <a:pathLst>
                <a:path w="120000" h="120000" extrusionOk="0">
                  <a:moveTo>
                    <a:pt x="2026" y="66956"/>
                  </a:moveTo>
                  <a:lnTo>
                    <a:pt x="2026" y="66956"/>
                  </a:lnTo>
                  <a:lnTo>
                    <a:pt x="3602" y="74347"/>
                  </a:lnTo>
                  <a:lnTo>
                    <a:pt x="5628" y="81304"/>
                  </a:lnTo>
                  <a:lnTo>
                    <a:pt x="7879" y="88260"/>
                  </a:lnTo>
                  <a:lnTo>
                    <a:pt x="9005" y="91521"/>
                  </a:lnTo>
                  <a:lnTo>
                    <a:pt x="10356" y="94782"/>
                  </a:lnTo>
                  <a:lnTo>
                    <a:pt x="10356" y="94782"/>
                  </a:lnTo>
                  <a:lnTo>
                    <a:pt x="12157" y="98478"/>
                  </a:lnTo>
                  <a:lnTo>
                    <a:pt x="14409" y="101739"/>
                  </a:lnTo>
                  <a:lnTo>
                    <a:pt x="16660" y="104782"/>
                  </a:lnTo>
                  <a:lnTo>
                    <a:pt x="18686" y="107608"/>
                  </a:lnTo>
                  <a:lnTo>
                    <a:pt x="21613" y="110000"/>
                  </a:lnTo>
                  <a:lnTo>
                    <a:pt x="24540" y="112173"/>
                  </a:lnTo>
                  <a:lnTo>
                    <a:pt x="27242" y="113913"/>
                  </a:lnTo>
                  <a:lnTo>
                    <a:pt x="30393" y="115434"/>
                  </a:lnTo>
                  <a:lnTo>
                    <a:pt x="33545" y="116956"/>
                  </a:lnTo>
                  <a:lnTo>
                    <a:pt x="36923" y="118260"/>
                  </a:lnTo>
                  <a:lnTo>
                    <a:pt x="40525" y="118913"/>
                  </a:lnTo>
                  <a:lnTo>
                    <a:pt x="44127" y="119347"/>
                  </a:lnTo>
                  <a:lnTo>
                    <a:pt x="47954" y="120000"/>
                  </a:lnTo>
                  <a:lnTo>
                    <a:pt x="51782" y="120000"/>
                  </a:lnTo>
                  <a:lnTo>
                    <a:pt x="55834" y="119782"/>
                  </a:lnTo>
                  <a:lnTo>
                    <a:pt x="59662" y="119347"/>
                  </a:lnTo>
                  <a:lnTo>
                    <a:pt x="59662" y="119347"/>
                  </a:lnTo>
                  <a:lnTo>
                    <a:pt x="67992" y="118260"/>
                  </a:lnTo>
                  <a:lnTo>
                    <a:pt x="76322" y="116086"/>
                  </a:lnTo>
                  <a:lnTo>
                    <a:pt x="80375" y="114782"/>
                  </a:lnTo>
                  <a:lnTo>
                    <a:pt x="84202" y="113695"/>
                  </a:lnTo>
                  <a:lnTo>
                    <a:pt x="87804" y="112173"/>
                  </a:lnTo>
                  <a:lnTo>
                    <a:pt x="91632" y="110434"/>
                  </a:lnTo>
                  <a:lnTo>
                    <a:pt x="95009" y="108478"/>
                  </a:lnTo>
                  <a:lnTo>
                    <a:pt x="98611" y="106086"/>
                  </a:lnTo>
                  <a:lnTo>
                    <a:pt x="101988" y="103695"/>
                  </a:lnTo>
                  <a:lnTo>
                    <a:pt x="104915" y="101304"/>
                  </a:lnTo>
                  <a:lnTo>
                    <a:pt x="107617" y="98260"/>
                  </a:lnTo>
                  <a:lnTo>
                    <a:pt x="110093" y="95217"/>
                  </a:lnTo>
                  <a:lnTo>
                    <a:pt x="112795" y="91521"/>
                  </a:lnTo>
                  <a:lnTo>
                    <a:pt x="114596" y="87826"/>
                  </a:lnTo>
                  <a:lnTo>
                    <a:pt x="114596" y="87826"/>
                  </a:lnTo>
                  <a:lnTo>
                    <a:pt x="115947" y="84782"/>
                  </a:lnTo>
                  <a:lnTo>
                    <a:pt x="117073" y="81739"/>
                  </a:lnTo>
                  <a:lnTo>
                    <a:pt x="117973" y="78478"/>
                  </a:lnTo>
                  <a:lnTo>
                    <a:pt x="118649" y="75217"/>
                  </a:lnTo>
                  <a:lnTo>
                    <a:pt x="119549" y="67826"/>
                  </a:lnTo>
                  <a:lnTo>
                    <a:pt x="120000" y="60652"/>
                  </a:lnTo>
                  <a:lnTo>
                    <a:pt x="119549" y="53260"/>
                  </a:lnTo>
                  <a:lnTo>
                    <a:pt x="118424" y="45652"/>
                  </a:lnTo>
                  <a:lnTo>
                    <a:pt x="116848" y="38478"/>
                  </a:lnTo>
                  <a:lnTo>
                    <a:pt x="115497" y="35217"/>
                  </a:lnTo>
                  <a:lnTo>
                    <a:pt x="114371" y="31521"/>
                  </a:lnTo>
                  <a:lnTo>
                    <a:pt x="112795" y="28043"/>
                  </a:lnTo>
                  <a:lnTo>
                    <a:pt x="111219" y="24782"/>
                  </a:lnTo>
                  <a:lnTo>
                    <a:pt x="109193" y="21739"/>
                  </a:lnTo>
                  <a:lnTo>
                    <a:pt x="107392" y="18695"/>
                  </a:lnTo>
                  <a:lnTo>
                    <a:pt x="105140" y="15652"/>
                  </a:lnTo>
                  <a:lnTo>
                    <a:pt x="102889" y="13260"/>
                  </a:lnTo>
                  <a:lnTo>
                    <a:pt x="100412" y="10869"/>
                  </a:lnTo>
                  <a:lnTo>
                    <a:pt x="97711" y="8478"/>
                  </a:lnTo>
                  <a:lnTo>
                    <a:pt x="94784" y="6304"/>
                  </a:lnTo>
                  <a:lnTo>
                    <a:pt x="92082" y="4782"/>
                  </a:lnTo>
                  <a:lnTo>
                    <a:pt x="88930" y="3260"/>
                  </a:lnTo>
                  <a:lnTo>
                    <a:pt x="85328" y="1739"/>
                  </a:lnTo>
                  <a:lnTo>
                    <a:pt x="81951" y="869"/>
                  </a:lnTo>
                  <a:lnTo>
                    <a:pt x="78574" y="217"/>
                  </a:lnTo>
                  <a:lnTo>
                    <a:pt x="74746" y="0"/>
                  </a:lnTo>
                  <a:lnTo>
                    <a:pt x="70919" y="0"/>
                  </a:lnTo>
                  <a:lnTo>
                    <a:pt x="70919" y="0"/>
                  </a:lnTo>
                  <a:lnTo>
                    <a:pt x="62138" y="434"/>
                  </a:lnTo>
                  <a:lnTo>
                    <a:pt x="52682" y="1739"/>
                  </a:lnTo>
                  <a:lnTo>
                    <a:pt x="43001" y="3478"/>
                  </a:lnTo>
                  <a:lnTo>
                    <a:pt x="38273" y="4782"/>
                  </a:lnTo>
                  <a:lnTo>
                    <a:pt x="33545" y="6086"/>
                  </a:lnTo>
                  <a:lnTo>
                    <a:pt x="28818" y="7826"/>
                  </a:lnTo>
                  <a:lnTo>
                    <a:pt x="24540" y="9565"/>
                  </a:lnTo>
                  <a:lnTo>
                    <a:pt x="20262" y="11739"/>
                  </a:lnTo>
                  <a:lnTo>
                    <a:pt x="16660" y="14130"/>
                  </a:lnTo>
                  <a:lnTo>
                    <a:pt x="12833" y="16956"/>
                  </a:lnTo>
                  <a:lnTo>
                    <a:pt x="9681" y="20217"/>
                  </a:lnTo>
                  <a:lnTo>
                    <a:pt x="6754" y="23695"/>
                  </a:lnTo>
                  <a:lnTo>
                    <a:pt x="4727" y="27608"/>
                  </a:lnTo>
                  <a:lnTo>
                    <a:pt x="4727" y="27608"/>
                  </a:lnTo>
                  <a:lnTo>
                    <a:pt x="2701" y="32391"/>
                  </a:lnTo>
                  <a:lnTo>
                    <a:pt x="1125" y="37173"/>
                  </a:lnTo>
                  <a:lnTo>
                    <a:pt x="225" y="42173"/>
                  </a:lnTo>
                  <a:lnTo>
                    <a:pt x="0" y="46956"/>
                  </a:lnTo>
                  <a:lnTo>
                    <a:pt x="0" y="52173"/>
                  </a:lnTo>
                  <a:lnTo>
                    <a:pt x="675" y="56956"/>
                  </a:lnTo>
                  <a:lnTo>
                    <a:pt x="1125" y="62173"/>
                  </a:lnTo>
                  <a:lnTo>
                    <a:pt x="2026" y="66956"/>
                  </a:lnTo>
                  <a:lnTo>
                    <a:pt x="2026" y="66956"/>
                  </a:lnTo>
                  <a:close/>
                  <a:moveTo>
                    <a:pt x="11031" y="24565"/>
                  </a:moveTo>
                  <a:lnTo>
                    <a:pt x="11031" y="24565"/>
                  </a:lnTo>
                  <a:lnTo>
                    <a:pt x="13508" y="21739"/>
                  </a:lnTo>
                  <a:lnTo>
                    <a:pt x="16660" y="19130"/>
                  </a:lnTo>
                  <a:lnTo>
                    <a:pt x="19812" y="16521"/>
                  </a:lnTo>
                  <a:lnTo>
                    <a:pt x="23189" y="14565"/>
                  </a:lnTo>
                  <a:lnTo>
                    <a:pt x="26566" y="12608"/>
                  </a:lnTo>
                  <a:lnTo>
                    <a:pt x="30393" y="11086"/>
                  </a:lnTo>
                  <a:lnTo>
                    <a:pt x="34221" y="9565"/>
                  </a:lnTo>
                  <a:lnTo>
                    <a:pt x="38273" y="8478"/>
                  </a:lnTo>
                  <a:lnTo>
                    <a:pt x="46378" y="6304"/>
                  </a:lnTo>
                  <a:lnTo>
                    <a:pt x="54934" y="5000"/>
                  </a:lnTo>
                  <a:lnTo>
                    <a:pt x="63039" y="4130"/>
                  </a:lnTo>
                  <a:lnTo>
                    <a:pt x="70694" y="3478"/>
                  </a:lnTo>
                  <a:lnTo>
                    <a:pt x="70694" y="3478"/>
                  </a:lnTo>
                  <a:lnTo>
                    <a:pt x="74296" y="3478"/>
                  </a:lnTo>
                  <a:lnTo>
                    <a:pt x="77448" y="3913"/>
                  </a:lnTo>
                  <a:lnTo>
                    <a:pt x="80600" y="4130"/>
                  </a:lnTo>
                  <a:lnTo>
                    <a:pt x="83752" y="5000"/>
                  </a:lnTo>
                  <a:lnTo>
                    <a:pt x="86679" y="6086"/>
                  </a:lnTo>
                  <a:lnTo>
                    <a:pt x="89380" y="7608"/>
                  </a:lnTo>
                  <a:lnTo>
                    <a:pt x="92082" y="9130"/>
                  </a:lnTo>
                  <a:lnTo>
                    <a:pt x="94559" y="10652"/>
                  </a:lnTo>
                  <a:lnTo>
                    <a:pt x="97035" y="12608"/>
                  </a:lnTo>
                  <a:lnTo>
                    <a:pt x="99287" y="14565"/>
                  </a:lnTo>
                  <a:lnTo>
                    <a:pt x="101313" y="16956"/>
                  </a:lnTo>
                  <a:lnTo>
                    <a:pt x="103339" y="19347"/>
                  </a:lnTo>
                  <a:lnTo>
                    <a:pt x="105140" y="21739"/>
                  </a:lnTo>
                  <a:lnTo>
                    <a:pt x="106716" y="24565"/>
                  </a:lnTo>
                  <a:lnTo>
                    <a:pt x="109643" y="30217"/>
                  </a:lnTo>
                  <a:lnTo>
                    <a:pt x="112120" y="36304"/>
                  </a:lnTo>
                  <a:lnTo>
                    <a:pt x="113921" y="42608"/>
                  </a:lnTo>
                  <a:lnTo>
                    <a:pt x="115272" y="49130"/>
                  </a:lnTo>
                  <a:lnTo>
                    <a:pt x="115947" y="55434"/>
                  </a:lnTo>
                  <a:lnTo>
                    <a:pt x="116172" y="61739"/>
                  </a:lnTo>
                  <a:lnTo>
                    <a:pt x="115947" y="68260"/>
                  </a:lnTo>
                  <a:lnTo>
                    <a:pt x="115272" y="74347"/>
                  </a:lnTo>
                  <a:lnTo>
                    <a:pt x="113696" y="79782"/>
                  </a:lnTo>
                  <a:lnTo>
                    <a:pt x="113696" y="79782"/>
                  </a:lnTo>
                  <a:lnTo>
                    <a:pt x="112120" y="84347"/>
                  </a:lnTo>
                  <a:lnTo>
                    <a:pt x="110093" y="88260"/>
                  </a:lnTo>
                  <a:lnTo>
                    <a:pt x="107617" y="91739"/>
                  </a:lnTo>
                  <a:lnTo>
                    <a:pt x="105140" y="95434"/>
                  </a:lnTo>
                  <a:lnTo>
                    <a:pt x="102439" y="98478"/>
                  </a:lnTo>
                  <a:lnTo>
                    <a:pt x="98836" y="101304"/>
                  </a:lnTo>
                  <a:lnTo>
                    <a:pt x="95459" y="103913"/>
                  </a:lnTo>
                  <a:lnTo>
                    <a:pt x="91632" y="106086"/>
                  </a:lnTo>
                  <a:lnTo>
                    <a:pt x="87804" y="108260"/>
                  </a:lnTo>
                  <a:lnTo>
                    <a:pt x="83752" y="110000"/>
                  </a:lnTo>
                  <a:lnTo>
                    <a:pt x="79474" y="111521"/>
                  </a:lnTo>
                  <a:lnTo>
                    <a:pt x="75422" y="112826"/>
                  </a:lnTo>
                  <a:lnTo>
                    <a:pt x="70919" y="113913"/>
                  </a:lnTo>
                  <a:lnTo>
                    <a:pt x="66191" y="114782"/>
                  </a:lnTo>
                  <a:lnTo>
                    <a:pt x="61913" y="115434"/>
                  </a:lnTo>
                  <a:lnTo>
                    <a:pt x="57410" y="116086"/>
                  </a:lnTo>
                  <a:lnTo>
                    <a:pt x="57410" y="116086"/>
                  </a:lnTo>
                  <a:lnTo>
                    <a:pt x="52682" y="116304"/>
                  </a:lnTo>
                  <a:lnTo>
                    <a:pt x="47954" y="116304"/>
                  </a:lnTo>
                  <a:lnTo>
                    <a:pt x="43677" y="116086"/>
                  </a:lnTo>
                  <a:lnTo>
                    <a:pt x="38949" y="115217"/>
                  </a:lnTo>
                  <a:lnTo>
                    <a:pt x="34896" y="113913"/>
                  </a:lnTo>
                  <a:lnTo>
                    <a:pt x="30393" y="112391"/>
                  </a:lnTo>
                  <a:lnTo>
                    <a:pt x="26566" y="110000"/>
                  </a:lnTo>
                  <a:lnTo>
                    <a:pt x="23189" y="106956"/>
                  </a:lnTo>
                  <a:lnTo>
                    <a:pt x="23189" y="106956"/>
                  </a:lnTo>
                  <a:lnTo>
                    <a:pt x="20712" y="104565"/>
                  </a:lnTo>
                  <a:lnTo>
                    <a:pt x="18461" y="101739"/>
                  </a:lnTo>
                  <a:lnTo>
                    <a:pt x="16660" y="98913"/>
                  </a:lnTo>
                  <a:lnTo>
                    <a:pt x="14634" y="95869"/>
                  </a:lnTo>
                  <a:lnTo>
                    <a:pt x="13508" y="92826"/>
                  </a:lnTo>
                  <a:lnTo>
                    <a:pt x="11932" y="89347"/>
                  </a:lnTo>
                  <a:lnTo>
                    <a:pt x="9681" y="82826"/>
                  </a:lnTo>
                  <a:lnTo>
                    <a:pt x="9681" y="82826"/>
                  </a:lnTo>
                  <a:lnTo>
                    <a:pt x="7879" y="75652"/>
                  </a:lnTo>
                  <a:lnTo>
                    <a:pt x="5853" y="68478"/>
                  </a:lnTo>
                  <a:lnTo>
                    <a:pt x="4277" y="60869"/>
                  </a:lnTo>
                  <a:lnTo>
                    <a:pt x="4052" y="56956"/>
                  </a:lnTo>
                  <a:lnTo>
                    <a:pt x="3602" y="53043"/>
                  </a:lnTo>
                  <a:lnTo>
                    <a:pt x="3377" y="49130"/>
                  </a:lnTo>
                  <a:lnTo>
                    <a:pt x="3377" y="45434"/>
                  </a:lnTo>
                  <a:lnTo>
                    <a:pt x="4052" y="41739"/>
                  </a:lnTo>
                  <a:lnTo>
                    <a:pt x="4727" y="38043"/>
                  </a:lnTo>
                  <a:lnTo>
                    <a:pt x="5628" y="34565"/>
                  </a:lnTo>
                  <a:lnTo>
                    <a:pt x="6754" y="30869"/>
                  </a:lnTo>
                  <a:lnTo>
                    <a:pt x="8780" y="27826"/>
                  </a:lnTo>
                  <a:lnTo>
                    <a:pt x="11031" y="24565"/>
                  </a:lnTo>
                  <a:lnTo>
                    <a:pt x="11031" y="2456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3" name="Shape 547"/>
            <p:cNvSpPr/>
            <p:nvPr/>
          </p:nvSpPr>
          <p:spPr>
            <a:xfrm>
              <a:off x="1780" y="2871"/>
              <a:ext cx="913" cy="469"/>
            </a:xfrm>
            <a:custGeom>
              <a:avLst/>
              <a:gdLst/>
              <a:ahLst/>
              <a:cxnLst/>
              <a:rect l="0" t="0" r="0" b="0"/>
              <a:pathLst>
                <a:path w="120000" h="120000" extrusionOk="0">
                  <a:moveTo>
                    <a:pt x="93055" y="62430"/>
                  </a:moveTo>
                  <a:lnTo>
                    <a:pt x="93055" y="62430"/>
                  </a:lnTo>
                  <a:lnTo>
                    <a:pt x="86746" y="62942"/>
                  </a:lnTo>
                  <a:lnTo>
                    <a:pt x="83461" y="62430"/>
                  </a:lnTo>
                  <a:lnTo>
                    <a:pt x="80043" y="61918"/>
                  </a:lnTo>
                  <a:lnTo>
                    <a:pt x="76495" y="61151"/>
                  </a:lnTo>
                  <a:lnTo>
                    <a:pt x="73209" y="60127"/>
                  </a:lnTo>
                  <a:lnTo>
                    <a:pt x="70054" y="58592"/>
                  </a:lnTo>
                  <a:lnTo>
                    <a:pt x="67294" y="56545"/>
                  </a:lnTo>
                  <a:lnTo>
                    <a:pt x="67294" y="56545"/>
                  </a:lnTo>
                  <a:lnTo>
                    <a:pt x="66243" y="55266"/>
                  </a:lnTo>
                  <a:lnTo>
                    <a:pt x="65191" y="53987"/>
                  </a:lnTo>
                  <a:lnTo>
                    <a:pt x="64271" y="52196"/>
                  </a:lnTo>
                  <a:lnTo>
                    <a:pt x="63351" y="50149"/>
                  </a:lnTo>
                  <a:lnTo>
                    <a:pt x="61511" y="45287"/>
                  </a:lnTo>
                  <a:lnTo>
                    <a:pt x="59802" y="40426"/>
                  </a:lnTo>
                  <a:lnTo>
                    <a:pt x="56648" y="29424"/>
                  </a:lnTo>
                  <a:lnTo>
                    <a:pt x="55465" y="24051"/>
                  </a:lnTo>
                  <a:lnTo>
                    <a:pt x="54151" y="19701"/>
                  </a:lnTo>
                  <a:lnTo>
                    <a:pt x="54151" y="19701"/>
                  </a:lnTo>
                  <a:lnTo>
                    <a:pt x="54019" y="25842"/>
                  </a:lnTo>
                  <a:lnTo>
                    <a:pt x="53756" y="32238"/>
                  </a:lnTo>
                  <a:lnTo>
                    <a:pt x="53231" y="37867"/>
                  </a:lnTo>
                  <a:lnTo>
                    <a:pt x="52442" y="43496"/>
                  </a:lnTo>
                  <a:lnTo>
                    <a:pt x="51522" y="48614"/>
                  </a:lnTo>
                  <a:lnTo>
                    <a:pt x="50996" y="51172"/>
                  </a:lnTo>
                  <a:lnTo>
                    <a:pt x="50339" y="53219"/>
                  </a:lnTo>
                  <a:lnTo>
                    <a:pt x="49419" y="55266"/>
                  </a:lnTo>
                  <a:lnTo>
                    <a:pt x="48499" y="57057"/>
                  </a:lnTo>
                  <a:lnTo>
                    <a:pt x="47579" y="58848"/>
                  </a:lnTo>
                  <a:lnTo>
                    <a:pt x="46265" y="60383"/>
                  </a:lnTo>
                  <a:lnTo>
                    <a:pt x="46265" y="60383"/>
                  </a:lnTo>
                  <a:lnTo>
                    <a:pt x="42716" y="64989"/>
                  </a:lnTo>
                  <a:lnTo>
                    <a:pt x="40876" y="67547"/>
                  </a:lnTo>
                  <a:lnTo>
                    <a:pt x="38904" y="69594"/>
                  </a:lnTo>
                  <a:lnTo>
                    <a:pt x="36933" y="71897"/>
                  </a:lnTo>
                  <a:lnTo>
                    <a:pt x="34567" y="73176"/>
                  </a:lnTo>
                  <a:lnTo>
                    <a:pt x="31938" y="74712"/>
                  </a:lnTo>
                  <a:lnTo>
                    <a:pt x="29047" y="75479"/>
                  </a:lnTo>
                  <a:lnTo>
                    <a:pt x="29047" y="75479"/>
                  </a:lnTo>
                  <a:lnTo>
                    <a:pt x="27338" y="75735"/>
                  </a:lnTo>
                  <a:lnTo>
                    <a:pt x="26812" y="75991"/>
                  </a:lnTo>
                  <a:lnTo>
                    <a:pt x="26286" y="76503"/>
                  </a:lnTo>
                  <a:lnTo>
                    <a:pt x="25761" y="77270"/>
                  </a:lnTo>
                  <a:lnTo>
                    <a:pt x="25498" y="77782"/>
                  </a:lnTo>
                  <a:lnTo>
                    <a:pt x="25366" y="79317"/>
                  </a:lnTo>
                  <a:lnTo>
                    <a:pt x="25104" y="80597"/>
                  </a:lnTo>
                  <a:lnTo>
                    <a:pt x="25104" y="80597"/>
                  </a:lnTo>
                  <a:lnTo>
                    <a:pt x="24841" y="84179"/>
                  </a:lnTo>
                  <a:lnTo>
                    <a:pt x="24315" y="87761"/>
                  </a:lnTo>
                  <a:lnTo>
                    <a:pt x="23526" y="91343"/>
                  </a:lnTo>
                  <a:lnTo>
                    <a:pt x="22738" y="94925"/>
                  </a:lnTo>
                  <a:lnTo>
                    <a:pt x="21818" y="98251"/>
                  </a:lnTo>
                  <a:lnTo>
                    <a:pt x="20766" y="101066"/>
                  </a:lnTo>
                  <a:lnTo>
                    <a:pt x="18400" y="106695"/>
                  </a:lnTo>
                  <a:lnTo>
                    <a:pt x="16035" y="111812"/>
                  </a:lnTo>
                  <a:lnTo>
                    <a:pt x="13406" y="115650"/>
                  </a:lnTo>
                  <a:lnTo>
                    <a:pt x="11171" y="118208"/>
                  </a:lnTo>
                  <a:lnTo>
                    <a:pt x="10251" y="119232"/>
                  </a:lnTo>
                  <a:lnTo>
                    <a:pt x="9331" y="119744"/>
                  </a:lnTo>
                  <a:lnTo>
                    <a:pt x="9331" y="119744"/>
                  </a:lnTo>
                  <a:lnTo>
                    <a:pt x="8148" y="120000"/>
                  </a:lnTo>
                  <a:lnTo>
                    <a:pt x="6834" y="120000"/>
                  </a:lnTo>
                  <a:lnTo>
                    <a:pt x="5520" y="119232"/>
                  </a:lnTo>
                  <a:lnTo>
                    <a:pt x="4468" y="118464"/>
                  </a:lnTo>
                  <a:lnTo>
                    <a:pt x="3285" y="117185"/>
                  </a:lnTo>
                  <a:lnTo>
                    <a:pt x="2365" y="115394"/>
                  </a:lnTo>
                  <a:lnTo>
                    <a:pt x="1445" y="113091"/>
                  </a:lnTo>
                  <a:lnTo>
                    <a:pt x="920" y="111044"/>
                  </a:lnTo>
                  <a:lnTo>
                    <a:pt x="394" y="108486"/>
                  </a:lnTo>
                  <a:lnTo>
                    <a:pt x="262" y="105671"/>
                  </a:lnTo>
                  <a:lnTo>
                    <a:pt x="0" y="102857"/>
                  </a:lnTo>
                  <a:lnTo>
                    <a:pt x="262" y="100042"/>
                  </a:lnTo>
                  <a:lnTo>
                    <a:pt x="657" y="97228"/>
                  </a:lnTo>
                  <a:lnTo>
                    <a:pt x="1182" y="93901"/>
                  </a:lnTo>
                  <a:lnTo>
                    <a:pt x="2102" y="91087"/>
                  </a:lnTo>
                  <a:lnTo>
                    <a:pt x="3154" y="88272"/>
                  </a:lnTo>
                  <a:lnTo>
                    <a:pt x="3154" y="88272"/>
                  </a:lnTo>
                  <a:lnTo>
                    <a:pt x="4074" y="86481"/>
                  </a:lnTo>
                  <a:lnTo>
                    <a:pt x="4994" y="84946"/>
                  </a:lnTo>
                  <a:lnTo>
                    <a:pt x="5914" y="83923"/>
                  </a:lnTo>
                  <a:lnTo>
                    <a:pt x="6966" y="82899"/>
                  </a:lnTo>
                  <a:lnTo>
                    <a:pt x="9331" y="81108"/>
                  </a:lnTo>
                  <a:lnTo>
                    <a:pt x="11960" y="79573"/>
                  </a:lnTo>
                  <a:lnTo>
                    <a:pt x="14852" y="78550"/>
                  </a:lnTo>
                  <a:lnTo>
                    <a:pt x="18006" y="77782"/>
                  </a:lnTo>
                  <a:lnTo>
                    <a:pt x="24972" y="75991"/>
                  </a:lnTo>
                  <a:lnTo>
                    <a:pt x="24972" y="75991"/>
                  </a:lnTo>
                  <a:lnTo>
                    <a:pt x="24841" y="70106"/>
                  </a:lnTo>
                  <a:lnTo>
                    <a:pt x="24972" y="63965"/>
                  </a:lnTo>
                  <a:lnTo>
                    <a:pt x="25366" y="57569"/>
                  </a:lnTo>
                  <a:lnTo>
                    <a:pt x="25892" y="50660"/>
                  </a:lnTo>
                  <a:lnTo>
                    <a:pt x="26812" y="44264"/>
                  </a:lnTo>
                  <a:lnTo>
                    <a:pt x="27864" y="38123"/>
                  </a:lnTo>
                  <a:lnTo>
                    <a:pt x="29047" y="32238"/>
                  </a:lnTo>
                  <a:lnTo>
                    <a:pt x="30492" y="26865"/>
                  </a:lnTo>
                  <a:lnTo>
                    <a:pt x="30492" y="26865"/>
                  </a:lnTo>
                  <a:lnTo>
                    <a:pt x="31018" y="25074"/>
                  </a:lnTo>
                  <a:lnTo>
                    <a:pt x="31807" y="22771"/>
                  </a:lnTo>
                  <a:lnTo>
                    <a:pt x="33647" y="19445"/>
                  </a:lnTo>
                  <a:lnTo>
                    <a:pt x="35750" y="15863"/>
                  </a:lnTo>
                  <a:lnTo>
                    <a:pt x="38378" y="12537"/>
                  </a:lnTo>
                  <a:lnTo>
                    <a:pt x="41139" y="9211"/>
                  </a:lnTo>
                  <a:lnTo>
                    <a:pt x="44424" y="6396"/>
                  </a:lnTo>
                  <a:lnTo>
                    <a:pt x="47710" y="4349"/>
                  </a:lnTo>
                  <a:lnTo>
                    <a:pt x="51259" y="2302"/>
                  </a:lnTo>
                  <a:lnTo>
                    <a:pt x="54676" y="767"/>
                  </a:lnTo>
                  <a:lnTo>
                    <a:pt x="58357" y="0"/>
                  </a:lnTo>
                  <a:lnTo>
                    <a:pt x="61905" y="0"/>
                  </a:lnTo>
                  <a:lnTo>
                    <a:pt x="65454" y="511"/>
                  </a:lnTo>
                  <a:lnTo>
                    <a:pt x="68871" y="1535"/>
                  </a:lnTo>
                  <a:lnTo>
                    <a:pt x="70449" y="2558"/>
                  </a:lnTo>
                  <a:lnTo>
                    <a:pt x="71894" y="3582"/>
                  </a:lnTo>
                  <a:lnTo>
                    <a:pt x="73603" y="4605"/>
                  </a:lnTo>
                  <a:lnTo>
                    <a:pt x="75049" y="6396"/>
                  </a:lnTo>
                  <a:lnTo>
                    <a:pt x="76363" y="8187"/>
                  </a:lnTo>
                  <a:lnTo>
                    <a:pt x="77677" y="9978"/>
                  </a:lnTo>
                  <a:lnTo>
                    <a:pt x="77677" y="9978"/>
                  </a:lnTo>
                  <a:lnTo>
                    <a:pt x="80043" y="14328"/>
                  </a:lnTo>
                  <a:lnTo>
                    <a:pt x="82146" y="18933"/>
                  </a:lnTo>
                  <a:lnTo>
                    <a:pt x="84249" y="23539"/>
                  </a:lnTo>
                  <a:lnTo>
                    <a:pt x="86089" y="28144"/>
                  </a:lnTo>
                  <a:lnTo>
                    <a:pt x="87535" y="33006"/>
                  </a:lnTo>
                  <a:lnTo>
                    <a:pt x="88849" y="37611"/>
                  </a:lnTo>
                  <a:lnTo>
                    <a:pt x="89769" y="41449"/>
                  </a:lnTo>
                  <a:lnTo>
                    <a:pt x="90427" y="45287"/>
                  </a:lnTo>
                  <a:lnTo>
                    <a:pt x="90427" y="45287"/>
                  </a:lnTo>
                  <a:lnTo>
                    <a:pt x="90952" y="50405"/>
                  </a:lnTo>
                  <a:lnTo>
                    <a:pt x="91741" y="54243"/>
                  </a:lnTo>
                  <a:lnTo>
                    <a:pt x="92267" y="58336"/>
                  </a:lnTo>
                  <a:lnTo>
                    <a:pt x="92792" y="63198"/>
                  </a:lnTo>
                  <a:lnTo>
                    <a:pt x="92792" y="63198"/>
                  </a:lnTo>
                  <a:lnTo>
                    <a:pt x="93713" y="61918"/>
                  </a:lnTo>
                  <a:lnTo>
                    <a:pt x="94895" y="60383"/>
                  </a:lnTo>
                  <a:lnTo>
                    <a:pt x="97261" y="58336"/>
                  </a:lnTo>
                  <a:lnTo>
                    <a:pt x="99759" y="56801"/>
                  </a:lnTo>
                  <a:lnTo>
                    <a:pt x="102519" y="55778"/>
                  </a:lnTo>
                  <a:lnTo>
                    <a:pt x="105279" y="55010"/>
                  </a:lnTo>
                  <a:lnTo>
                    <a:pt x="108170" y="55010"/>
                  </a:lnTo>
                  <a:lnTo>
                    <a:pt x="110930" y="55266"/>
                  </a:lnTo>
                  <a:lnTo>
                    <a:pt x="113691" y="55778"/>
                  </a:lnTo>
                  <a:lnTo>
                    <a:pt x="113691" y="55778"/>
                  </a:lnTo>
                  <a:lnTo>
                    <a:pt x="114479" y="56034"/>
                  </a:lnTo>
                  <a:lnTo>
                    <a:pt x="115399" y="56801"/>
                  </a:lnTo>
                  <a:lnTo>
                    <a:pt x="116056" y="57569"/>
                  </a:lnTo>
                  <a:lnTo>
                    <a:pt x="116845" y="58592"/>
                  </a:lnTo>
                  <a:lnTo>
                    <a:pt x="118291" y="61407"/>
                  </a:lnTo>
                  <a:lnTo>
                    <a:pt x="118817" y="62942"/>
                  </a:lnTo>
                  <a:lnTo>
                    <a:pt x="119211" y="64733"/>
                  </a:lnTo>
                  <a:lnTo>
                    <a:pt x="119605" y="66524"/>
                  </a:lnTo>
                  <a:lnTo>
                    <a:pt x="120000" y="68315"/>
                  </a:lnTo>
                  <a:lnTo>
                    <a:pt x="120000" y="70362"/>
                  </a:lnTo>
                  <a:lnTo>
                    <a:pt x="120000" y="72153"/>
                  </a:lnTo>
                  <a:lnTo>
                    <a:pt x="119737" y="74200"/>
                  </a:lnTo>
                  <a:lnTo>
                    <a:pt x="119474" y="75991"/>
                  </a:lnTo>
                  <a:lnTo>
                    <a:pt x="119079" y="78294"/>
                  </a:lnTo>
                  <a:lnTo>
                    <a:pt x="118159" y="80085"/>
                  </a:lnTo>
                  <a:lnTo>
                    <a:pt x="118159" y="80085"/>
                  </a:lnTo>
                  <a:lnTo>
                    <a:pt x="117371" y="82132"/>
                  </a:lnTo>
                  <a:lnTo>
                    <a:pt x="116319" y="83923"/>
                  </a:lnTo>
                  <a:lnTo>
                    <a:pt x="114874" y="85458"/>
                  </a:lnTo>
                  <a:lnTo>
                    <a:pt x="113428" y="86737"/>
                  </a:lnTo>
                  <a:lnTo>
                    <a:pt x="111719" y="87249"/>
                  </a:lnTo>
                  <a:lnTo>
                    <a:pt x="109879" y="87505"/>
                  </a:lnTo>
                  <a:lnTo>
                    <a:pt x="108039" y="87505"/>
                  </a:lnTo>
                  <a:lnTo>
                    <a:pt x="106067" y="86737"/>
                  </a:lnTo>
                  <a:lnTo>
                    <a:pt x="103964" y="85714"/>
                  </a:lnTo>
                  <a:lnTo>
                    <a:pt x="102124" y="83923"/>
                  </a:lnTo>
                  <a:lnTo>
                    <a:pt x="100153" y="82132"/>
                  </a:lnTo>
                  <a:lnTo>
                    <a:pt x="98313" y="79317"/>
                  </a:lnTo>
                  <a:lnTo>
                    <a:pt x="96736" y="75991"/>
                  </a:lnTo>
                  <a:lnTo>
                    <a:pt x="95027" y="72409"/>
                  </a:lnTo>
                  <a:lnTo>
                    <a:pt x="93713" y="68315"/>
                  </a:lnTo>
                  <a:lnTo>
                    <a:pt x="92530" y="63710"/>
                  </a:lnTo>
                  <a:lnTo>
                    <a:pt x="93055" y="62430"/>
                  </a:lnTo>
                  <a:close/>
                </a:path>
              </a:pathLst>
            </a:custGeom>
            <a:solidFill>
              <a:srgbClr val="970F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4" name="Shape 548"/>
            <p:cNvSpPr/>
            <p:nvPr/>
          </p:nvSpPr>
          <p:spPr>
            <a:xfrm>
              <a:off x="1780" y="2871"/>
              <a:ext cx="913" cy="469"/>
            </a:xfrm>
            <a:custGeom>
              <a:avLst/>
              <a:gdLst/>
              <a:ahLst/>
              <a:cxnLst/>
              <a:rect l="0" t="0" r="0" b="0"/>
              <a:pathLst>
                <a:path w="120000" h="120000" extrusionOk="0">
                  <a:moveTo>
                    <a:pt x="93055" y="62430"/>
                  </a:moveTo>
                  <a:lnTo>
                    <a:pt x="93055" y="62430"/>
                  </a:lnTo>
                  <a:lnTo>
                    <a:pt x="86746" y="62942"/>
                  </a:lnTo>
                  <a:lnTo>
                    <a:pt x="83461" y="62430"/>
                  </a:lnTo>
                  <a:lnTo>
                    <a:pt x="80043" y="61918"/>
                  </a:lnTo>
                  <a:lnTo>
                    <a:pt x="76495" y="61151"/>
                  </a:lnTo>
                  <a:lnTo>
                    <a:pt x="73209" y="60127"/>
                  </a:lnTo>
                  <a:lnTo>
                    <a:pt x="70054" y="58592"/>
                  </a:lnTo>
                  <a:lnTo>
                    <a:pt x="67294" y="56545"/>
                  </a:lnTo>
                  <a:lnTo>
                    <a:pt x="67294" y="56545"/>
                  </a:lnTo>
                  <a:lnTo>
                    <a:pt x="66243" y="55266"/>
                  </a:lnTo>
                  <a:lnTo>
                    <a:pt x="65191" y="53987"/>
                  </a:lnTo>
                  <a:lnTo>
                    <a:pt x="64271" y="52196"/>
                  </a:lnTo>
                  <a:lnTo>
                    <a:pt x="63351" y="50149"/>
                  </a:lnTo>
                  <a:lnTo>
                    <a:pt x="61511" y="45287"/>
                  </a:lnTo>
                  <a:lnTo>
                    <a:pt x="59802" y="40426"/>
                  </a:lnTo>
                  <a:lnTo>
                    <a:pt x="56648" y="29424"/>
                  </a:lnTo>
                  <a:lnTo>
                    <a:pt x="55465" y="24051"/>
                  </a:lnTo>
                  <a:lnTo>
                    <a:pt x="54151" y="19701"/>
                  </a:lnTo>
                  <a:lnTo>
                    <a:pt x="54151" y="19701"/>
                  </a:lnTo>
                  <a:lnTo>
                    <a:pt x="54019" y="25842"/>
                  </a:lnTo>
                  <a:lnTo>
                    <a:pt x="53756" y="32238"/>
                  </a:lnTo>
                  <a:lnTo>
                    <a:pt x="53231" y="37867"/>
                  </a:lnTo>
                  <a:lnTo>
                    <a:pt x="52442" y="43496"/>
                  </a:lnTo>
                  <a:lnTo>
                    <a:pt x="51522" y="48614"/>
                  </a:lnTo>
                  <a:lnTo>
                    <a:pt x="50996" y="51172"/>
                  </a:lnTo>
                  <a:lnTo>
                    <a:pt x="50339" y="53219"/>
                  </a:lnTo>
                  <a:lnTo>
                    <a:pt x="49419" y="55266"/>
                  </a:lnTo>
                  <a:lnTo>
                    <a:pt x="48499" y="57057"/>
                  </a:lnTo>
                  <a:lnTo>
                    <a:pt x="47579" y="58848"/>
                  </a:lnTo>
                  <a:lnTo>
                    <a:pt x="46265" y="60383"/>
                  </a:lnTo>
                  <a:lnTo>
                    <a:pt x="46265" y="60383"/>
                  </a:lnTo>
                  <a:lnTo>
                    <a:pt x="42716" y="64989"/>
                  </a:lnTo>
                  <a:lnTo>
                    <a:pt x="40876" y="67547"/>
                  </a:lnTo>
                  <a:lnTo>
                    <a:pt x="38904" y="69594"/>
                  </a:lnTo>
                  <a:lnTo>
                    <a:pt x="36933" y="71897"/>
                  </a:lnTo>
                  <a:lnTo>
                    <a:pt x="34567" y="73176"/>
                  </a:lnTo>
                  <a:lnTo>
                    <a:pt x="31938" y="74712"/>
                  </a:lnTo>
                  <a:lnTo>
                    <a:pt x="29047" y="75479"/>
                  </a:lnTo>
                  <a:lnTo>
                    <a:pt x="29047" y="75479"/>
                  </a:lnTo>
                  <a:lnTo>
                    <a:pt x="27338" y="75735"/>
                  </a:lnTo>
                  <a:lnTo>
                    <a:pt x="26812" y="75991"/>
                  </a:lnTo>
                  <a:lnTo>
                    <a:pt x="26286" y="76503"/>
                  </a:lnTo>
                  <a:lnTo>
                    <a:pt x="25761" y="77270"/>
                  </a:lnTo>
                  <a:lnTo>
                    <a:pt x="25498" y="77782"/>
                  </a:lnTo>
                  <a:lnTo>
                    <a:pt x="25366" y="79317"/>
                  </a:lnTo>
                  <a:lnTo>
                    <a:pt x="25104" y="80597"/>
                  </a:lnTo>
                  <a:lnTo>
                    <a:pt x="25104" y="80597"/>
                  </a:lnTo>
                  <a:lnTo>
                    <a:pt x="24841" y="84179"/>
                  </a:lnTo>
                  <a:lnTo>
                    <a:pt x="24315" y="87761"/>
                  </a:lnTo>
                  <a:lnTo>
                    <a:pt x="23526" y="91343"/>
                  </a:lnTo>
                  <a:lnTo>
                    <a:pt x="22738" y="94925"/>
                  </a:lnTo>
                  <a:lnTo>
                    <a:pt x="21818" y="98251"/>
                  </a:lnTo>
                  <a:lnTo>
                    <a:pt x="20766" y="101066"/>
                  </a:lnTo>
                  <a:lnTo>
                    <a:pt x="18400" y="106695"/>
                  </a:lnTo>
                  <a:lnTo>
                    <a:pt x="16035" y="111812"/>
                  </a:lnTo>
                  <a:lnTo>
                    <a:pt x="13406" y="115650"/>
                  </a:lnTo>
                  <a:lnTo>
                    <a:pt x="11171" y="118208"/>
                  </a:lnTo>
                  <a:lnTo>
                    <a:pt x="10251" y="119232"/>
                  </a:lnTo>
                  <a:lnTo>
                    <a:pt x="9331" y="119744"/>
                  </a:lnTo>
                  <a:lnTo>
                    <a:pt x="9331" y="119744"/>
                  </a:lnTo>
                  <a:lnTo>
                    <a:pt x="8148" y="120000"/>
                  </a:lnTo>
                  <a:lnTo>
                    <a:pt x="6834" y="120000"/>
                  </a:lnTo>
                  <a:lnTo>
                    <a:pt x="5520" y="119232"/>
                  </a:lnTo>
                  <a:lnTo>
                    <a:pt x="4468" y="118464"/>
                  </a:lnTo>
                  <a:lnTo>
                    <a:pt x="3285" y="117185"/>
                  </a:lnTo>
                  <a:lnTo>
                    <a:pt x="2365" y="115394"/>
                  </a:lnTo>
                  <a:lnTo>
                    <a:pt x="1445" y="113091"/>
                  </a:lnTo>
                  <a:lnTo>
                    <a:pt x="920" y="111044"/>
                  </a:lnTo>
                  <a:lnTo>
                    <a:pt x="394" y="108486"/>
                  </a:lnTo>
                  <a:lnTo>
                    <a:pt x="262" y="105671"/>
                  </a:lnTo>
                  <a:lnTo>
                    <a:pt x="0" y="102857"/>
                  </a:lnTo>
                  <a:lnTo>
                    <a:pt x="262" y="100042"/>
                  </a:lnTo>
                  <a:lnTo>
                    <a:pt x="657" y="97228"/>
                  </a:lnTo>
                  <a:lnTo>
                    <a:pt x="1182" y="93901"/>
                  </a:lnTo>
                  <a:lnTo>
                    <a:pt x="2102" y="91087"/>
                  </a:lnTo>
                  <a:lnTo>
                    <a:pt x="3154" y="88272"/>
                  </a:lnTo>
                  <a:lnTo>
                    <a:pt x="3154" y="88272"/>
                  </a:lnTo>
                  <a:lnTo>
                    <a:pt x="4074" y="86481"/>
                  </a:lnTo>
                  <a:lnTo>
                    <a:pt x="4994" y="84946"/>
                  </a:lnTo>
                  <a:lnTo>
                    <a:pt x="5914" y="83923"/>
                  </a:lnTo>
                  <a:lnTo>
                    <a:pt x="6966" y="82899"/>
                  </a:lnTo>
                  <a:lnTo>
                    <a:pt x="9331" y="81108"/>
                  </a:lnTo>
                  <a:lnTo>
                    <a:pt x="11960" y="79573"/>
                  </a:lnTo>
                  <a:lnTo>
                    <a:pt x="14852" y="78550"/>
                  </a:lnTo>
                  <a:lnTo>
                    <a:pt x="18006" y="77782"/>
                  </a:lnTo>
                  <a:lnTo>
                    <a:pt x="24972" y="75991"/>
                  </a:lnTo>
                  <a:lnTo>
                    <a:pt x="24972" y="75991"/>
                  </a:lnTo>
                  <a:lnTo>
                    <a:pt x="24841" y="70106"/>
                  </a:lnTo>
                  <a:lnTo>
                    <a:pt x="24972" y="63965"/>
                  </a:lnTo>
                  <a:lnTo>
                    <a:pt x="25366" y="57569"/>
                  </a:lnTo>
                  <a:lnTo>
                    <a:pt x="25892" y="50660"/>
                  </a:lnTo>
                  <a:lnTo>
                    <a:pt x="26812" y="44264"/>
                  </a:lnTo>
                  <a:lnTo>
                    <a:pt x="27864" y="38123"/>
                  </a:lnTo>
                  <a:lnTo>
                    <a:pt x="29047" y="32238"/>
                  </a:lnTo>
                  <a:lnTo>
                    <a:pt x="30492" y="26865"/>
                  </a:lnTo>
                  <a:lnTo>
                    <a:pt x="30492" y="26865"/>
                  </a:lnTo>
                  <a:lnTo>
                    <a:pt x="31018" y="25074"/>
                  </a:lnTo>
                  <a:lnTo>
                    <a:pt x="31807" y="22771"/>
                  </a:lnTo>
                  <a:lnTo>
                    <a:pt x="33647" y="19445"/>
                  </a:lnTo>
                  <a:lnTo>
                    <a:pt x="35750" y="15863"/>
                  </a:lnTo>
                  <a:lnTo>
                    <a:pt x="38378" y="12537"/>
                  </a:lnTo>
                  <a:lnTo>
                    <a:pt x="41139" y="9211"/>
                  </a:lnTo>
                  <a:lnTo>
                    <a:pt x="44424" y="6396"/>
                  </a:lnTo>
                  <a:lnTo>
                    <a:pt x="47710" y="4349"/>
                  </a:lnTo>
                  <a:lnTo>
                    <a:pt x="51259" y="2302"/>
                  </a:lnTo>
                  <a:lnTo>
                    <a:pt x="54676" y="767"/>
                  </a:lnTo>
                  <a:lnTo>
                    <a:pt x="58357" y="0"/>
                  </a:lnTo>
                  <a:lnTo>
                    <a:pt x="61905" y="0"/>
                  </a:lnTo>
                  <a:lnTo>
                    <a:pt x="65454" y="511"/>
                  </a:lnTo>
                  <a:lnTo>
                    <a:pt x="68871" y="1535"/>
                  </a:lnTo>
                  <a:lnTo>
                    <a:pt x="70449" y="2558"/>
                  </a:lnTo>
                  <a:lnTo>
                    <a:pt x="71894" y="3582"/>
                  </a:lnTo>
                  <a:lnTo>
                    <a:pt x="73603" y="4605"/>
                  </a:lnTo>
                  <a:lnTo>
                    <a:pt x="75049" y="6396"/>
                  </a:lnTo>
                  <a:lnTo>
                    <a:pt x="76363" y="8187"/>
                  </a:lnTo>
                  <a:lnTo>
                    <a:pt x="77677" y="9978"/>
                  </a:lnTo>
                  <a:lnTo>
                    <a:pt x="77677" y="9978"/>
                  </a:lnTo>
                  <a:lnTo>
                    <a:pt x="80043" y="14328"/>
                  </a:lnTo>
                  <a:lnTo>
                    <a:pt x="82146" y="18933"/>
                  </a:lnTo>
                  <a:lnTo>
                    <a:pt x="84249" y="23539"/>
                  </a:lnTo>
                  <a:lnTo>
                    <a:pt x="86089" y="28144"/>
                  </a:lnTo>
                  <a:lnTo>
                    <a:pt x="87535" y="33006"/>
                  </a:lnTo>
                  <a:lnTo>
                    <a:pt x="88849" y="37611"/>
                  </a:lnTo>
                  <a:lnTo>
                    <a:pt x="89769" y="41449"/>
                  </a:lnTo>
                  <a:lnTo>
                    <a:pt x="90427" y="45287"/>
                  </a:lnTo>
                  <a:lnTo>
                    <a:pt x="90427" y="45287"/>
                  </a:lnTo>
                  <a:lnTo>
                    <a:pt x="90952" y="50405"/>
                  </a:lnTo>
                  <a:lnTo>
                    <a:pt x="91741" y="54243"/>
                  </a:lnTo>
                  <a:lnTo>
                    <a:pt x="92267" y="58336"/>
                  </a:lnTo>
                  <a:lnTo>
                    <a:pt x="92792" y="63198"/>
                  </a:lnTo>
                  <a:lnTo>
                    <a:pt x="92792" y="63198"/>
                  </a:lnTo>
                  <a:lnTo>
                    <a:pt x="93713" y="61918"/>
                  </a:lnTo>
                  <a:lnTo>
                    <a:pt x="94895" y="60383"/>
                  </a:lnTo>
                  <a:lnTo>
                    <a:pt x="97261" y="58336"/>
                  </a:lnTo>
                  <a:lnTo>
                    <a:pt x="99759" y="56801"/>
                  </a:lnTo>
                  <a:lnTo>
                    <a:pt x="102519" y="55778"/>
                  </a:lnTo>
                  <a:lnTo>
                    <a:pt x="105279" y="55010"/>
                  </a:lnTo>
                  <a:lnTo>
                    <a:pt x="108170" y="55010"/>
                  </a:lnTo>
                  <a:lnTo>
                    <a:pt x="110930" y="55266"/>
                  </a:lnTo>
                  <a:lnTo>
                    <a:pt x="113691" y="55778"/>
                  </a:lnTo>
                  <a:lnTo>
                    <a:pt x="113691" y="55778"/>
                  </a:lnTo>
                  <a:lnTo>
                    <a:pt x="114479" y="56034"/>
                  </a:lnTo>
                  <a:lnTo>
                    <a:pt x="115399" y="56801"/>
                  </a:lnTo>
                  <a:lnTo>
                    <a:pt x="116056" y="57569"/>
                  </a:lnTo>
                  <a:lnTo>
                    <a:pt x="116845" y="58592"/>
                  </a:lnTo>
                  <a:lnTo>
                    <a:pt x="118291" y="61407"/>
                  </a:lnTo>
                  <a:lnTo>
                    <a:pt x="118817" y="62942"/>
                  </a:lnTo>
                  <a:lnTo>
                    <a:pt x="119211" y="64733"/>
                  </a:lnTo>
                  <a:lnTo>
                    <a:pt x="119605" y="66524"/>
                  </a:lnTo>
                  <a:lnTo>
                    <a:pt x="120000" y="68315"/>
                  </a:lnTo>
                  <a:lnTo>
                    <a:pt x="120000" y="70362"/>
                  </a:lnTo>
                  <a:lnTo>
                    <a:pt x="120000" y="72153"/>
                  </a:lnTo>
                  <a:lnTo>
                    <a:pt x="119737" y="74200"/>
                  </a:lnTo>
                  <a:lnTo>
                    <a:pt x="119474" y="75991"/>
                  </a:lnTo>
                  <a:lnTo>
                    <a:pt x="119079" y="78294"/>
                  </a:lnTo>
                  <a:lnTo>
                    <a:pt x="118159" y="80085"/>
                  </a:lnTo>
                  <a:lnTo>
                    <a:pt x="118159" y="80085"/>
                  </a:lnTo>
                  <a:lnTo>
                    <a:pt x="117371" y="82132"/>
                  </a:lnTo>
                  <a:lnTo>
                    <a:pt x="116319" y="83923"/>
                  </a:lnTo>
                  <a:lnTo>
                    <a:pt x="114874" y="85458"/>
                  </a:lnTo>
                  <a:lnTo>
                    <a:pt x="113428" y="86737"/>
                  </a:lnTo>
                  <a:lnTo>
                    <a:pt x="111719" y="87249"/>
                  </a:lnTo>
                  <a:lnTo>
                    <a:pt x="109879" y="87505"/>
                  </a:lnTo>
                  <a:lnTo>
                    <a:pt x="108039" y="87505"/>
                  </a:lnTo>
                  <a:lnTo>
                    <a:pt x="106067" y="86737"/>
                  </a:lnTo>
                  <a:lnTo>
                    <a:pt x="103964" y="85714"/>
                  </a:lnTo>
                  <a:lnTo>
                    <a:pt x="102124" y="83923"/>
                  </a:lnTo>
                  <a:lnTo>
                    <a:pt x="100153" y="82132"/>
                  </a:lnTo>
                  <a:lnTo>
                    <a:pt x="98313" y="79317"/>
                  </a:lnTo>
                  <a:lnTo>
                    <a:pt x="96736" y="75991"/>
                  </a:lnTo>
                  <a:lnTo>
                    <a:pt x="95027" y="72409"/>
                  </a:lnTo>
                  <a:lnTo>
                    <a:pt x="93713" y="68315"/>
                  </a:lnTo>
                  <a:lnTo>
                    <a:pt x="92530" y="63710"/>
                  </a:lnTo>
                </a:path>
              </a:pathLst>
            </a:custGeom>
            <a:no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5" name="Shape 549"/>
            <p:cNvSpPr/>
            <p:nvPr/>
          </p:nvSpPr>
          <p:spPr>
            <a:xfrm>
              <a:off x="1773" y="2863"/>
              <a:ext cx="927" cy="485"/>
            </a:xfrm>
            <a:custGeom>
              <a:avLst/>
              <a:gdLst/>
              <a:ahLst/>
              <a:cxnLst/>
              <a:rect l="0" t="0" r="0" b="0"/>
              <a:pathLst>
                <a:path w="120000" h="120000" extrusionOk="0">
                  <a:moveTo>
                    <a:pt x="6336" y="119752"/>
                  </a:moveTo>
                  <a:lnTo>
                    <a:pt x="6336" y="119752"/>
                  </a:lnTo>
                  <a:lnTo>
                    <a:pt x="7758" y="120000"/>
                  </a:lnTo>
                  <a:lnTo>
                    <a:pt x="9051" y="120000"/>
                  </a:lnTo>
                  <a:lnTo>
                    <a:pt x="10344" y="119752"/>
                  </a:lnTo>
                  <a:lnTo>
                    <a:pt x="11637" y="119010"/>
                  </a:lnTo>
                  <a:lnTo>
                    <a:pt x="12672" y="118020"/>
                  </a:lnTo>
                  <a:lnTo>
                    <a:pt x="13965" y="116536"/>
                  </a:lnTo>
                  <a:lnTo>
                    <a:pt x="16163" y="113567"/>
                  </a:lnTo>
                  <a:lnTo>
                    <a:pt x="16163" y="113567"/>
                  </a:lnTo>
                  <a:lnTo>
                    <a:pt x="19008" y="108371"/>
                  </a:lnTo>
                  <a:lnTo>
                    <a:pt x="20431" y="105649"/>
                  </a:lnTo>
                  <a:lnTo>
                    <a:pt x="21724" y="102432"/>
                  </a:lnTo>
                  <a:lnTo>
                    <a:pt x="22758" y="99463"/>
                  </a:lnTo>
                  <a:lnTo>
                    <a:pt x="23922" y="96247"/>
                  </a:lnTo>
                  <a:lnTo>
                    <a:pt x="24827" y="92783"/>
                  </a:lnTo>
                  <a:lnTo>
                    <a:pt x="25474" y="89319"/>
                  </a:lnTo>
                  <a:lnTo>
                    <a:pt x="25474" y="89319"/>
                  </a:lnTo>
                  <a:lnTo>
                    <a:pt x="26250" y="85113"/>
                  </a:lnTo>
                  <a:lnTo>
                    <a:pt x="26508" y="80659"/>
                  </a:lnTo>
                  <a:lnTo>
                    <a:pt x="26508" y="80659"/>
                  </a:lnTo>
                  <a:lnTo>
                    <a:pt x="26896" y="79422"/>
                  </a:lnTo>
                  <a:lnTo>
                    <a:pt x="27284" y="78432"/>
                  </a:lnTo>
                  <a:lnTo>
                    <a:pt x="27672" y="77690"/>
                  </a:lnTo>
                  <a:lnTo>
                    <a:pt x="28318" y="77195"/>
                  </a:lnTo>
                  <a:lnTo>
                    <a:pt x="29612" y="76701"/>
                  </a:lnTo>
                  <a:lnTo>
                    <a:pt x="31034" y="76701"/>
                  </a:lnTo>
                  <a:lnTo>
                    <a:pt x="31034" y="76701"/>
                  </a:lnTo>
                  <a:lnTo>
                    <a:pt x="33232" y="75958"/>
                  </a:lnTo>
                  <a:lnTo>
                    <a:pt x="35431" y="74969"/>
                  </a:lnTo>
                  <a:lnTo>
                    <a:pt x="37370" y="73237"/>
                  </a:lnTo>
                  <a:lnTo>
                    <a:pt x="39439" y="71505"/>
                  </a:lnTo>
                  <a:lnTo>
                    <a:pt x="39439" y="71505"/>
                  </a:lnTo>
                  <a:lnTo>
                    <a:pt x="42801" y="68041"/>
                  </a:lnTo>
                  <a:lnTo>
                    <a:pt x="46293" y="63587"/>
                  </a:lnTo>
                  <a:lnTo>
                    <a:pt x="47974" y="61113"/>
                  </a:lnTo>
                  <a:lnTo>
                    <a:pt x="49525" y="58639"/>
                  </a:lnTo>
                  <a:lnTo>
                    <a:pt x="50689" y="55917"/>
                  </a:lnTo>
                  <a:lnTo>
                    <a:pt x="51853" y="52701"/>
                  </a:lnTo>
                  <a:lnTo>
                    <a:pt x="51853" y="52701"/>
                  </a:lnTo>
                  <a:lnTo>
                    <a:pt x="52500" y="49731"/>
                  </a:lnTo>
                  <a:lnTo>
                    <a:pt x="53275" y="47010"/>
                  </a:lnTo>
                  <a:lnTo>
                    <a:pt x="54181" y="41072"/>
                  </a:lnTo>
                  <a:lnTo>
                    <a:pt x="54698" y="34886"/>
                  </a:lnTo>
                  <a:lnTo>
                    <a:pt x="55086" y="28206"/>
                  </a:lnTo>
                  <a:lnTo>
                    <a:pt x="55086" y="28206"/>
                  </a:lnTo>
                  <a:lnTo>
                    <a:pt x="57025" y="36865"/>
                  </a:lnTo>
                  <a:lnTo>
                    <a:pt x="58318" y="41072"/>
                  </a:lnTo>
                  <a:lnTo>
                    <a:pt x="59612" y="45278"/>
                  </a:lnTo>
                  <a:lnTo>
                    <a:pt x="60905" y="48989"/>
                  </a:lnTo>
                  <a:lnTo>
                    <a:pt x="62327" y="52453"/>
                  </a:lnTo>
                  <a:lnTo>
                    <a:pt x="64137" y="55422"/>
                  </a:lnTo>
                  <a:lnTo>
                    <a:pt x="65043" y="56659"/>
                  </a:lnTo>
                  <a:lnTo>
                    <a:pt x="65948" y="57649"/>
                  </a:lnTo>
                  <a:lnTo>
                    <a:pt x="65948" y="57649"/>
                  </a:lnTo>
                  <a:lnTo>
                    <a:pt x="68793" y="60123"/>
                  </a:lnTo>
                  <a:lnTo>
                    <a:pt x="71896" y="61855"/>
                  </a:lnTo>
                  <a:lnTo>
                    <a:pt x="74870" y="63092"/>
                  </a:lnTo>
                  <a:lnTo>
                    <a:pt x="78103" y="64082"/>
                  </a:lnTo>
                  <a:lnTo>
                    <a:pt x="81465" y="64577"/>
                  </a:lnTo>
                  <a:lnTo>
                    <a:pt x="84698" y="64824"/>
                  </a:lnTo>
                  <a:lnTo>
                    <a:pt x="91163" y="64577"/>
                  </a:lnTo>
                  <a:lnTo>
                    <a:pt x="91163" y="64577"/>
                  </a:lnTo>
                  <a:lnTo>
                    <a:pt x="92198" y="68536"/>
                  </a:lnTo>
                  <a:lnTo>
                    <a:pt x="93491" y="72742"/>
                  </a:lnTo>
                  <a:lnTo>
                    <a:pt x="94913" y="76206"/>
                  </a:lnTo>
                  <a:lnTo>
                    <a:pt x="96724" y="79670"/>
                  </a:lnTo>
                  <a:lnTo>
                    <a:pt x="98534" y="82391"/>
                  </a:lnTo>
                  <a:lnTo>
                    <a:pt x="100732" y="84865"/>
                  </a:lnTo>
                  <a:lnTo>
                    <a:pt x="102931" y="86845"/>
                  </a:lnTo>
                  <a:lnTo>
                    <a:pt x="105258" y="88082"/>
                  </a:lnTo>
                  <a:lnTo>
                    <a:pt x="105258" y="88082"/>
                  </a:lnTo>
                  <a:lnTo>
                    <a:pt x="106810" y="88329"/>
                  </a:lnTo>
                  <a:lnTo>
                    <a:pt x="108620" y="88577"/>
                  </a:lnTo>
                  <a:lnTo>
                    <a:pt x="110431" y="88329"/>
                  </a:lnTo>
                  <a:lnTo>
                    <a:pt x="112112" y="88082"/>
                  </a:lnTo>
                  <a:lnTo>
                    <a:pt x="113922" y="86845"/>
                  </a:lnTo>
                  <a:lnTo>
                    <a:pt x="115344" y="85608"/>
                  </a:lnTo>
                  <a:lnTo>
                    <a:pt x="116767" y="83381"/>
                  </a:lnTo>
                  <a:lnTo>
                    <a:pt x="117801" y="81154"/>
                  </a:lnTo>
                  <a:lnTo>
                    <a:pt x="117801" y="81154"/>
                  </a:lnTo>
                  <a:lnTo>
                    <a:pt x="118965" y="77195"/>
                  </a:lnTo>
                  <a:lnTo>
                    <a:pt x="119482" y="75463"/>
                  </a:lnTo>
                  <a:lnTo>
                    <a:pt x="119870" y="73731"/>
                  </a:lnTo>
                  <a:lnTo>
                    <a:pt x="120000" y="71752"/>
                  </a:lnTo>
                  <a:lnTo>
                    <a:pt x="120000" y="69773"/>
                  </a:lnTo>
                  <a:lnTo>
                    <a:pt x="119870" y="67546"/>
                  </a:lnTo>
                  <a:lnTo>
                    <a:pt x="119612" y="65567"/>
                  </a:lnTo>
                  <a:lnTo>
                    <a:pt x="119612" y="65567"/>
                  </a:lnTo>
                  <a:lnTo>
                    <a:pt x="119353" y="63835"/>
                  </a:lnTo>
                  <a:lnTo>
                    <a:pt x="118706" y="62103"/>
                  </a:lnTo>
                  <a:lnTo>
                    <a:pt x="117543" y="58886"/>
                  </a:lnTo>
                  <a:lnTo>
                    <a:pt x="116767" y="57649"/>
                  </a:lnTo>
                  <a:lnTo>
                    <a:pt x="115991" y="56164"/>
                  </a:lnTo>
                  <a:lnTo>
                    <a:pt x="115086" y="55422"/>
                  </a:lnTo>
                  <a:lnTo>
                    <a:pt x="114310" y="54927"/>
                  </a:lnTo>
                  <a:lnTo>
                    <a:pt x="114310" y="54927"/>
                  </a:lnTo>
                  <a:lnTo>
                    <a:pt x="111724" y="53443"/>
                  </a:lnTo>
                  <a:lnTo>
                    <a:pt x="109008" y="52701"/>
                  </a:lnTo>
                  <a:lnTo>
                    <a:pt x="106293" y="52701"/>
                  </a:lnTo>
                  <a:lnTo>
                    <a:pt x="103448" y="53195"/>
                  </a:lnTo>
                  <a:lnTo>
                    <a:pt x="100474" y="53690"/>
                  </a:lnTo>
                  <a:lnTo>
                    <a:pt x="97887" y="55422"/>
                  </a:lnTo>
                  <a:lnTo>
                    <a:pt x="95301" y="57154"/>
                  </a:lnTo>
                  <a:lnTo>
                    <a:pt x="92974" y="59628"/>
                  </a:lnTo>
                  <a:lnTo>
                    <a:pt x="92974" y="59628"/>
                  </a:lnTo>
                  <a:lnTo>
                    <a:pt x="92068" y="52453"/>
                  </a:lnTo>
                  <a:lnTo>
                    <a:pt x="90775" y="45525"/>
                  </a:lnTo>
                  <a:lnTo>
                    <a:pt x="89353" y="38597"/>
                  </a:lnTo>
                  <a:lnTo>
                    <a:pt x="87543" y="32164"/>
                  </a:lnTo>
                  <a:lnTo>
                    <a:pt x="85344" y="25731"/>
                  </a:lnTo>
                  <a:lnTo>
                    <a:pt x="83017" y="20041"/>
                  </a:lnTo>
                  <a:lnTo>
                    <a:pt x="80560" y="14350"/>
                  </a:lnTo>
                  <a:lnTo>
                    <a:pt x="77456" y="9154"/>
                  </a:lnTo>
                  <a:lnTo>
                    <a:pt x="77456" y="9154"/>
                  </a:lnTo>
                  <a:lnTo>
                    <a:pt x="76163" y="7670"/>
                  </a:lnTo>
                  <a:lnTo>
                    <a:pt x="74870" y="6185"/>
                  </a:lnTo>
                  <a:lnTo>
                    <a:pt x="73706" y="4701"/>
                  </a:lnTo>
                  <a:lnTo>
                    <a:pt x="72155" y="3463"/>
                  </a:lnTo>
                  <a:lnTo>
                    <a:pt x="69310" y="1731"/>
                  </a:lnTo>
                  <a:lnTo>
                    <a:pt x="66465" y="742"/>
                  </a:lnTo>
                  <a:lnTo>
                    <a:pt x="63362" y="0"/>
                  </a:lnTo>
                  <a:lnTo>
                    <a:pt x="60258" y="0"/>
                  </a:lnTo>
                  <a:lnTo>
                    <a:pt x="57284" y="247"/>
                  </a:lnTo>
                  <a:lnTo>
                    <a:pt x="54310" y="989"/>
                  </a:lnTo>
                  <a:lnTo>
                    <a:pt x="54310" y="989"/>
                  </a:lnTo>
                  <a:lnTo>
                    <a:pt x="51336" y="1979"/>
                  </a:lnTo>
                  <a:lnTo>
                    <a:pt x="48362" y="3463"/>
                  </a:lnTo>
                  <a:lnTo>
                    <a:pt x="45517" y="5443"/>
                  </a:lnTo>
                  <a:lnTo>
                    <a:pt x="42672" y="7670"/>
                  </a:lnTo>
                  <a:lnTo>
                    <a:pt x="39698" y="9896"/>
                  </a:lnTo>
                  <a:lnTo>
                    <a:pt x="36982" y="13113"/>
                  </a:lnTo>
                  <a:lnTo>
                    <a:pt x="34655" y="16577"/>
                  </a:lnTo>
                  <a:lnTo>
                    <a:pt x="32456" y="20288"/>
                  </a:lnTo>
                  <a:lnTo>
                    <a:pt x="32456" y="20288"/>
                  </a:lnTo>
                  <a:lnTo>
                    <a:pt x="31293" y="23010"/>
                  </a:lnTo>
                  <a:lnTo>
                    <a:pt x="30387" y="25731"/>
                  </a:lnTo>
                  <a:lnTo>
                    <a:pt x="29224" y="28701"/>
                  </a:lnTo>
                  <a:lnTo>
                    <a:pt x="28318" y="31670"/>
                  </a:lnTo>
                  <a:lnTo>
                    <a:pt x="26896" y="38350"/>
                  </a:lnTo>
                  <a:lnTo>
                    <a:pt x="25862" y="45525"/>
                  </a:lnTo>
                  <a:lnTo>
                    <a:pt x="24956" y="52453"/>
                  </a:lnTo>
                  <a:lnTo>
                    <a:pt x="24439" y="59628"/>
                  </a:lnTo>
                  <a:lnTo>
                    <a:pt x="24181" y="66804"/>
                  </a:lnTo>
                  <a:lnTo>
                    <a:pt x="24439" y="73731"/>
                  </a:lnTo>
                  <a:lnTo>
                    <a:pt x="24439" y="73731"/>
                  </a:lnTo>
                  <a:lnTo>
                    <a:pt x="19913" y="74474"/>
                  </a:lnTo>
                  <a:lnTo>
                    <a:pt x="15387" y="75958"/>
                  </a:lnTo>
                  <a:lnTo>
                    <a:pt x="13060" y="76701"/>
                  </a:lnTo>
                  <a:lnTo>
                    <a:pt x="10862" y="77690"/>
                  </a:lnTo>
                  <a:lnTo>
                    <a:pt x="8663" y="78927"/>
                  </a:lnTo>
                  <a:lnTo>
                    <a:pt x="6724" y="80659"/>
                  </a:lnTo>
                  <a:lnTo>
                    <a:pt x="6724" y="80659"/>
                  </a:lnTo>
                  <a:lnTo>
                    <a:pt x="5301" y="82391"/>
                  </a:lnTo>
                  <a:lnTo>
                    <a:pt x="4008" y="84865"/>
                  </a:lnTo>
                  <a:lnTo>
                    <a:pt x="2715" y="87340"/>
                  </a:lnTo>
                  <a:lnTo>
                    <a:pt x="1681" y="90061"/>
                  </a:lnTo>
                  <a:lnTo>
                    <a:pt x="775" y="92783"/>
                  </a:lnTo>
                  <a:lnTo>
                    <a:pt x="258" y="96247"/>
                  </a:lnTo>
                  <a:lnTo>
                    <a:pt x="0" y="99463"/>
                  </a:lnTo>
                  <a:lnTo>
                    <a:pt x="0" y="102927"/>
                  </a:lnTo>
                  <a:lnTo>
                    <a:pt x="0" y="102927"/>
                  </a:lnTo>
                  <a:lnTo>
                    <a:pt x="258" y="105649"/>
                  </a:lnTo>
                  <a:lnTo>
                    <a:pt x="646" y="108371"/>
                  </a:lnTo>
                  <a:lnTo>
                    <a:pt x="1163" y="110845"/>
                  </a:lnTo>
                  <a:lnTo>
                    <a:pt x="1810" y="113072"/>
                  </a:lnTo>
                  <a:lnTo>
                    <a:pt x="2715" y="115298"/>
                  </a:lnTo>
                  <a:lnTo>
                    <a:pt x="3620" y="117278"/>
                  </a:lnTo>
                  <a:lnTo>
                    <a:pt x="4913" y="118762"/>
                  </a:lnTo>
                  <a:lnTo>
                    <a:pt x="6336" y="119752"/>
                  </a:lnTo>
                  <a:lnTo>
                    <a:pt x="6336" y="119752"/>
                  </a:lnTo>
                  <a:close/>
                  <a:moveTo>
                    <a:pt x="93362" y="64082"/>
                  </a:moveTo>
                  <a:lnTo>
                    <a:pt x="93362" y="64082"/>
                  </a:lnTo>
                  <a:lnTo>
                    <a:pt x="94396" y="62845"/>
                  </a:lnTo>
                  <a:lnTo>
                    <a:pt x="95689" y="61360"/>
                  </a:lnTo>
                  <a:lnTo>
                    <a:pt x="97112" y="60371"/>
                  </a:lnTo>
                  <a:lnTo>
                    <a:pt x="98405" y="59381"/>
                  </a:lnTo>
                  <a:lnTo>
                    <a:pt x="101120" y="57896"/>
                  </a:lnTo>
                  <a:lnTo>
                    <a:pt x="103965" y="57154"/>
                  </a:lnTo>
                  <a:lnTo>
                    <a:pt x="103965" y="57154"/>
                  </a:lnTo>
                  <a:lnTo>
                    <a:pt x="106163" y="57154"/>
                  </a:lnTo>
                  <a:lnTo>
                    <a:pt x="108620" y="56907"/>
                  </a:lnTo>
                  <a:lnTo>
                    <a:pt x="110948" y="57154"/>
                  </a:lnTo>
                  <a:lnTo>
                    <a:pt x="112112" y="57649"/>
                  </a:lnTo>
                  <a:lnTo>
                    <a:pt x="113146" y="58391"/>
                  </a:lnTo>
                  <a:lnTo>
                    <a:pt x="113146" y="58391"/>
                  </a:lnTo>
                  <a:lnTo>
                    <a:pt x="114051" y="58886"/>
                  </a:lnTo>
                  <a:lnTo>
                    <a:pt x="114956" y="60123"/>
                  </a:lnTo>
                  <a:lnTo>
                    <a:pt x="115732" y="61113"/>
                  </a:lnTo>
                  <a:lnTo>
                    <a:pt x="116379" y="62350"/>
                  </a:lnTo>
                  <a:lnTo>
                    <a:pt x="116767" y="64082"/>
                  </a:lnTo>
                  <a:lnTo>
                    <a:pt x="117284" y="65567"/>
                  </a:lnTo>
                  <a:lnTo>
                    <a:pt x="117543" y="67298"/>
                  </a:lnTo>
                  <a:lnTo>
                    <a:pt x="117672" y="69030"/>
                  </a:lnTo>
                  <a:lnTo>
                    <a:pt x="117801" y="70762"/>
                  </a:lnTo>
                  <a:lnTo>
                    <a:pt x="117672" y="72494"/>
                  </a:lnTo>
                  <a:lnTo>
                    <a:pt x="117543" y="74226"/>
                  </a:lnTo>
                  <a:lnTo>
                    <a:pt x="117155" y="75958"/>
                  </a:lnTo>
                  <a:lnTo>
                    <a:pt x="116767" y="77690"/>
                  </a:lnTo>
                  <a:lnTo>
                    <a:pt x="115991" y="78927"/>
                  </a:lnTo>
                  <a:lnTo>
                    <a:pt x="115344" y="80412"/>
                  </a:lnTo>
                  <a:lnTo>
                    <a:pt x="114568" y="81649"/>
                  </a:lnTo>
                  <a:lnTo>
                    <a:pt x="114568" y="81649"/>
                  </a:lnTo>
                  <a:lnTo>
                    <a:pt x="113017" y="83134"/>
                  </a:lnTo>
                  <a:lnTo>
                    <a:pt x="111594" y="84123"/>
                  </a:lnTo>
                  <a:lnTo>
                    <a:pt x="109913" y="84865"/>
                  </a:lnTo>
                  <a:lnTo>
                    <a:pt x="108232" y="84865"/>
                  </a:lnTo>
                  <a:lnTo>
                    <a:pt x="106810" y="84865"/>
                  </a:lnTo>
                  <a:lnTo>
                    <a:pt x="105258" y="84123"/>
                  </a:lnTo>
                  <a:lnTo>
                    <a:pt x="103836" y="83134"/>
                  </a:lnTo>
                  <a:lnTo>
                    <a:pt x="102284" y="81649"/>
                  </a:lnTo>
                  <a:lnTo>
                    <a:pt x="100862" y="80412"/>
                  </a:lnTo>
                  <a:lnTo>
                    <a:pt x="99439" y="78432"/>
                  </a:lnTo>
                  <a:lnTo>
                    <a:pt x="98146" y="76701"/>
                  </a:lnTo>
                  <a:lnTo>
                    <a:pt x="97112" y="74226"/>
                  </a:lnTo>
                  <a:lnTo>
                    <a:pt x="96077" y="71752"/>
                  </a:lnTo>
                  <a:lnTo>
                    <a:pt x="94913" y="69278"/>
                  </a:lnTo>
                  <a:lnTo>
                    <a:pt x="94008" y="66804"/>
                  </a:lnTo>
                  <a:lnTo>
                    <a:pt x="93362" y="64082"/>
                  </a:lnTo>
                  <a:lnTo>
                    <a:pt x="93362" y="64082"/>
                  </a:lnTo>
                  <a:close/>
                  <a:moveTo>
                    <a:pt x="26508" y="73731"/>
                  </a:moveTo>
                  <a:lnTo>
                    <a:pt x="26508" y="73731"/>
                  </a:lnTo>
                  <a:lnTo>
                    <a:pt x="26379" y="66309"/>
                  </a:lnTo>
                  <a:lnTo>
                    <a:pt x="26767" y="58639"/>
                  </a:lnTo>
                  <a:lnTo>
                    <a:pt x="27413" y="51463"/>
                  </a:lnTo>
                  <a:lnTo>
                    <a:pt x="28577" y="44041"/>
                  </a:lnTo>
                  <a:lnTo>
                    <a:pt x="28577" y="44041"/>
                  </a:lnTo>
                  <a:lnTo>
                    <a:pt x="29482" y="38350"/>
                  </a:lnTo>
                  <a:lnTo>
                    <a:pt x="30775" y="32659"/>
                  </a:lnTo>
                  <a:lnTo>
                    <a:pt x="31422" y="29938"/>
                  </a:lnTo>
                  <a:lnTo>
                    <a:pt x="32327" y="27216"/>
                  </a:lnTo>
                  <a:lnTo>
                    <a:pt x="33232" y="24742"/>
                  </a:lnTo>
                  <a:lnTo>
                    <a:pt x="34267" y="22515"/>
                  </a:lnTo>
                  <a:lnTo>
                    <a:pt x="34267" y="22515"/>
                  </a:lnTo>
                  <a:lnTo>
                    <a:pt x="36465" y="19051"/>
                  </a:lnTo>
                  <a:lnTo>
                    <a:pt x="38793" y="15835"/>
                  </a:lnTo>
                  <a:lnTo>
                    <a:pt x="41379" y="13113"/>
                  </a:lnTo>
                  <a:lnTo>
                    <a:pt x="43836" y="10886"/>
                  </a:lnTo>
                  <a:lnTo>
                    <a:pt x="46551" y="8907"/>
                  </a:lnTo>
                  <a:lnTo>
                    <a:pt x="49267" y="7175"/>
                  </a:lnTo>
                  <a:lnTo>
                    <a:pt x="51982" y="5938"/>
                  </a:lnTo>
                  <a:lnTo>
                    <a:pt x="54827" y="4701"/>
                  </a:lnTo>
                  <a:lnTo>
                    <a:pt x="54827" y="4701"/>
                  </a:lnTo>
                  <a:lnTo>
                    <a:pt x="57931" y="4206"/>
                  </a:lnTo>
                  <a:lnTo>
                    <a:pt x="61163" y="4206"/>
                  </a:lnTo>
                  <a:lnTo>
                    <a:pt x="64267" y="4206"/>
                  </a:lnTo>
                  <a:lnTo>
                    <a:pt x="67370" y="5195"/>
                  </a:lnTo>
                  <a:lnTo>
                    <a:pt x="70344" y="6927"/>
                  </a:lnTo>
                  <a:lnTo>
                    <a:pt x="71896" y="7917"/>
                  </a:lnTo>
                  <a:lnTo>
                    <a:pt x="73060" y="9154"/>
                  </a:lnTo>
                  <a:lnTo>
                    <a:pt x="74612" y="10639"/>
                  </a:lnTo>
                  <a:lnTo>
                    <a:pt x="75775" y="12371"/>
                  </a:lnTo>
                  <a:lnTo>
                    <a:pt x="77068" y="14103"/>
                  </a:lnTo>
                  <a:lnTo>
                    <a:pt x="78362" y="16082"/>
                  </a:lnTo>
                  <a:lnTo>
                    <a:pt x="78362" y="16082"/>
                  </a:lnTo>
                  <a:lnTo>
                    <a:pt x="80689" y="21030"/>
                  </a:lnTo>
                  <a:lnTo>
                    <a:pt x="82887" y="26226"/>
                  </a:lnTo>
                  <a:lnTo>
                    <a:pt x="84698" y="31422"/>
                  </a:lnTo>
                  <a:lnTo>
                    <a:pt x="86508" y="36618"/>
                  </a:lnTo>
                  <a:lnTo>
                    <a:pt x="87931" y="42309"/>
                  </a:lnTo>
                  <a:lnTo>
                    <a:pt x="88965" y="48247"/>
                  </a:lnTo>
                  <a:lnTo>
                    <a:pt x="90129" y="54185"/>
                  </a:lnTo>
                  <a:lnTo>
                    <a:pt x="90775" y="60618"/>
                  </a:lnTo>
                  <a:lnTo>
                    <a:pt x="90775" y="60618"/>
                  </a:lnTo>
                  <a:lnTo>
                    <a:pt x="85603" y="60618"/>
                  </a:lnTo>
                  <a:lnTo>
                    <a:pt x="80172" y="60123"/>
                  </a:lnTo>
                  <a:lnTo>
                    <a:pt x="80172" y="60123"/>
                  </a:lnTo>
                  <a:lnTo>
                    <a:pt x="76939" y="59381"/>
                  </a:lnTo>
                  <a:lnTo>
                    <a:pt x="73448" y="58391"/>
                  </a:lnTo>
                  <a:lnTo>
                    <a:pt x="71637" y="57649"/>
                  </a:lnTo>
                  <a:lnTo>
                    <a:pt x="70086" y="56907"/>
                  </a:lnTo>
                  <a:lnTo>
                    <a:pt x="68405" y="55917"/>
                  </a:lnTo>
                  <a:lnTo>
                    <a:pt x="66982" y="54185"/>
                  </a:lnTo>
                  <a:lnTo>
                    <a:pt x="66982" y="54185"/>
                  </a:lnTo>
                  <a:lnTo>
                    <a:pt x="65948" y="52701"/>
                  </a:lnTo>
                  <a:lnTo>
                    <a:pt x="65043" y="51463"/>
                  </a:lnTo>
                  <a:lnTo>
                    <a:pt x="62974" y="47505"/>
                  </a:lnTo>
                  <a:lnTo>
                    <a:pt x="61551" y="43051"/>
                  </a:lnTo>
                  <a:lnTo>
                    <a:pt x="60129" y="38597"/>
                  </a:lnTo>
                  <a:lnTo>
                    <a:pt x="57543" y="28948"/>
                  </a:lnTo>
                  <a:lnTo>
                    <a:pt x="56379" y="24494"/>
                  </a:lnTo>
                  <a:lnTo>
                    <a:pt x="55086" y="20041"/>
                  </a:lnTo>
                  <a:lnTo>
                    <a:pt x="55086" y="20041"/>
                  </a:lnTo>
                  <a:lnTo>
                    <a:pt x="54698" y="19546"/>
                  </a:lnTo>
                  <a:lnTo>
                    <a:pt x="54568" y="19298"/>
                  </a:lnTo>
                  <a:lnTo>
                    <a:pt x="53793" y="19051"/>
                  </a:lnTo>
                  <a:lnTo>
                    <a:pt x="53275" y="19546"/>
                  </a:lnTo>
                  <a:lnTo>
                    <a:pt x="53146" y="20288"/>
                  </a:lnTo>
                  <a:lnTo>
                    <a:pt x="53146" y="21030"/>
                  </a:lnTo>
                  <a:lnTo>
                    <a:pt x="53146" y="21030"/>
                  </a:lnTo>
                  <a:lnTo>
                    <a:pt x="52887" y="28948"/>
                  </a:lnTo>
                  <a:lnTo>
                    <a:pt x="52758" y="33154"/>
                  </a:lnTo>
                  <a:lnTo>
                    <a:pt x="52500" y="37113"/>
                  </a:lnTo>
                  <a:lnTo>
                    <a:pt x="51982" y="41072"/>
                  </a:lnTo>
                  <a:lnTo>
                    <a:pt x="51465" y="45278"/>
                  </a:lnTo>
                  <a:lnTo>
                    <a:pt x="50560" y="48742"/>
                  </a:lnTo>
                  <a:lnTo>
                    <a:pt x="49525" y="51958"/>
                  </a:lnTo>
                  <a:lnTo>
                    <a:pt x="49525" y="51958"/>
                  </a:lnTo>
                  <a:lnTo>
                    <a:pt x="48362" y="54432"/>
                  </a:lnTo>
                  <a:lnTo>
                    <a:pt x="47198" y="57154"/>
                  </a:lnTo>
                  <a:lnTo>
                    <a:pt x="45646" y="59381"/>
                  </a:lnTo>
                  <a:lnTo>
                    <a:pt x="44094" y="61855"/>
                  </a:lnTo>
                  <a:lnTo>
                    <a:pt x="40603" y="65567"/>
                  </a:lnTo>
                  <a:lnTo>
                    <a:pt x="37370" y="68536"/>
                  </a:lnTo>
                  <a:lnTo>
                    <a:pt x="37370" y="68536"/>
                  </a:lnTo>
                  <a:lnTo>
                    <a:pt x="35172" y="70268"/>
                  </a:lnTo>
                  <a:lnTo>
                    <a:pt x="33103" y="71505"/>
                  </a:lnTo>
                  <a:lnTo>
                    <a:pt x="30775" y="72494"/>
                  </a:lnTo>
                  <a:lnTo>
                    <a:pt x="28318" y="72742"/>
                  </a:lnTo>
                  <a:lnTo>
                    <a:pt x="28318" y="72742"/>
                  </a:lnTo>
                  <a:lnTo>
                    <a:pt x="27413" y="73237"/>
                  </a:lnTo>
                  <a:lnTo>
                    <a:pt x="26508" y="73731"/>
                  </a:lnTo>
                  <a:lnTo>
                    <a:pt x="26508" y="73731"/>
                  </a:lnTo>
                  <a:close/>
                  <a:moveTo>
                    <a:pt x="2198" y="105154"/>
                  </a:moveTo>
                  <a:lnTo>
                    <a:pt x="2198" y="105154"/>
                  </a:lnTo>
                  <a:lnTo>
                    <a:pt x="2068" y="101195"/>
                  </a:lnTo>
                  <a:lnTo>
                    <a:pt x="2198" y="97237"/>
                  </a:lnTo>
                  <a:lnTo>
                    <a:pt x="2715" y="93773"/>
                  </a:lnTo>
                  <a:lnTo>
                    <a:pt x="3620" y="91051"/>
                  </a:lnTo>
                  <a:lnTo>
                    <a:pt x="4784" y="88577"/>
                  </a:lnTo>
                  <a:lnTo>
                    <a:pt x="6206" y="86597"/>
                  </a:lnTo>
                  <a:lnTo>
                    <a:pt x="7629" y="84865"/>
                  </a:lnTo>
                  <a:lnTo>
                    <a:pt x="9439" y="83134"/>
                  </a:lnTo>
                  <a:lnTo>
                    <a:pt x="11250" y="82144"/>
                  </a:lnTo>
                  <a:lnTo>
                    <a:pt x="13189" y="81154"/>
                  </a:lnTo>
                  <a:lnTo>
                    <a:pt x="17327" y="79670"/>
                  </a:lnTo>
                  <a:lnTo>
                    <a:pt x="24827" y="77690"/>
                  </a:lnTo>
                  <a:lnTo>
                    <a:pt x="24827" y="77690"/>
                  </a:lnTo>
                  <a:lnTo>
                    <a:pt x="24439" y="81154"/>
                  </a:lnTo>
                  <a:lnTo>
                    <a:pt x="24051" y="84865"/>
                  </a:lnTo>
                  <a:lnTo>
                    <a:pt x="24051" y="84865"/>
                  </a:lnTo>
                  <a:lnTo>
                    <a:pt x="23534" y="88082"/>
                  </a:lnTo>
                  <a:lnTo>
                    <a:pt x="22758" y="91546"/>
                  </a:lnTo>
                  <a:lnTo>
                    <a:pt x="21853" y="94268"/>
                  </a:lnTo>
                  <a:lnTo>
                    <a:pt x="20948" y="97237"/>
                  </a:lnTo>
                  <a:lnTo>
                    <a:pt x="20948" y="97237"/>
                  </a:lnTo>
                  <a:lnTo>
                    <a:pt x="19008" y="102185"/>
                  </a:lnTo>
                  <a:lnTo>
                    <a:pt x="16810" y="106886"/>
                  </a:lnTo>
                  <a:lnTo>
                    <a:pt x="15517" y="109360"/>
                  </a:lnTo>
                  <a:lnTo>
                    <a:pt x="14353" y="111340"/>
                  </a:lnTo>
                  <a:lnTo>
                    <a:pt x="12801" y="113072"/>
                  </a:lnTo>
                  <a:lnTo>
                    <a:pt x="11379" y="114556"/>
                  </a:lnTo>
                  <a:lnTo>
                    <a:pt x="11379" y="114556"/>
                  </a:lnTo>
                  <a:lnTo>
                    <a:pt x="9956" y="115546"/>
                  </a:lnTo>
                  <a:lnTo>
                    <a:pt x="8534" y="116041"/>
                  </a:lnTo>
                  <a:lnTo>
                    <a:pt x="7112" y="115546"/>
                  </a:lnTo>
                  <a:lnTo>
                    <a:pt x="5689" y="114556"/>
                  </a:lnTo>
                  <a:lnTo>
                    <a:pt x="4525" y="112824"/>
                  </a:lnTo>
                  <a:lnTo>
                    <a:pt x="3491" y="110845"/>
                  </a:lnTo>
                  <a:lnTo>
                    <a:pt x="2715" y="108371"/>
                  </a:lnTo>
                  <a:lnTo>
                    <a:pt x="2198" y="105154"/>
                  </a:lnTo>
                  <a:lnTo>
                    <a:pt x="2198" y="10515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6" name="Shape 550"/>
            <p:cNvSpPr/>
            <p:nvPr/>
          </p:nvSpPr>
          <p:spPr>
            <a:xfrm>
              <a:off x="2090" y="3222"/>
              <a:ext cx="309" cy="158"/>
            </a:xfrm>
            <a:custGeom>
              <a:avLst/>
              <a:gdLst/>
              <a:ahLst/>
              <a:cxnLst/>
              <a:rect l="0" t="0" r="0" b="0"/>
              <a:pathLst>
                <a:path w="120000" h="120000" extrusionOk="0">
                  <a:moveTo>
                    <a:pt x="118838" y="5283"/>
                  </a:moveTo>
                  <a:lnTo>
                    <a:pt x="118838" y="5283"/>
                  </a:lnTo>
                  <a:lnTo>
                    <a:pt x="120000" y="15849"/>
                  </a:lnTo>
                  <a:lnTo>
                    <a:pt x="120000" y="26415"/>
                  </a:lnTo>
                  <a:lnTo>
                    <a:pt x="119225" y="36981"/>
                  </a:lnTo>
                  <a:lnTo>
                    <a:pt x="118451" y="46792"/>
                  </a:lnTo>
                  <a:lnTo>
                    <a:pt x="116129" y="55849"/>
                  </a:lnTo>
                  <a:lnTo>
                    <a:pt x="113806" y="64150"/>
                  </a:lnTo>
                  <a:lnTo>
                    <a:pt x="111096" y="73207"/>
                  </a:lnTo>
                  <a:lnTo>
                    <a:pt x="108000" y="80000"/>
                  </a:lnTo>
                  <a:lnTo>
                    <a:pt x="104129" y="87547"/>
                  </a:lnTo>
                  <a:lnTo>
                    <a:pt x="100645" y="94339"/>
                  </a:lnTo>
                  <a:lnTo>
                    <a:pt x="95612" y="99622"/>
                  </a:lnTo>
                  <a:lnTo>
                    <a:pt x="91354" y="104150"/>
                  </a:lnTo>
                  <a:lnTo>
                    <a:pt x="86322" y="108679"/>
                  </a:lnTo>
                  <a:lnTo>
                    <a:pt x="80903" y="111698"/>
                  </a:lnTo>
                  <a:lnTo>
                    <a:pt x="75483" y="114716"/>
                  </a:lnTo>
                  <a:lnTo>
                    <a:pt x="70064" y="118490"/>
                  </a:lnTo>
                  <a:lnTo>
                    <a:pt x="64645" y="119245"/>
                  </a:lnTo>
                  <a:lnTo>
                    <a:pt x="59612" y="120000"/>
                  </a:lnTo>
                  <a:lnTo>
                    <a:pt x="54193" y="120000"/>
                  </a:lnTo>
                  <a:lnTo>
                    <a:pt x="48000" y="120000"/>
                  </a:lnTo>
                  <a:lnTo>
                    <a:pt x="42580" y="118490"/>
                  </a:lnTo>
                  <a:lnTo>
                    <a:pt x="37935" y="116226"/>
                  </a:lnTo>
                  <a:lnTo>
                    <a:pt x="32516" y="113962"/>
                  </a:lnTo>
                  <a:lnTo>
                    <a:pt x="27483" y="109433"/>
                  </a:lnTo>
                  <a:lnTo>
                    <a:pt x="22838" y="105660"/>
                  </a:lnTo>
                  <a:lnTo>
                    <a:pt x="18580" y="100377"/>
                  </a:lnTo>
                  <a:lnTo>
                    <a:pt x="13935" y="94339"/>
                  </a:lnTo>
                  <a:lnTo>
                    <a:pt x="10451" y="86792"/>
                  </a:lnTo>
                  <a:lnTo>
                    <a:pt x="6967" y="79245"/>
                  </a:lnTo>
                  <a:lnTo>
                    <a:pt x="4258" y="69433"/>
                  </a:lnTo>
                  <a:lnTo>
                    <a:pt x="1548" y="60377"/>
                  </a:lnTo>
                  <a:lnTo>
                    <a:pt x="0" y="49811"/>
                  </a:lnTo>
                  <a:lnTo>
                    <a:pt x="0" y="49811"/>
                  </a:lnTo>
                  <a:lnTo>
                    <a:pt x="0" y="47547"/>
                  </a:lnTo>
                  <a:lnTo>
                    <a:pt x="0" y="45283"/>
                  </a:lnTo>
                  <a:lnTo>
                    <a:pt x="1161" y="43773"/>
                  </a:lnTo>
                  <a:lnTo>
                    <a:pt x="2322" y="42264"/>
                  </a:lnTo>
                  <a:lnTo>
                    <a:pt x="3096" y="42264"/>
                  </a:lnTo>
                  <a:lnTo>
                    <a:pt x="4258" y="43773"/>
                  </a:lnTo>
                  <a:lnTo>
                    <a:pt x="5419" y="44528"/>
                  </a:lnTo>
                  <a:lnTo>
                    <a:pt x="5806" y="46792"/>
                  </a:lnTo>
                  <a:lnTo>
                    <a:pt x="5806" y="46792"/>
                  </a:lnTo>
                  <a:lnTo>
                    <a:pt x="7741" y="55849"/>
                  </a:lnTo>
                  <a:lnTo>
                    <a:pt x="9677" y="64150"/>
                  </a:lnTo>
                  <a:lnTo>
                    <a:pt x="12387" y="71698"/>
                  </a:lnTo>
                  <a:lnTo>
                    <a:pt x="15096" y="79245"/>
                  </a:lnTo>
                  <a:lnTo>
                    <a:pt x="18967" y="85283"/>
                  </a:lnTo>
                  <a:lnTo>
                    <a:pt x="22064" y="90566"/>
                  </a:lnTo>
                  <a:lnTo>
                    <a:pt x="26322" y="95094"/>
                  </a:lnTo>
                  <a:lnTo>
                    <a:pt x="30967" y="99622"/>
                  </a:lnTo>
                  <a:lnTo>
                    <a:pt x="35225" y="102641"/>
                  </a:lnTo>
                  <a:lnTo>
                    <a:pt x="39483" y="104150"/>
                  </a:lnTo>
                  <a:lnTo>
                    <a:pt x="44129" y="106415"/>
                  </a:lnTo>
                  <a:lnTo>
                    <a:pt x="49161" y="107924"/>
                  </a:lnTo>
                  <a:lnTo>
                    <a:pt x="54193" y="108679"/>
                  </a:lnTo>
                  <a:lnTo>
                    <a:pt x="58838" y="108679"/>
                  </a:lnTo>
                  <a:lnTo>
                    <a:pt x="69290" y="105660"/>
                  </a:lnTo>
                  <a:lnTo>
                    <a:pt x="73935" y="104150"/>
                  </a:lnTo>
                  <a:lnTo>
                    <a:pt x="78967" y="101132"/>
                  </a:lnTo>
                  <a:lnTo>
                    <a:pt x="83225" y="98113"/>
                  </a:lnTo>
                  <a:lnTo>
                    <a:pt x="87483" y="94339"/>
                  </a:lnTo>
                  <a:lnTo>
                    <a:pt x="91741" y="89811"/>
                  </a:lnTo>
                  <a:lnTo>
                    <a:pt x="95612" y="85283"/>
                  </a:lnTo>
                  <a:lnTo>
                    <a:pt x="99483" y="79245"/>
                  </a:lnTo>
                  <a:lnTo>
                    <a:pt x="102580" y="73962"/>
                  </a:lnTo>
                  <a:lnTo>
                    <a:pt x="106064" y="67924"/>
                  </a:lnTo>
                  <a:lnTo>
                    <a:pt x="108000" y="60377"/>
                  </a:lnTo>
                  <a:lnTo>
                    <a:pt x="110322" y="52830"/>
                  </a:lnTo>
                  <a:lnTo>
                    <a:pt x="111870" y="44528"/>
                  </a:lnTo>
                  <a:lnTo>
                    <a:pt x="113032" y="36226"/>
                  </a:lnTo>
                  <a:lnTo>
                    <a:pt x="113419" y="27924"/>
                  </a:lnTo>
                  <a:lnTo>
                    <a:pt x="113419" y="18113"/>
                  </a:lnTo>
                  <a:lnTo>
                    <a:pt x="113032" y="9056"/>
                  </a:lnTo>
                  <a:lnTo>
                    <a:pt x="113032" y="9056"/>
                  </a:lnTo>
                  <a:lnTo>
                    <a:pt x="113032" y="5283"/>
                  </a:lnTo>
                  <a:lnTo>
                    <a:pt x="113419" y="3773"/>
                  </a:lnTo>
                  <a:lnTo>
                    <a:pt x="113806" y="1509"/>
                  </a:lnTo>
                  <a:lnTo>
                    <a:pt x="114967" y="1509"/>
                  </a:lnTo>
                  <a:lnTo>
                    <a:pt x="116516" y="0"/>
                  </a:lnTo>
                  <a:lnTo>
                    <a:pt x="117677" y="1509"/>
                  </a:lnTo>
                  <a:lnTo>
                    <a:pt x="118451" y="2264"/>
                  </a:lnTo>
                  <a:lnTo>
                    <a:pt x="118838" y="5283"/>
                  </a:lnTo>
                  <a:lnTo>
                    <a:pt x="118838" y="528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7" name="Shape 551"/>
            <p:cNvSpPr/>
            <p:nvPr/>
          </p:nvSpPr>
          <p:spPr>
            <a:xfrm>
              <a:off x="2376" y="3145"/>
              <a:ext cx="36" cy="39"/>
            </a:xfrm>
            <a:custGeom>
              <a:avLst/>
              <a:gdLst/>
              <a:ahLst/>
              <a:cxnLst/>
              <a:rect l="0" t="0" r="0" b="0"/>
              <a:pathLst>
                <a:path w="120000" h="120000" extrusionOk="0">
                  <a:moveTo>
                    <a:pt x="0" y="69000"/>
                  </a:moveTo>
                  <a:lnTo>
                    <a:pt x="0" y="69000"/>
                  </a:lnTo>
                  <a:lnTo>
                    <a:pt x="6486" y="90000"/>
                  </a:lnTo>
                  <a:lnTo>
                    <a:pt x="25945" y="108000"/>
                  </a:lnTo>
                  <a:lnTo>
                    <a:pt x="48648" y="120000"/>
                  </a:lnTo>
                  <a:lnTo>
                    <a:pt x="71351" y="120000"/>
                  </a:lnTo>
                  <a:lnTo>
                    <a:pt x="71351" y="120000"/>
                  </a:lnTo>
                  <a:lnTo>
                    <a:pt x="94054" y="111000"/>
                  </a:lnTo>
                  <a:lnTo>
                    <a:pt x="113513" y="96000"/>
                  </a:lnTo>
                  <a:lnTo>
                    <a:pt x="120000" y="75000"/>
                  </a:lnTo>
                  <a:lnTo>
                    <a:pt x="120000" y="48000"/>
                  </a:lnTo>
                  <a:lnTo>
                    <a:pt x="120000" y="48000"/>
                  </a:lnTo>
                  <a:lnTo>
                    <a:pt x="113513" y="27000"/>
                  </a:lnTo>
                  <a:lnTo>
                    <a:pt x="97297" y="12000"/>
                  </a:lnTo>
                  <a:lnTo>
                    <a:pt x="74594" y="0"/>
                  </a:lnTo>
                  <a:lnTo>
                    <a:pt x="61621" y="0"/>
                  </a:lnTo>
                  <a:lnTo>
                    <a:pt x="48648" y="0"/>
                  </a:lnTo>
                  <a:lnTo>
                    <a:pt x="48648" y="0"/>
                  </a:lnTo>
                  <a:lnTo>
                    <a:pt x="25945" y="6000"/>
                  </a:lnTo>
                  <a:lnTo>
                    <a:pt x="6486" y="24000"/>
                  </a:lnTo>
                  <a:lnTo>
                    <a:pt x="0" y="45000"/>
                  </a:lnTo>
                  <a:lnTo>
                    <a:pt x="0" y="69000"/>
                  </a:lnTo>
                  <a:lnTo>
                    <a:pt x="0" y="69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8" name="Shape 552"/>
            <p:cNvSpPr/>
            <p:nvPr/>
          </p:nvSpPr>
          <p:spPr>
            <a:xfrm>
              <a:off x="2062" y="3192"/>
              <a:ext cx="39" cy="39"/>
            </a:xfrm>
            <a:custGeom>
              <a:avLst/>
              <a:gdLst/>
              <a:ahLst/>
              <a:cxnLst/>
              <a:rect l="0" t="0" r="0" b="0"/>
              <a:pathLst>
                <a:path w="120000" h="120000" extrusionOk="0">
                  <a:moveTo>
                    <a:pt x="0" y="69000"/>
                  </a:moveTo>
                  <a:lnTo>
                    <a:pt x="0" y="69000"/>
                  </a:lnTo>
                  <a:lnTo>
                    <a:pt x="9000" y="90000"/>
                  </a:lnTo>
                  <a:lnTo>
                    <a:pt x="24000" y="108000"/>
                  </a:lnTo>
                  <a:lnTo>
                    <a:pt x="45000" y="117000"/>
                  </a:lnTo>
                  <a:lnTo>
                    <a:pt x="69000" y="120000"/>
                  </a:lnTo>
                  <a:lnTo>
                    <a:pt x="69000" y="120000"/>
                  </a:lnTo>
                  <a:lnTo>
                    <a:pt x="90000" y="111000"/>
                  </a:lnTo>
                  <a:lnTo>
                    <a:pt x="111000" y="96000"/>
                  </a:lnTo>
                  <a:lnTo>
                    <a:pt x="120000" y="75000"/>
                  </a:lnTo>
                  <a:lnTo>
                    <a:pt x="120000" y="48000"/>
                  </a:lnTo>
                  <a:lnTo>
                    <a:pt x="120000" y="48000"/>
                  </a:lnTo>
                  <a:lnTo>
                    <a:pt x="111000" y="27000"/>
                  </a:lnTo>
                  <a:lnTo>
                    <a:pt x="96000" y="12000"/>
                  </a:lnTo>
                  <a:lnTo>
                    <a:pt x="75000" y="0"/>
                  </a:lnTo>
                  <a:lnTo>
                    <a:pt x="51000" y="0"/>
                  </a:lnTo>
                  <a:lnTo>
                    <a:pt x="51000" y="0"/>
                  </a:lnTo>
                  <a:lnTo>
                    <a:pt x="30000" y="6000"/>
                  </a:lnTo>
                  <a:lnTo>
                    <a:pt x="12000" y="24000"/>
                  </a:lnTo>
                  <a:lnTo>
                    <a:pt x="0" y="45000"/>
                  </a:lnTo>
                  <a:lnTo>
                    <a:pt x="0" y="69000"/>
                  </a:lnTo>
                  <a:lnTo>
                    <a:pt x="0" y="69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9" name="Shape 553"/>
            <p:cNvSpPr/>
            <p:nvPr/>
          </p:nvSpPr>
          <p:spPr>
            <a:xfrm>
              <a:off x="2407" y="3185"/>
              <a:ext cx="56" cy="49"/>
            </a:xfrm>
            <a:custGeom>
              <a:avLst/>
              <a:gdLst/>
              <a:ahLst/>
              <a:cxnLst/>
              <a:rect l="0" t="0" r="0" b="0"/>
              <a:pathLst>
                <a:path w="120000" h="120000" extrusionOk="0">
                  <a:moveTo>
                    <a:pt x="0" y="71020"/>
                  </a:moveTo>
                  <a:lnTo>
                    <a:pt x="0" y="71020"/>
                  </a:lnTo>
                  <a:lnTo>
                    <a:pt x="2142" y="80816"/>
                  </a:lnTo>
                  <a:lnTo>
                    <a:pt x="8571" y="90612"/>
                  </a:lnTo>
                  <a:lnTo>
                    <a:pt x="14999" y="97959"/>
                  </a:lnTo>
                  <a:lnTo>
                    <a:pt x="23571" y="107755"/>
                  </a:lnTo>
                  <a:lnTo>
                    <a:pt x="32142" y="112653"/>
                  </a:lnTo>
                  <a:lnTo>
                    <a:pt x="44999" y="115102"/>
                  </a:lnTo>
                  <a:lnTo>
                    <a:pt x="53571" y="119999"/>
                  </a:lnTo>
                  <a:lnTo>
                    <a:pt x="64285" y="115102"/>
                  </a:lnTo>
                  <a:lnTo>
                    <a:pt x="64285" y="115102"/>
                  </a:lnTo>
                  <a:lnTo>
                    <a:pt x="77142" y="112653"/>
                  </a:lnTo>
                  <a:lnTo>
                    <a:pt x="89999" y="107755"/>
                  </a:lnTo>
                  <a:lnTo>
                    <a:pt x="98571" y="102857"/>
                  </a:lnTo>
                  <a:lnTo>
                    <a:pt x="107142" y="90612"/>
                  </a:lnTo>
                  <a:lnTo>
                    <a:pt x="113571" y="80816"/>
                  </a:lnTo>
                  <a:lnTo>
                    <a:pt x="115714" y="71020"/>
                  </a:lnTo>
                  <a:lnTo>
                    <a:pt x="119999" y="61224"/>
                  </a:lnTo>
                  <a:lnTo>
                    <a:pt x="115714" y="46530"/>
                  </a:lnTo>
                  <a:lnTo>
                    <a:pt x="115714" y="46530"/>
                  </a:lnTo>
                  <a:lnTo>
                    <a:pt x="115714" y="36734"/>
                  </a:lnTo>
                  <a:lnTo>
                    <a:pt x="109285" y="26938"/>
                  </a:lnTo>
                  <a:lnTo>
                    <a:pt x="104999" y="17142"/>
                  </a:lnTo>
                  <a:lnTo>
                    <a:pt x="94285" y="9795"/>
                  </a:lnTo>
                  <a:lnTo>
                    <a:pt x="83571" y="4897"/>
                  </a:lnTo>
                  <a:lnTo>
                    <a:pt x="75000" y="2448"/>
                  </a:lnTo>
                  <a:lnTo>
                    <a:pt x="62142" y="0"/>
                  </a:lnTo>
                  <a:lnTo>
                    <a:pt x="49285" y="2448"/>
                  </a:lnTo>
                  <a:lnTo>
                    <a:pt x="49285" y="2448"/>
                  </a:lnTo>
                  <a:lnTo>
                    <a:pt x="38571" y="4897"/>
                  </a:lnTo>
                  <a:lnTo>
                    <a:pt x="29999" y="9795"/>
                  </a:lnTo>
                  <a:lnTo>
                    <a:pt x="17142" y="17142"/>
                  </a:lnTo>
                  <a:lnTo>
                    <a:pt x="10714" y="26938"/>
                  </a:lnTo>
                  <a:lnTo>
                    <a:pt x="6428" y="36734"/>
                  </a:lnTo>
                  <a:lnTo>
                    <a:pt x="0" y="46530"/>
                  </a:lnTo>
                  <a:lnTo>
                    <a:pt x="0" y="56326"/>
                  </a:lnTo>
                  <a:lnTo>
                    <a:pt x="0" y="71020"/>
                  </a:lnTo>
                  <a:lnTo>
                    <a:pt x="0" y="71020"/>
                  </a:lnTo>
                  <a:close/>
                </a:path>
              </a:pathLst>
            </a:custGeom>
            <a:solidFill>
              <a:srgbClr val="F9C5B1"/>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10" name="Shape 554"/>
            <p:cNvSpPr/>
            <p:nvPr/>
          </p:nvSpPr>
          <p:spPr>
            <a:xfrm>
              <a:off x="2013" y="3245"/>
              <a:ext cx="56" cy="47"/>
            </a:xfrm>
            <a:custGeom>
              <a:avLst/>
              <a:gdLst/>
              <a:ahLst/>
              <a:cxnLst/>
              <a:rect l="0" t="0" r="0" b="0"/>
              <a:pathLst>
                <a:path w="120000" h="120000" extrusionOk="0">
                  <a:moveTo>
                    <a:pt x="0" y="70000"/>
                  </a:moveTo>
                  <a:lnTo>
                    <a:pt x="0" y="70000"/>
                  </a:lnTo>
                  <a:lnTo>
                    <a:pt x="4285" y="80000"/>
                  </a:lnTo>
                  <a:lnTo>
                    <a:pt x="10714" y="90000"/>
                  </a:lnTo>
                  <a:lnTo>
                    <a:pt x="14999" y="102500"/>
                  </a:lnTo>
                  <a:lnTo>
                    <a:pt x="23571" y="107500"/>
                  </a:lnTo>
                  <a:lnTo>
                    <a:pt x="34285" y="112500"/>
                  </a:lnTo>
                  <a:lnTo>
                    <a:pt x="44999" y="115000"/>
                  </a:lnTo>
                  <a:lnTo>
                    <a:pt x="57857" y="120000"/>
                  </a:lnTo>
                  <a:lnTo>
                    <a:pt x="68571" y="120000"/>
                  </a:lnTo>
                  <a:lnTo>
                    <a:pt x="68571" y="120000"/>
                  </a:lnTo>
                  <a:lnTo>
                    <a:pt x="81428" y="115000"/>
                  </a:lnTo>
                  <a:lnTo>
                    <a:pt x="89999" y="107500"/>
                  </a:lnTo>
                  <a:lnTo>
                    <a:pt x="98571" y="102500"/>
                  </a:lnTo>
                  <a:lnTo>
                    <a:pt x="109285" y="90000"/>
                  </a:lnTo>
                  <a:lnTo>
                    <a:pt x="113571" y="80000"/>
                  </a:lnTo>
                  <a:lnTo>
                    <a:pt x="117857" y="70000"/>
                  </a:lnTo>
                  <a:lnTo>
                    <a:pt x="119999" y="60000"/>
                  </a:lnTo>
                  <a:lnTo>
                    <a:pt x="119999" y="50000"/>
                  </a:lnTo>
                  <a:lnTo>
                    <a:pt x="119999" y="50000"/>
                  </a:lnTo>
                  <a:lnTo>
                    <a:pt x="117857" y="35000"/>
                  </a:lnTo>
                  <a:lnTo>
                    <a:pt x="111428" y="25000"/>
                  </a:lnTo>
                  <a:lnTo>
                    <a:pt x="104999" y="17500"/>
                  </a:lnTo>
                  <a:lnTo>
                    <a:pt x="96428" y="10000"/>
                  </a:lnTo>
                  <a:lnTo>
                    <a:pt x="87857" y="2500"/>
                  </a:lnTo>
                  <a:lnTo>
                    <a:pt x="75000" y="0"/>
                  </a:lnTo>
                  <a:lnTo>
                    <a:pt x="64285" y="0"/>
                  </a:lnTo>
                  <a:lnTo>
                    <a:pt x="51428" y="0"/>
                  </a:lnTo>
                  <a:lnTo>
                    <a:pt x="51428" y="0"/>
                  </a:lnTo>
                  <a:lnTo>
                    <a:pt x="38571" y="2500"/>
                  </a:lnTo>
                  <a:lnTo>
                    <a:pt x="29999" y="10000"/>
                  </a:lnTo>
                  <a:lnTo>
                    <a:pt x="21428" y="17500"/>
                  </a:lnTo>
                  <a:lnTo>
                    <a:pt x="12857" y="25000"/>
                  </a:lnTo>
                  <a:lnTo>
                    <a:pt x="6428" y="35000"/>
                  </a:lnTo>
                  <a:lnTo>
                    <a:pt x="4285" y="45000"/>
                  </a:lnTo>
                  <a:lnTo>
                    <a:pt x="0" y="60000"/>
                  </a:lnTo>
                  <a:lnTo>
                    <a:pt x="0" y="70000"/>
                  </a:lnTo>
                  <a:lnTo>
                    <a:pt x="0" y="70000"/>
                  </a:lnTo>
                  <a:close/>
                </a:path>
              </a:pathLst>
            </a:custGeom>
            <a:solidFill>
              <a:srgbClr val="F9C5B1"/>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11" name="Shape 556"/>
            <p:cNvSpPr/>
            <p:nvPr/>
          </p:nvSpPr>
          <p:spPr>
            <a:xfrm>
              <a:off x="315" y="315"/>
              <a:ext cx="5097" cy="2433"/>
            </a:xfrm>
            <a:custGeom>
              <a:avLst/>
              <a:gdLst/>
              <a:ahLst/>
              <a:cxnLst/>
              <a:rect l="0" t="0" r="0" b="0"/>
              <a:pathLst>
                <a:path w="120000" h="120000" extrusionOk="0">
                  <a:moveTo>
                    <a:pt x="3130" y="7990"/>
                  </a:moveTo>
                  <a:lnTo>
                    <a:pt x="3130" y="7990"/>
                  </a:lnTo>
                  <a:lnTo>
                    <a:pt x="2895" y="9223"/>
                  </a:lnTo>
                  <a:lnTo>
                    <a:pt x="2683" y="10505"/>
                  </a:lnTo>
                  <a:lnTo>
                    <a:pt x="2471" y="11837"/>
                  </a:lnTo>
                  <a:lnTo>
                    <a:pt x="2306" y="13267"/>
                  </a:lnTo>
                  <a:lnTo>
                    <a:pt x="1930" y="16226"/>
                  </a:lnTo>
                  <a:lnTo>
                    <a:pt x="1647" y="19383"/>
                  </a:lnTo>
                  <a:lnTo>
                    <a:pt x="1388" y="22638"/>
                  </a:lnTo>
                  <a:lnTo>
                    <a:pt x="1176" y="25893"/>
                  </a:lnTo>
                  <a:lnTo>
                    <a:pt x="988" y="29198"/>
                  </a:lnTo>
                  <a:lnTo>
                    <a:pt x="823" y="32355"/>
                  </a:lnTo>
                  <a:lnTo>
                    <a:pt x="823" y="32355"/>
                  </a:lnTo>
                  <a:lnTo>
                    <a:pt x="588" y="36794"/>
                  </a:lnTo>
                  <a:lnTo>
                    <a:pt x="400" y="41282"/>
                  </a:lnTo>
                  <a:lnTo>
                    <a:pt x="258" y="45819"/>
                  </a:lnTo>
                  <a:lnTo>
                    <a:pt x="141" y="50456"/>
                  </a:lnTo>
                  <a:lnTo>
                    <a:pt x="70" y="54993"/>
                  </a:lnTo>
                  <a:lnTo>
                    <a:pt x="0" y="59580"/>
                  </a:lnTo>
                  <a:lnTo>
                    <a:pt x="0" y="64217"/>
                  </a:lnTo>
                  <a:lnTo>
                    <a:pt x="23" y="68754"/>
                  </a:lnTo>
                  <a:lnTo>
                    <a:pt x="23" y="68754"/>
                  </a:lnTo>
                  <a:lnTo>
                    <a:pt x="94" y="72946"/>
                  </a:lnTo>
                  <a:lnTo>
                    <a:pt x="164" y="77139"/>
                  </a:lnTo>
                  <a:lnTo>
                    <a:pt x="306" y="81282"/>
                  </a:lnTo>
                  <a:lnTo>
                    <a:pt x="494" y="85376"/>
                  </a:lnTo>
                  <a:lnTo>
                    <a:pt x="729" y="89469"/>
                  </a:lnTo>
                  <a:lnTo>
                    <a:pt x="988" y="93366"/>
                  </a:lnTo>
                  <a:lnTo>
                    <a:pt x="1176" y="95289"/>
                  </a:lnTo>
                  <a:lnTo>
                    <a:pt x="1341" y="97163"/>
                  </a:lnTo>
                  <a:lnTo>
                    <a:pt x="1577" y="99038"/>
                  </a:lnTo>
                  <a:lnTo>
                    <a:pt x="1812" y="100813"/>
                  </a:lnTo>
                  <a:lnTo>
                    <a:pt x="1812" y="100813"/>
                  </a:lnTo>
                  <a:lnTo>
                    <a:pt x="2047" y="102540"/>
                  </a:lnTo>
                  <a:lnTo>
                    <a:pt x="2306" y="104019"/>
                  </a:lnTo>
                  <a:lnTo>
                    <a:pt x="2565" y="105400"/>
                  </a:lnTo>
                  <a:lnTo>
                    <a:pt x="2848" y="106633"/>
                  </a:lnTo>
                  <a:lnTo>
                    <a:pt x="3154" y="107768"/>
                  </a:lnTo>
                  <a:lnTo>
                    <a:pt x="3483" y="108705"/>
                  </a:lnTo>
                  <a:lnTo>
                    <a:pt x="3766" y="109543"/>
                  </a:lnTo>
                  <a:lnTo>
                    <a:pt x="4142" y="110234"/>
                  </a:lnTo>
                  <a:lnTo>
                    <a:pt x="4472" y="110826"/>
                  </a:lnTo>
                  <a:lnTo>
                    <a:pt x="4825" y="111319"/>
                  </a:lnTo>
                  <a:lnTo>
                    <a:pt x="5178" y="111763"/>
                  </a:lnTo>
                  <a:lnTo>
                    <a:pt x="5555" y="112009"/>
                  </a:lnTo>
                  <a:lnTo>
                    <a:pt x="5955" y="112207"/>
                  </a:lnTo>
                  <a:lnTo>
                    <a:pt x="6331" y="112355"/>
                  </a:lnTo>
                  <a:lnTo>
                    <a:pt x="6732" y="112453"/>
                  </a:lnTo>
                  <a:lnTo>
                    <a:pt x="7132" y="112453"/>
                  </a:lnTo>
                  <a:lnTo>
                    <a:pt x="7132" y="112453"/>
                  </a:lnTo>
                  <a:lnTo>
                    <a:pt x="7908" y="112355"/>
                  </a:lnTo>
                  <a:lnTo>
                    <a:pt x="8709" y="112305"/>
                  </a:lnTo>
                  <a:lnTo>
                    <a:pt x="9462" y="112355"/>
                  </a:lnTo>
                  <a:lnTo>
                    <a:pt x="10239" y="112453"/>
                  </a:lnTo>
                  <a:lnTo>
                    <a:pt x="11792" y="112700"/>
                  </a:lnTo>
                  <a:lnTo>
                    <a:pt x="13369" y="113144"/>
                  </a:lnTo>
                  <a:lnTo>
                    <a:pt x="14899" y="113686"/>
                  </a:lnTo>
                  <a:lnTo>
                    <a:pt x="16453" y="114229"/>
                  </a:lnTo>
                  <a:lnTo>
                    <a:pt x="18007" y="114771"/>
                  </a:lnTo>
                  <a:lnTo>
                    <a:pt x="19584" y="115265"/>
                  </a:lnTo>
                  <a:lnTo>
                    <a:pt x="19584" y="115265"/>
                  </a:lnTo>
                  <a:lnTo>
                    <a:pt x="21255" y="115758"/>
                  </a:lnTo>
                  <a:lnTo>
                    <a:pt x="22950" y="116103"/>
                  </a:lnTo>
                  <a:lnTo>
                    <a:pt x="24621" y="116350"/>
                  </a:lnTo>
                  <a:lnTo>
                    <a:pt x="26339" y="116498"/>
                  </a:lnTo>
                  <a:lnTo>
                    <a:pt x="29729" y="116744"/>
                  </a:lnTo>
                  <a:lnTo>
                    <a:pt x="31424" y="116892"/>
                  </a:lnTo>
                  <a:lnTo>
                    <a:pt x="33142" y="117090"/>
                  </a:lnTo>
                  <a:lnTo>
                    <a:pt x="33142" y="117090"/>
                  </a:lnTo>
                  <a:lnTo>
                    <a:pt x="37002" y="117435"/>
                  </a:lnTo>
                  <a:lnTo>
                    <a:pt x="40886" y="117780"/>
                  </a:lnTo>
                  <a:lnTo>
                    <a:pt x="44770" y="118076"/>
                  </a:lnTo>
                  <a:lnTo>
                    <a:pt x="48677" y="118273"/>
                  </a:lnTo>
                  <a:lnTo>
                    <a:pt x="52538" y="118421"/>
                  </a:lnTo>
                  <a:lnTo>
                    <a:pt x="56422" y="118471"/>
                  </a:lnTo>
                  <a:lnTo>
                    <a:pt x="64213" y="118569"/>
                  </a:lnTo>
                  <a:lnTo>
                    <a:pt x="64213" y="118569"/>
                  </a:lnTo>
                  <a:lnTo>
                    <a:pt x="71039" y="118471"/>
                  </a:lnTo>
                  <a:lnTo>
                    <a:pt x="77865" y="118471"/>
                  </a:lnTo>
                  <a:lnTo>
                    <a:pt x="81278" y="118471"/>
                  </a:lnTo>
                  <a:lnTo>
                    <a:pt x="84692" y="118569"/>
                  </a:lnTo>
                  <a:lnTo>
                    <a:pt x="88105" y="118717"/>
                  </a:lnTo>
                  <a:lnTo>
                    <a:pt x="91518" y="118964"/>
                  </a:lnTo>
                  <a:lnTo>
                    <a:pt x="91518" y="118964"/>
                  </a:lnTo>
                  <a:lnTo>
                    <a:pt x="95919" y="119358"/>
                  </a:lnTo>
                  <a:lnTo>
                    <a:pt x="100321" y="119802"/>
                  </a:lnTo>
                  <a:lnTo>
                    <a:pt x="102534" y="119950"/>
                  </a:lnTo>
                  <a:lnTo>
                    <a:pt x="104723" y="120000"/>
                  </a:lnTo>
                  <a:lnTo>
                    <a:pt x="106936" y="120000"/>
                  </a:lnTo>
                  <a:lnTo>
                    <a:pt x="109125" y="119950"/>
                  </a:lnTo>
                  <a:lnTo>
                    <a:pt x="109125" y="119950"/>
                  </a:lnTo>
                  <a:lnTo>
                    <a:pt x="110961" y="119704"/>
                  </a:lnTo>
                  <a:lnTo>
                    <a:pt x="111879" y="119605"/>
                  </a:lnTo>
                  <a:lnTo>
                    <a:pt x="112797" y="119457"/>
                  </a:lnTo>
                  <a:lnTo>
                    <a:pt x="113738" y="119161"/>
                  </a:lnTo>
                  <a:lnTo>
                    <a:pt x="114656" y="118816"/>
                  </a:lnTo>
                  <a:lnTo>
                    <a:pt x="115574" y="118421"/>
                  </a:lnTo>
                  <a:lnTo>
                    <a:pt x="116492" y="117879"/>
                  </a:lnTo>
                  <a:lnTo>
                    <a:pt x="116492" y="117879"/>
                  </a:lnTo>
                  <a:lnTo>
                    <a:pt x="116987" y="117533"/>
                  </a:lnTo>
                  <a:lnTo>
                    <a:pt x="117198" y="117336"/>
                  </a:lnTo>
                  <a:lnTo>
                    <a:pt x="117481" y="117090"/>
                  </a:lnTo>
                  <a:lnTo>
                    <a:pt x="117740" y="116744"/>
                  </a:lnTo>
                  <a:lnTo>
                    <a:pt x="117999" y="116399"/>
                  </a:lnTo>
                  <a:lnTo>
                    <a:pt x="118234" y="115955"/>
                  </a:lnTo>
                  <a:lnTo>
                    <a:pt x="118422" y="115314"/>
                  </a:lnTo>
                  <a:lnTo>
                    <a:pt x="118422" y="115314"/>
                  </a:lnTo>
                  <a:lnTo>
                    <a:pt x="118564" y="114771"/>
                  </a:lnTo>
                  <a:lnTo>
                    <a:pt x="118681" y="114229"/>
                  </a:lnTo>
                  <a:lnTo>
                    <a:pt x="118893" y="112848"/>
                  </a:lnTo>
                  <a:lnTo>
                    <a:pt x="119081" y="111270"/>
                  </a:lnTo>
                  <a:lnTo>
                    <a:pt x="119223" y="109593"/>
                  </a:lnTo>
                  <a:lnTo>
                    <a:pt x="119317" y="107817"/>
                  </a:lnTo>
                  <a:lnTo>
                    <a:pt x="119411" y="106091"/>
                  </a:lnTo>
                  <a:lnTo>
                    <a:pt x="119529" y="102737"/>
                  </a:lnTo>
                  <a:lnTo>
                    <a:pt x="119529" y="102737"/>
                  </a:lnTo>
                  <a:lnTo>
                    <a:pt x="119670" y="98101"/>
                  </a:lnTo>
                  <a:lnTo>
                    <a:pt x="119764" y="93514"/>
                  </a:lnTo>
                  <a:lnTo>
                    <a:pt x="119835" y="88877"/>
                  </a:lnTo>
                  <a:lnTo>
                    <a:pt x="119858" y="84241"/>
                  </a:lnTo>
                  <a:lnTo>
                    <a:pt x="119905" y="74919"/>
                  </a:lnTo>
                  <a:lnTo>
                    <a:pt x="119929" y="65647"/>
                  </a:lnTo>
                  <a:lnTo>
                    <a:pt x="119929" y="65647"/>
                  </a:lnTo>
                  <a:lnTo>
                    <a:pt x="120000" y="56720"/>
                  </a:lnTo>
                  <a:lnTo>
                    <a:pt x="120000" y="52231"/>
                  </a:lnTo>
                  <a:lnTo>
                    <a:pt x="120000" y="47694"/>
                  </a:lnTo>
                  <a:lnTo>
                    <a:pt x="119976" y="43205"/>
                  </a:lnTo>
                  <a:lnTo>
                    <a:pt x="119905" y="38717"/>
                  </a:lnTo>
                  <a:lnTo>
                    <a:pt x="119764" y="34327"/>
                  </a:lnTo>
                  <a:lnTo>
                    <a:pt x="119646" y="29839"/>
                  </a:lnTo>
                  <a:lnTo>
                    <a:pt x="119646" y="29839"/>
                  </a:lnTo>
                  <a:lnTo>
                    <a:pt x="119411" y="25647"/>
                  </a:lnTo>
                  <a:lnTo>
                    <a:pt x="119270" y="23526"/>
                  </a:lnTo>
                  <a:lnTo>
                    <a:pt x="119105" y="21454"/>
                  </a:lnTo>
                  <a:lnTo>
                    <a:pt x="118940" y="19531"/>
                  </a:lnTo>
                  <a:lnTo>
                    <a:pt x="118728" y="17607"/>
                  </a:lnTo>
                  <a:lnTo>
                    <a:pt x="118493" y="15832"/>
                  </a:lnTo>
                  <a:lnTo>
                    <a:pt x="118187" y="14106"/>
                  </a:lnTo>
                  <a:lnTo>
                    <a:pt x="118187" y="14106"/>
                  </a:lnTo>
                  <a:lnTo>
                    <a:pt x="117928" y="12872"/>
                  </a:lnTo>
                  <a:lnTo>
                    <a:pt x="117646" y="11837"/>
                  </a:lnTo>
                  <a:lnTo>
                    <a:pt x="117340" y="10949"/>
                  </a:lnTo>
                  <a:lnTo>
                    <a:pt x="117010" y="10258"/>
                  </a:lnTo>
                  <a:lnTo>
                    <a:pt x="116681" y="9716"/>
                  </a:lnTo>
                  <a:lnTo>
                    <a:pt x="116327" y="9223"/>
                  </a:lnTo>
                  <a:lnTo>
                    <a:pt x="115621" y="8384"/>
                  </a:lnTo>
                  <a:lnTo>
                    <a:pt x="115621" y="8384"/>
                  </a:lnTo>
                  <a:lnTo>
                    <a:pt x="115103" y="7842"/>
                  </a:lnTo>
                  <a:lnTo>
                    <a:pt x="114609" y="7447"/>
                  </a:lnTo>
                  <a:lnTo>
                    <a:pt x="114091" y="6954"/>
                  </a:lnTo>
                  <a:lnTo>
                    <a:pt x="113597" y="6609"/>
                  </a:lnTo>
                  <a:lnTo>
                    <a:pt x="112538" y="5967"/>
                  </a:lnTo>
                  <a:lnTo>
                    <a:pt x="111502" y="5524"/>
                  </a:lnTo>
                  <a:lnTo>
                    <a:pt x="110466" y="5178"/>
                  </a:lnTo>
                  <a:lnTo>
                    <a:pt x="109431" y="4882"/>
                  </a:lnTo>
                  <a:lnTo>
                    <a:pt x="108371" y="4685"/>
                  </a:lnTo>
                  <a:lnTo>
                    <a:pt x="107359" y="4488"/>
                  </a:lnTo>
                  <a:lnTo>
                    <a:pt x="107359" y="4488"/>
                  </a:lnTo>
                  <a:lnTo>
                    <a:pt x="106112" y="4340"/>
                  </a:lnTo>
                  <a:lnTo>
                    <a:pt x="104888" y="4192"/>
                  </a:lnTo>
                  <a:lnTo>
                    <a:pt x="103640" y="4192"/>
                  </a:lnTo>
                  <a:lnTo>
                    <a:pt x="102393" y="4143"/>
                  </a:lnTo>
                  <a:lnTo>
                    <a:pt x="99945" y="4241"/>
                  </a:lnTo>
                  <a:lnTo>
                    <a:pt x="97473" y="4488"/>
                  </a:lnTo>
                  <a:lnTo>
                    <a:pt x="95001" y="4833"/>
                  </a:lnTo>
                  <a:lnTo>
                    <a:pt x="92553" y="5178"/>
                  </a:lnTo>
                  <a:lnTo>
                    <a:pt x="87587" y="5967"/>
                  </a:lnTo>
                  <a:lnTo>
                    <a:pt x="87587" y="5967"/>
                  </a:lnTo>
                  <a:lnTo>
                    <a:pt x="86010" y="6214"/>
                  </a:lnTo>
                  <a:lnTo>
                    <a:pt x="84433" y="6313"/>
                  </a:lnTo>
                  <a:lnTo>
                    <a:pt x="82856" y="6411"/>
                  </a:lnTo>
                  <a:lnTo>
                    <a:pt x="81278" y="6461"/>
                  </a:lnTo>
                  <a:lnTo>
                    <a:pt x="78101" y="6411"/>
                  </a:lnTo>
                  <a:lnTo>
                    <a:pt x="74947" y="6263"/>
                  </a:lnTo>
                  <a:lnTo>
                    <a:pt x="71745" y="5967"/>
                  </a:lnTo>
                  <a:lnTo>
                    <a:pt x="68615" y="5721"/>
                  </a:lnTo>
                  <a:lnTo>
                    <a:pt x="65460" y="5425"/>
                  </a:lnTo>
                  <a:lnTo>
                    <a:pt x="62259" y="5228"/>
                  </a:lnTo>
                  <a:lnTo>
                    <a:pt x="62259" y="5228"/>
                  </a:lnTo>
                  <a:lnTo>
                    <a:pt x="46794" y="4340"/>
                  </a:lnTo>
                  <a:lnTo>
                    <a:pt x="46794" y="4340"/>
                  </a:lnTo>
                  <a:lnTo>
                    <a:pt x="43193" y="4241"/>
                  </a:lnTo>
                  <a:lnTo>
                    <a:pt x="39568" y="4143"/>
                  </a:lnTo>
                  <a:lnTo>
                    <a:pt x="37732" y="4044"/>
                  </a:lnTo>
                  <a:lnTo>
                    <a:pt x="35919" y="3995"/>
                  </a:lnTo>
                  <a:lnTo>
                    <a:pt x="34131" y="3797"/>
                  </a:lnTo>
                  <a:lnTo>
                    <a:pt x="32318" y="3501"/>
                  </a:lnTo>
                  <a:lnTo>
                    <a:pt x="32318" y="3501"/>
                  </a:lnTo>
                  <a:lnTo>
                    <a:pt x="30341" y="3156"/>
                  </a:lnTo>
                  <a:lnTo>
                    <a:pt x="28411" y="2663"/>
                  </a:lnTo>
                  <a:lnTo>
                    <a:pt x="24503" y="1627"/>
                  </a:lnTo>
                  <a:lnTo>
                    <a:pt x="22550" y="1085"/>
                  </a:lnTo>
                  <a:lnTo>
                    <a:pt x="20596" y="690"/>
                  </a:lnTo>
                  <a:lnTo>
                    <a:pt x="18642" y="295"/>
                  </a:lnTo>
                  <a:lnTo>
                    <a:pt x="16688" y="49"/>
                  </a:lnTo>
                  <a:lnTo>
                    <a:pt x="16688" y="49"/>
                  </a:lnTo>
                  <a:lnTo>
                    <a:pt x="15676" y="0"/>
                  </a:lnTo>
                  <a:lnTo>
                    <a:pt x="14641" y="0"/>
                  </a:lnTo>
                  <a:lnTo>
                    <a:pt x="13628" y="0"/>
                  </a:lnTo>
                  <a:lnTo>
                    <a:pt x="12616" y="49"/>
                  </a:lnTo>
                  <a:lnTo>
                    <a:pt x="11581" y="295"/>
                  </a:lnTo>
                  <a:lnTo>
                    <a:pt x="10568" y="493"/>
                  </a:lnTo>
                  <a:lnTo>
                    <a:pt x="9580" y="838"/>
                  </a:lnTo>
                  <a:lnTo>
                    <a:pt x="8568" y="1233"/>
                  </a:lnTo>
                  <a:lnTo>
                    <a:pt x="8568" y="1233"/>
                  </a:lnTo>
                  <a:lnTo>
                    <a:pt x="7885" y="1578"/>
                  </a:lnTo>
                  <a:lnTo>
                    <a:pt x="7202" y="1923"/>
                  </a:lnTo>
                  <a:lnTo>
                    <a:pt x="6473" y="2466"/>
                  </a:lnTo>
                  <a:lnTo>
                    <a:pt x="5790" y="3107"/>
                  </a:lnTo>
                  <a:lnTo>
                    <a:pt x="5460" y="3452"/>
                  </a:lnTo>
                  <a:lnTo>
                    <a:pt x="5084" y="3945"/>
                  </a:lnTo>
                  <a:lnTo>
                    <a:pt x="4754" y="4389"/>
                  </a:lnTo>
                  <a:lnTo>
                    <a:pt x="4425" y="4932"/>
                  </a:lnTo>
                  <a:lnTo>
                    <a:pt x="4095" y="5573"/>
                  </a:lnTo>
                  <a:lnTo>
                    <a:pt x="3766" y="6263"/>
                  </a:lnTo>
                  <a:lnTo>
                    <a:pt x="3483" y="7003"/>
                  </a:lnTo>
                  <a:lnTo>
                    <a:pt x="3177" y="7891"/>
                  </a:lnTo>
                  <a:lnTo>
                    <a:pt x="3177" y="7891"/>
                  </a:lnTo>
                  <a:lnTo>
                    <a:pt x="3130" y="8138"/>
                  </a:lnTo>
                  <a:lnTo>
                    <a:pt x="3083" y="8483"/>
                  </a:lnTo>
                  <a:lnTo>
                    <a:pt x="3083" y="8828"/>
                  </a:lnTo>
                  <a:lnTo>
                    <a:pt x="3130" y="9173"/>
                  </a:lnTo>
                  <a:lnTo>
                    <a:pt x="3154" y="9420"/>
                  </a:lnTo>
                  <a:lnTo>
                    <a:pt x="3177" y="9568"/>
                  </a:lnTo>
                  <a:lnTo>
                    <a:pt x="3248" y="9617"/>
                  </a:lnTo>
                  <a:lnTo>
                    <a:pt x="3318" y="9519"/>
                  </a:lnTo>
                  <a:lnTo>
                    <a:pt x="3318" y="9519"/>
                  </a:lnTo>
                  <a:lnTo>
                    <a:pt x="3672" y="8483"/>
                  </a:lnTo>
                  <a:lnTo>
                    <a:pt x="4072" y="7546"/>
                  </a:lnTo>
                  <a:lnTo>
                    <a:pt x="4472" y="6757"/>
                  </a:lnTo>
                  <a:lnTo>
                    <a:pt x="4848" y="6066"/>
                  </a:lnTo>
                  <a:lnTo>
                    <a:pt x="5296" y="5425"/>
                  </a:lnTo>
                  <a:lnTo>
                    <a:pt x="5719" y="4882"/>
                  </a:lnTo>
                  <a:lnTo>
                    <a:pt x="6143" y="4488"/>
                  </a:lnTo>
                  <a:lnTo>
                    <a:pt x="6567" y="4044"/>
                  </a:lnTo>
                  <a:lnTo>
                    <a:pt x="6990" y="3699"/>
                  </a:lnTo>
                  <a:lnTo>
                    <a:pt x="7414" y="3452"/>
                  </a:lnTo>
                  <a:lnTo>
                    <a:pt x="8309" y="3008"/>
                  </a:lnTo>
                  <a:lnTo>
                    <a:pt x="9156" y="2663"/>
                  </a:lnTo>
                  <a:lnTo>
                    <a:pt x="9980" y="2416"/>
                  </a:lnTo>
                  <a:lnTo>
                    <a:pt x="9980" y="2416"/>
                  </a:lnTo>
                  <a:lnTo>
                    <a:pt x="11227" y="2071"/>
                  </a:lnTo>
                  <a:lnTo>
                    <a:pt x="12451" y="1874"/>
                  </a:lnTo>
                  <a:lnTo>
                    <a:pt x="13699" y="1726"/>
                  </a:lnTo>
                  <a:lnTo>
                    <a:pt x="14947" y="1726"/>
                  </a:lnTo>
                  <a:lnTo>
                    <a:pt x="16194" y="1775"/>
                  </a:lnTo>
                  <a:lnTo>
                    <a:pt x="17442" y="1874"/>
                  </a:lnTo>
                  <a:lnTo>
                    <a:pt x="19890" y="2268"/>
                  </a:lnTo>
                  <a:lnTo>
                    <a:pt x="19890" y="2268"/>
                  </a:lnTo>
                  <a:lnTo>
                    <a:pt x="22267" y="2762"/>
                  </a:lnTo>
                  <a:lnTo>
                    <a:pt x="24597" y="3304"/>
                  </a:lnTo>
                  <a:lnTo>
                    <a:pt x="29305" y="4586"/>
                  </a:lnTo>
                  <a:lnTo>
                    <a:pt x="29305" y="4586"/>
                  </a:lnTo>
                  <a:lnTo>
                    <a:pt x="30670" y="4882"/>
                  </a:lnTo>
                  <a:lnTo>
                    <a:pt x="32012" y="5178"/>
                  </a:lnTo>
                  <a:lnTo>
                    <a:pt x="33401" y="5376"/>
                  </a:lnTo>
                  <a:lnTo>
                    <a:pt x="34743" y="5524"/>
                  </a:lnTo>
                  <a:lnTo>
                    <a:pt x="37497" y="5622"/>
                  </a:lnTo>
                  <a:lnTo>
                    <a:pt x="40227" y="5770"/>
                  </a:lnTo>
                  <a:lnTo>
                    <a:pt x="40227" y="5770"/>
                  </a:lnTo>
                  <a:lnTo>
                    <a:pt x="71227" y="7496"/>
                  </a:lnTo>
                  <a:lnTo>
                    <a:pt x="71227" y="7496"/>
                  </a:lnTo>
                  <a:lnTo>
                    <a:pt x="74546" y="7792"/>
                  </a:lnTo>
                  <a:lnTo>
                    <a:pt x="77865" y="8039"/>
                  </a:lnTo>
                  <a:lnTo>
                    <a:pt x="79537" y="8138"/>
                  </a:lnTo>
                  <a:lnTo>
                    <a:pt x="81208" y="8187"/>
                  </a:lnTo>
                  <a:lnTo>
                    <a:pt x="82856" y="8187"/>
                  </a:lnTo>
                  <a:lnTo>
                    <a:pt x="84527" y="8138"/>
                  </a:lnTo>
                  <a:lnTo>
                    <a:pt x="84527" y="8138"/>
                  </a:lnTo>
                  <a:lnTo>
                    <a:pt x="86598" y="7891"/>
                  </a:lnTo>
                  <a:lnTo>
                    <a:pt x="88646" y="7546"/>
                  </a:lnTo>
                  <a:lnTo>
                    <a:pt x="92765" y="6905"/>
                  </a:lnTo>
                  <a:lnTo>
                    <a:pt x="92765" y="6905"/>
                  </a:lnTo>
                  <a:lnTo>
                    <a:pt x="95237" y="6559"/>
                  </a:lnTo>
                  <a:lnTo>
                    <a:pt x="97708" y="6115"/>
                  </a:lnTo>
                  <a:lnTo>
                    <a:pt x="100204" y="5869"/>
                  </a:lnTo>
                  <a:lnTo>
                    <a:pt x="101451" y="5770"/>
                  </a:lnTo>
                  <a:lnTo>
                    <a:pt x="102652" y="5770"/>
                  </a:lnTo>
                  <a:lnTo>
                    <a:pt x="103899" y="5770"/>
                  </a:lnTo>
                  <a:lnTo>
                    <a:pt x="105147" y="5869"/>
                  </a:lnTo>
                  <a:lnTo>
                    <a:pt x="106371" y="5967"/>
                  </a:lnTo>
                  <a:lnTo>
                    <a:pt x="107618" y="6214"/>
                  </a:lnTo>
                  <a:lnTo>
                    <a:pt x="108866" y="6461"/>
                  </a:lnTo>
                  <a:lnTo>
                    <a:pt x="110090" y="6806"/>
                  </a:lnTo>
                  <a:lnTo>
                    <a:pt x="111337" y="7299"/>
                  </a:lnTo>
                  <a:lnTo>
                    <a:pt x="112538" y="7842"/>
                  </a:lnTo>
                  <a:lnTo>
                    <a:pt x="112538" y="7842"/>
                  </a:lnTo>
                  <a:lnTo>
                    <a:pt x="113456" y="8384"/>
                  </a:lnTo>
                  <a:lnTo>
                    <a:pt x="114350" y="9025"/>
                  </a:lnTo>
                  <a:lnTo>
                    <a:pt x="114821" y="9371"/>
                  </a:lnTo>
                  <a:lnTo>
                    <a:pt x="115268" y="9815"/>
                  </a:lnTo>
                  <a:lnTo>
                    <a:pt x="115692" y="10258"/>
                  </a:lnTo>
                  <a:lnTo>
                    <a:pt x="116163" y="10801"/>
                  </a:lnTo>
                  <a:lnTo>
                    <a:pt x="116163" y="10801"/>
                  </a:lnTo>
                  <a:lnTo>
                    <a:pt x="116398" y="11146"/>
                  </a:lnTo>
                  <a:lnTo>
                    <a:pt x="116586" y="11491"/>
                  </a:lnTo>
                  <a:lnTo>
                    <a:pt x="116822" y="11837"/>
                  </a:lnTo>
                  <a:lnTo>
                    <a:pt x="117010" y="12330"/>
                  </a:lnTo>
                  <a:lnTo>
                    <a:pt x="117198" y="12774"/>
                  </a:lnTo>
                  <a:lnTo>
                    <a:pt x="117363" y="13366"/>
                  </a:lnTo>
                  <a:lnTo>
                    <a:pt x="117693" y="14500"/>
                  </a:lnTo>
                  <a:lnTo>
                    <a:pt x="117999" y="15881"/>
                  </a:lnTo>
                  <a:lnTo>
                    <a:pt x="118258" y="17558"/>
                  </a:lnTo>
                  <a:lnTo>
                    <a:pt x="118517" y="19383"/>
                  </a:lnTo>
                  <a:lnTo>
                    <a:pt x="118728" y="21454"/>
                  </a:lnTo>
                  <a:lnTo>
                    <a:pt x="118728" y="21454"/>
                  </a:lnTo>
                  <a:lnTo>
                    <a:pt x="118917" y="23723"/>
                  </a:lnTo>
                  <a:lnTo>
                    <a:pt x="119081" y="26091"/>
                  </a:lnTo>
                  <a:lnTo>
                    <a:pt x="119223" y="28409"/>
                  </a:lnTo>
                  <a:lnTo>
                    <a:pt x="119340" y="30875"/>
                  </a:lnTo>
                  <a:lnTo>
                    <a:pt x="119435" y="33390"/>
                  </a:lnTo>
                  <a:lnTo>
                    <a:pt x="119505" y="35856"/>
                  </a:lnTo>
                  <a:lnTo>
                    <a:pt x="119646" y="40937"/>
                  </a:lnTo>
                  <a:lnTo>
                    <a:pt x="119670" y="46017"/>
                  </a:lnTo>
                  <a:lnTo>
                    <a:pt x="119670" y="51146"/>
                  </a:lnTo>
                  <a:lnTo>
                    <a:pt x="119646" y="61011"/>
                  </a:lnTo>
                  <a:lnTo>
                    <a:pt x="119646" y="61011"/>
                  </a:lnTo>
                  <a:lnTo>
                    <a:pt x="119576" y="69494"/>
                  </a:lnTo>
                  <a:lnTo>
                    <a:pt x="119529" y="78027"/>
                  </a:lnTo>
                  <a:lnTo>
                    <a:pt x="119505" y="86510"/>
                  </a:lnTo>
                  <a:lnTo>
                    <a:pt x="119435" y="90702"/>
                  </a:lnTo>
                  <a:lnTo>
                    <a:pt x="119364" y="94944"/>
                  </a:lnTo>
                  <a:lnTo>
                    <a:pt x="119364" y="94944"/>
                  </a:lnTo>
                  <a:lnTo>
                    <a:pt x="119270" y="99482"/>
                  </a:lnTo>
                  <a:lnTo>
                    <a:pt x="119223" y="101898"/>
                  </a:lnTo>
                  <a:lnTo>
                    <a:pt x="119152" y="104364"/>
                  </a:lnTo>
                  <a:lnTo>
                    <a:pt x="119011" y="106732"/>
                  </a:lnTo>
                  <a:lnTo>
                    <a:pt x="118893" y="109001"/>
                  </a:lnTo>
                  <a:lnTo>
                    <a:pt x="118681" y="111072"/>
                  </a:lnTo>
                  <a:lnTo>
                    <a:pt x="118564" y="112108"/>
                  </a:lnTo>
                  <a:lnTo>
                    <a:pt x="118422" y="112996"/>
                  </a:lnTo>
                  <a:lnTo>
                    <a:pt x="118422" y="112996"/>
                  </a:lnTo>
                  <a:lnTo>
                    <a:pt x="118328" y="113489"/>
                  </a:lnTo>
                  <a:lnTo>
                    <a:pt x="118234" y="113884"/>
                  </a:lnTo>
                  <a:lnTo>
                    <a:pt x="118116" y="114229"/>
                  </a:lnTo>
                  <a:lnTo>
                    <a:pt x="117999" y="114475"/>
                  </a:lnTo>
                  <a:lnTo>
                    <a:pt x="117740" y="115067"/>
                  </a:lnTo>
                  <a:lnTo>
                    <a:pt x="117434" y="115413"/>
                  </a:lnTo>
                  <a:lnTo>
                    <a:pt x="117151" y="115659"/>
                  </a:lnTo>
                  <a:lnTo>
                    <a:pt x="116845" y="115856"/>
                  </a:lnTo>
                  <a:lnTo>
                    <a:pt x="116327" y="116152"/>
                  </a:lnTo>
                  <a:lnTo>
                    <a:pt x="116327" y="116152"/>
                  </a:lnTo>
                  <a:lnTo>
                    <a:pt x="115362" y="116744"/>
                  </a:lnTo>
                  <a:lnTo>
                    <a:pt x="114374" y="117188"/>
                  </a:lnTo>
                  <a:lnTo>
                    <a:pt x="113432" y="117533"/>
                  </a:lnTo>
                  <a:lnTo>
                    <a:pt x="112491" y="117780"/>
                  </a:lnTo>
                  <a:lnTo>
                    <a:pt x="111502" y="117928"/>
                  </a:lnTo>
                  <a:lnTo>
                    <a:pt x="110537" y="118076"/>
                  </a:lnTo>
                  <a:lnTo>
                    <a:pt x="108607" y="118224"/>
                  </a:lnTo>
                  <a:lnTo>
                    <a:pt x="108607" y="118224"/>
                  </a:lnTo>
                  <a:lnTo>
                    <a:pt x="106229" y="118273"/>
                  </a:lnTo>
                  <a:lnTo>
                    <a:pt x="103876" y="118273"/>
                  </a:lnTo>
                  <a:lnTo>
                    <a:pt x="101475" y="118125"/>
                  </a:lnTo>
                  <a:lnTo>
                    <a:pt x="99121" y="117928"/>
                  </a:lnTo>
                  <a:lnTo>
                    <a:pt x="99121" y="117928"/>
                  </a:lnTo>
                  <a:lnTo>
                    <a:pt x="95896" y="117731"/>
                  </a:lnTo>
                  <a:lnTo>
                    <a:pt x="92671" y="117533"/>
                  </a:lnTo>
                  <a:lnTo>
                    <a:pt x="86245" y="117188"/>
                  </a:lnTo>
                  <a:lnTo>
                    <a:pt x="79843" y="117040"/>
                  </a:lnTo>
                  <a:lnTo>
                    <a:pt x="73393" y="116892"/>
                  </a:lnTo>
                  <a:lnTo>
                    <a:pt x="60564" y="116843"/>
                  </a:lnTo>
                  <a:lnTo>
                    <a:pt x="54115" y="116744"/>
                  </a:lnTo>
                  <a:lnTo>
                    <a:pt x="47689" y="116646"/>
                  </a:lnTo>
                  <a:lnTo>
                    <a:pt x="47689" y="116646"/>
                  </a:lnTo>
                  <a:lnTo>
                    <a:pt x="45735" y="116498"/>
                  </a:lnTo>
                  <a:lnTo>
                    <a:pt x="43852" y="116399"/>
                  </a:lnTo>
                  <a:lnTo>
                    <a:pt x="39968" y="116103"/>
                  </a:lnTo>
                  <a:lnTo>
                    <a:pt x="32247" y="115166"/>
                  </a:lnTo>
                  <a:lnTo>
                    <a:pt x="32247" y="115166"/>
                  </a:lnTo>
                  <a:lnTo>
                    <a:pt x="28905" y="114919"/>
                  </a:lnTo>
                  <a:lnTo>
                    <a:pt x="25515" y="114623"/>
                  </a:lnTo>
                  <a:lnTo>
                    <a:pt x="23844" y="114377"/>
                  </a:lnTo>
                  <a:lnTo>
                    <a:pt x="22173" y="114081"/>
                  </a:lnTo>
                  <a:lnTo>
                    <a:pt x="20502" y="113736"/>
                  </a:lnTo>
                  <a:lnTo>
                    <a:pt x="18807" y="113242"/>
                  </a:lnTo>
                  <a:lnTo>
                    <a:pt x="18807" y="113242"/>
                  </a:lnTo>
                  <a:lnTo>
                    <a:pt x="15770" y="112207"/>
                  </a:lnTo>
                  <a:lnTo>
                    <a:pt x="14217" y="111664"/>
                  </a:lnTo>
                  <a:lnTo>
                    <a:pt x="12687" y="111171"/>
                  </a:lnTo>
                  <a:lnTo>
                    <a:pt x="11157" y="110826"/>
                  </a:lnTo>
                  <a:lnTo>
                    <a:pt x="10380" y="110727"/>
                  </a:lnTo>
                  <a:lnTo>
                    <a:pt x="9627" y="110628"/>
                  </a:lnTo>
                  <a:lnTo>
                    <a:pt x="8874" y="110579"/>
                  </a:lnTo>
                  <a:lnTo>
                    <a:pt x="8073" y="110579"/>
                  </a:lnTo>
                  <a:lnTo>
                    <a:pt x="7320" y="110628"/>
                  </a:lnTo>
                  <a:lnTo>
                    <a:pt x="6543" y="110776"/>
                  </a:lnTo>
                  <a:lnTo>
                    <a:pt x="6543" y="110776"/>
                  </a:lnTo>
                  <a:lnTo>
                    <a:pt x="6120" y="110776"/>
                  </a:lnTo>
                  <a:lnTo>
                    <a:pt x="5719" y="110579"/>
                  </a:lnTo>
                  <a:lnTo>
                    <a:pt x="5296" y="110283"/>
                  </a:lnTo>
                  <a:lnTo>
                    <a:pt x="4896" y="109839"/>
                  </a:lnTo>
                  <a:lnTo>
                    <a:pt x="4542" y="109247"/>
                  </a:lnTo>
                  <a:lnTo>
                    <a:pt x="4166" y="108508"/>
                  </a:lnTo>
                  <a:lnTo>
                    <a:pt x="3813" y="107620"/>
                  </a:lnTo>
                  <a:lnTo>
                    <a:pt x="3483" y="106633"/>
                  </a:lnTo>
                  <a:lnTo>
                    <a:pt x="3177" y="105499"/>
                  </a:lnTo>
                  <a:lnTo>
                    <a:pt x="2895" y="104266"/>
                  </a:lnTo>
                  <a:lnTo>
                    <a:pt x="2636" y="102885"/>
                  </a:lnTo>
                  <a:lnTo>
                    <a:pt x="2353" y="101356"/>
                  </a:lnTo>
                  <a:lnTo>
                    <a:pt x="2094" y="99778"/>
                  </a:lnTo>
                  <a:lnTo>
                    <a:pt x="1883" y="98101"/>
                  </a:lnTo>
                  <a:lnTo>
                    <a:pt x="1671" y="96325"/>
                  </a:lnTo>
                  <a:lnTo>
                    <a:pt x="1482" y="94401"/>
                  </a:lnTo>
                  <a:lnTo>
                    <a:pt x="1482" y="94401"/>
                  </a:lnTo>
                  <a:lnTo>
                    <a:pt x="1247" y="91738"/>
                  </a:lnTo>
                  <a:lnTo>
                    <a:pt x="1012" y="88877"/>
                  </a:lnTo>
                  <a:lnTo>
                    <a:pt x="847" y="86066"/>
                  </a:lnTo>
                  <a:lnTo>
                    <a:pt x="729" y="83107"/>
                  </a:lnTo>
                  <a:lnTo>
                    <a:pt x="588" y="80246"/>
                  </a:lnTo>
                  <a:lnTo>
                    <a:pt x="494" y="77188"/>
                  </a:lnTo>
                  <a:lnTo>
                    <a:pt x="423" y="74229"/>
                  </a:lnTo>
                  <a:lnTo>
                    <a:pt x="353" y="71220"/>
                  </a:lnTo>
                  <a:lnTo>
                    <a:pt x="329" y="65104"/>
                  </a:lnTo>
                  <a:lnTo>
                    <a:pt x="353" y="59038"/>
                  </a:lnTo>
                  <a:lnTo>
                    <a:pt x="470" y="53070"/>
                  </a:lnTo>
                  <a:lnTo>
                    <a:pt x="588" y="47200"/>
                  </a:lnTo>
                  <a:lnTo>
                    <a:pt x="588" y="47200"/>
                  </a:lnTo>
                  <a:lnTo>
                    <a:pt x="753" y="41479"/>
                  </a:lnTo>
                  <a:lnTo>
                    <a:pt x="1012" y="35758"/>
                  </a:lnTo>
                  <a:lnTo>
                    <a:pt x="1271" y="30135"/>
                  </a:lnTo>
                  <a:lnTo>
                    <a:pt x="1647" y="24611"/>
                  </a:lnTo>
                  <a:lnTo>
                    <a:pt x="1647" y="24611"/>
                  </a:lnTo>
                  <a:lnTo>
                    <a:pt x="1977" y="20567"/>
                  </a:lnTo>
                  <a:lnTo>
                    <a:pt x="2142" y="18495"/>
                  </a:lnTo>
                  <a:lnTo>
                    <a:pt x="2330" y="16522"/>
                  </a:lnTo>
                  <a:lnTo>
                    <a:pt x="2565" y="14500"/>
                  </a:lnTo>
                  <a:lnTo>
                    <a:pt x="2801" y="12725"/>
                  </a:lnTo>
                  <a:lnTo>
                    <a:pt x="3060" y="10949"/>
                  </a:lnTo>
                  <a:lnTo>
                    <a:pt x="3342" y="9371"/>
                  </a:lnTo>
                  <a:lnTo>
                    <a:pt x="3342" y="9371"/>
                  </a:lnTo>
                  <a:lnTo>
                    <a:pt x="3413" y="9025"/>
                  </a:lnTo>
                  <a:lnTo>
                    <a:pt x="3413" y="8729"/>
                  </a:lnTo>
                  <a:lnTo>
                    <a:pt x="3413" y="8384"/>
                  </a:lnTo>
                  <a:lnTo>
                    <a:pt x="3389" y="8138"/>
                  </a:lnTo>
                  <a:lnTo>
                    <a:pt x="3318" y="7891"/>
                  </a:lnTo>
                  <a:lnTo>
                    <a:pt x="3248" y="7792"/>
                  </a:lnTo>
                  <a:lnTo>
                    <a:pt x="3177" y="7842"/>
                  </a:lnTo>
                  <a:lnTo>
                    <a:pt x="3130" y="7990"/>
                  </a:lnTo>
                  <a:lnTo>
                    <a:pt x="3130" y="799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grpSp>
      <p:sp>
        <p:nvSpPr>
          <p:cNvPr id="112" name="標題 1"/>
          <p:cNvSpPr>
            <a:spLocks noGrp="1"/>
          </p:cNvSpPr>
          <p:nvPr>
            <p:ph type="title" idx="4294967295"/>
          </p:nvPr>
        </p:nvSpPr>
        <p:spPr>
          <a:xfrm>
            <a:off x="323528" y="1058864"/>
            <a:ext cx="8820473" cy="3565525"/>
          </a:xfrm>
        </p:spPr>
        <p:txBody>
          <a:bodyPr>
            <a:normAutofit/>
          </a:bodyPr>
          <a:lstStyle/>
          <a:p>
            <a:r>
              <a:rPr lang="zh-TW" altLang="en-US" sz="4800" dirty="0"/>
              <a:t>  </a:t>
            </a:r>
            <a:r>
              <a:rPr lang="zh-TW" altLang="en-US" sz="6600" b="1" dirty="0">
                <a:solidFill>
                  <a:srgbClr val="0000FF"/>
                </a:solidFill>
                <a:latin typeface="微軟正黑體" pitchFamily="34" charset="-120"/>
                <a:ea typeface="微軟正黑體" pitchFamily="34" charset="-120"/>
              </a:rPr>
              <a:t>孩子面對的是一個</a:t>
            </a:r>
            <a:r>
              <a:rPr lang="en-US" altLang="zh-TW" sz="6600" b="1" dirty="0">
                <a:solidFill>
                  <a:srgbClr val="0000FF"/>
                </a:solidFill>
                <a:latin typeface="微軟正黑體" pitchFamily="34" charset="-120"/>
                <a:ea typeface="微軟正黑體" pitchFamily="34" charset="-120"/>
              </a:rPr>
              <a:t/>
            </a:r>
            <a:br>
              <a:rPr lang="en-US" altLang="zh-TW" sz="6600" b="1" dirty="0">
                <a:solidFill>
                  <a:srgbClr val="0000FF"/>
                </a:solidFill>
                <a:latin typeface="微軟正黑體" pitchFamily="34" charset="-120"/>
                <a:ea typeface="微軟正黑體" pitchFamily="34" charset="-120"/>
              </a:rPr>
            </a:br>
            <a:r>
              <a:rPr lang="zh-TW" altLang="en-US" sz="6600" b="1" dirty="0">
                <a:solidFill>
                  <a:srgbClr val="0000FF"/>
                </a:solidFill>
                <a:latin typeface="微軟正黑體" pitchFamily="34" charset="-120"/>
                <a:ea typeface="微軟正黑體" pitchFamily="34" charset="-120"/>
              </a:rPr>
              <a:t>和我們很不一樣的世界</a:t>
            </a:r>
          </a:p>
        </p:txBody>
      </p:sp>
    </p:spTree>
    <p:extLst>
      <p:ext uri="{BB962C8B-B14F-4D97-AF65-F5344CB8AC3E}">
        <p14:creationId xmlns:p14="http://schemas.microsoft.com/office/powerpoint/2010/main" val="214505737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 xmlns:a16="http://schemas.microsoft.com/office/drawing/2014/main" id="{C7F9A3A6-55D4-9657-7635-A14C0E6908C6}"/>
              </a:ext>
            </a:extLst>
          </p:cNvPr>
          <p:cNvSpPr txBox="1"/>
          <p:nvPr/>
        </p:nvSpPr>
        <p:spPr>
          <a:xfrm>
            <a:off x="905696" y="548680"/>
            <a:ext cx="1409126" cy="584775"/>
          </a:xfrm>
          <a:prstGeom prst="rect">
            <a:avLst/>
          </a:prstGeom>
          <a:noFill/>
        </p:spPr>
        <p:txBody>
          <a:bodyPr wrap="square" rtlCol="0">
            <a:spAutoFit/>
          </a:bodyPr>
          <a:lstStyle/>
          <a:p>
            <a:r>
              <a:rPr lang="zh-TW" altLang="en-US" sz="3200" b="1" dirty="0">
                <a:solidFill>
                  <a:srgbClr val="FFFF00"/>
                </a:solidFill>
                <a:latin typeface="微軟正黑體" panose="020B0604030504040204" pitchFamily="34" charset="-120"/>
                <a:ea typeface="微軟正黑體" panose="020B0604030504040204" pitchFamily="34" charset="-120"/>
              </a:rPr>
              <a:t>小故事</a:t>
            </a:r>
          </a:p>
        </p:txBody>
      </p:sp>
      <p:sp>
        <p:nvSpPr>
          <p:cNvPr id="3" name="文字方塊 2">
            <a:extLst>
              <a:ext uri="{FF2B5EF4-FFF2-40B4-BE49-F238E27FC236}">
                <a16:creationId xmlns="" xmlns:a16="http://schemas.microsoft.com/office/drawing/2014/main" id="{48FDD945-C113-AB8C-05B6-C926D80D9195}"/>
              </a:ext>
            </a:extLst>
          </p:cNvPr>
          <p:cNvSpPr txBox="1"/>
          <p:nvPr/>
        </p:nvSpPr>
        <p:spPr>
          <a:xfrm>
            <a:off x="539552" y="1351508"/>
            <a:ext cx="8280920" cy="4832092"/>
          </a:xfrm>
          <a:prstGeom prst="rect">
            <a:avLst/>
          </a:prstGeom>
          <a:noFill/>
        </p:spPr>
        <p:txBody>
          <a:bodyPr wrap="square" rtlCol="0">
            <a:spAutoFit/>
          </a:bodyPr>
          <a:lstStyle/>
          <a:p>
            <a:r>
              <a:rPr lang="zh-TW" altLang="en-US" sz="2800" dirty="0">
                <a:solidFill>
                  <a:prstClr val="white"/>
                </a:solidFill>
                <a:latin typeface="微軟正黑體" panose="020B0604030504040204" pitchFamily="34" charset="-120"/>
                <a:ea typeface="微軟正黑體" panose="020B0604030504040204" pitchFamily="34" charset="-120"/>
              </a:rPr>
              <a:t>今天去接大哥出獄，大哥當初因為走私罪被抓，在裡面死活不肯透露最後一批貨藏在那裡，被從重判了二十年。今天終於出來了。</a:t>
            </a:r>
          </a:p>
          <a:p>
            <a:endParaRPr lang="zh-TW" altLang="en-US" sz="2800" dirty="0">
              <a:solidFill>
                <a:prstClr val="white"/>
              </a:solidFill>
              <a:latin typeface="微軟正黑體" panose="020B0604030504040204" pitchFamily="34" charset="-120"/>
              <a:ea typeface="微軟正黑體" panose="020B0604030504040204" pitchFamily="34" charset="-120"/>
            </a:endParaRPr>
          </a:p>
          <a:p>
            <a:r>
              <a:rPr lang="zh-TW" altLang="en-US" sz="2800" dirty="0">
                <a:solidFill>
                  <a:prstClr val="white"/>
                </a:solidFill>
                <a:latin typeface="微軟正黑體" panose="020B0604030504040204" pitchFamily="34" charset="-120"/>
                <a:ea typeface="微軟正黑體" panose="020B0604030504040204" pitchFamily="34" charset="-120"/>
              </a:rPr>
              <a:t>出獄之後一言不發，大哥帶我來到郊區，仔細辨認了一天找到了當初埋貨的地方，倆人挖了半天挖出了幾個大箱子，大哥看著大箱子，都開始顫抖了，緊緊地抓著我的手說：這批貨一出手我們就有錢了，這幾年的苦也沒白受，咱們一起過好日子！</a:t>
            </a:r>
          </a:p>
          <a:p>
            <a:endParaRPr lang="zh-TW" altLang="en-US" sz="2800" dirty="0">
              <a:solidFill>
                <a:prstClr val="white"/>
              </a:solidFill>
              <a:latin typeface="微軟正黑體" panose="020B0604030504040204" pitchFamily="34" charset="-120"/>
              <a:ea typeface="微軟正黑體" panose="020B0604030504040204" pitchFamily="34" charset="-120"/>
            </a:endParaRPr>
          </a:p>
          <a:p>
            <a:r>
              <a:rPr lang="zh-TW" altLang="en-US" sz="2800" dirty="0">
                <a:solidFill>
                  <a:prstClr val="white"/>
                </a:solidFill>
                <a:latin typeface="微軟正黑體" panose="020B0604030504040204" pitchFamily="34" charset="-120"/>
                <a:ea typeface="微軟正黑體" panose="020B0604030504040204" pitchFamily="34" charset="-120"/>
              </a:rPr>
              <a:t>我感動的流著幸福的淚水，打開了箱子後一看</a:t>
            </a:r>
            <a:r>
              <a:rPr lang="en-US" altLang="zh-TW" sz="2800" dirty="0">
                <a:solidFill>
                  <a:prstClr val="white"/>
                </a:solidFill>
                <a:latin typeface="微軟正黑體" panose="020B0604030504040204" pitchFamily="34" charset="-120"/>
                <a:ea typeface="微軟正黑體" panose="020B0604030504040204" pitchFamily="34" charset="-120"/>
              </a:rPr>
              <a:t>……</a:t>
            </a:r>
            <a:endParaRPr lang="zh-TW" altLang="en-US" sz="28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9045376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圖片 2" descr="一張含有 文字, 小工具, 行動電話, 日常攜帶品 的圖片&#10;&#10;自動產生的描述">
            <a:extLst>
              <a:ext uri="{FF2B5EF4-FFF2-40B4-BE49-F238E27FC236}">
                <a16:creationId xmlns="" xmlns:a16="http://schemas.microsoft.com/office/drawing/2014/main" id="{517FE6FB-050C-DF28-0C09-B7B6DBF4C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48" y="332656"/>
            <a:ext cx="8136904" cy="6102678"/>
          </a:xfrm>
          <a:prstGeom prst="rect">
            <a:avLst/>
          </a:prstGeom>
        </p:spPr>
      </p:pic>
    </p:spTree>
    <p:extLst>
      <p:ext uri="{BB962C8B-B14F-4D97-AF65-F5344CB8AC3E}">
        <p14:creationId xmlns:p14="http://schemas.microsoft.com/office/powerpoint/2010/main" val="162941916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b="1" dirty="0">
                <a:latin typeface="微軟正黑體" panose="020B0604030504040204" pitchFamily="34" charset="-120"/>
                <a:ea typeface="微軟正黑體" panose="020B0604030504040204" pitchFamily="34" charset="-120"/>
              </a:rPr>
              <a:t>陪伴孩子，找出想要的舞台</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970381436"/>
              </p:ext>
            </p:extLst>
          </p:nvPr>
        </p:nvGraphicFramePr>
        <p:xfrm>
          <a:off x="1889703" y="1507153"/>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群組 22"/>
          <p:cNvGrpSpPr/>
          <p:nvPr/>
        </p:nvGrpSpPr>
        <p:grpSpPr>
          <a:xfrm>
            <a:off x="107503" y="1988839"/>
            <a:ext cx="2664297" cy="1728190"/>
            <a:chOff x="179511" y="1772816"/>
            <a:chExt cx="2664297" cy="1728192"/>
          </a:xfrm>
        </p:grpSpPr>
        <p:sp>
          <p:nvSpPr>
            <p:cNvPr id="13" name="向右箭號圖說文字 12"/>
            <p:cNvSpPr/>
            <p:nvPr/>
          </p:nvSpPr>
          <p:spPr>
            <a:xfrm>
              <a:off x="179512" y="1772816"/>
              <a:ext cx="2664296" cy="1728192"/>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文字方塊 13"/>
            <p:cNvSpPr txBox="1"/>
            <p:nvPr/>
          </p:nvSpPr>
          <p:spPr>
            <a:xfrm>
              <a:off x="179511" y="1963642"/>
              <a:ext cx="1984803"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肯定孩子、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鼓勵孩子、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拓展其視野</a:t>
              </a:r>
            </a:p>
          </p:txBody>
        </p:sp>
      </p:grpSp>
      <p:pic>
        <p:nvPicPr>
          <p:cNvPr id="12" name="圖片 11" descr="1991.png"/>
          <p:cNvPicPr>
            <a:picLocks noChangeAspect="1"/>
          </p:cNvPicPr>
          <p:nvPr/>
        </p:nvPicPr>
        <p:blipFill>
          <a:blip r:embed="rId7" cstate="print"/>
          <a:stretch>
            <a:fillRect/>
          </a:stretch>
        </p:blipFill>
        <p:spPr>
          <a:xfrm>
            <a:off x="2200498" y="1605213"/>
            <a:ext cx="1071612" cy="1148904"/>
          </a:xfrm>
          <a:prstGeom prst="rect">
            <a:avLst/>
          </a:prstGeom>
        </p:spPr>
      </p:pic>
      <p:grpSp>
        <p:nvGrpSpPr>
          <p:cNvPr id="25" name="群組 24"/>
          <p:cNvGrpSpPr/>
          <p:nvPr/>
        </p:nvGrpSpPr>
        <p:grpSpPr>
          <a:xfrm>
            <a:off x="102149" y="4059982"/>
            <a:ext cx="2664297" cy="1728190"/>
            <a:chOff x="174157" y="3771952"/>
            <a:chExt cx="2664297" cy="1728192"/>
          </a:xfrm>
        </p:grpSpPr>
        <p:sp>
          <p:nvSpPr>
            <p:cNvPr id="15" name="向右箭號圖說文字 14"/>
            <p:cNvSpPr/>
            <p:nvPr/>
          </p:nvSpPr>
          <p:spPr>
            <a:xfrm>
              <a:off x="174157" y="3771952"/>
              <a:ext cx="2664297" cy="1728192"/>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6" name="文字方塊 15"/>
            <p:cNvSpPr txBox="1"/>
            <p:nvPr/>
          </p:nvSpPr>
          <p:spPr>
            <a:xfrm>
              <a:off x="208733" y="3943549"/>
              <a:ext cx="1991299"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理解孩子、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尋找同盟、</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微調整期待</a:t>
              </a:r>
            </a:p>
          </p:txBody>
        </p:sp>
      </p:grpSp>
      <p:pic>
        <p:nvPicPr>
          <p:cNvPr id="11" name="圖片 10" descr="113.png"/>
          <p:cNvPicPr>
            <a:picLocks noChangeAspect="1"/>
          </p:cNvPicPr>
          <p:nvPr/>
        </p:nvPicPr>
        <p:blipFill>
          <a:blip r:embed="rId8" cstate="print"/>
          <a:stretch>
            <a:fillRect/>
          </a:stretch>
        </p:blipFill>
        <p:spPr>
          <a:xfrm>
            <a:off x="2411760" y="5231853"/>
            <a:ext cx="904424" cy="1149475"/>
          </a:xfrm>
          <a:prstGeom prst="rect">
            <a:avLst/>
          </a:prstGeom>
        </p:spPr>
      </p:pic>
      <p:grpSp>
        <p:nvGrpSpPr>
          <p:cNvPr id="24" name="群組 23"/>
          <p:cNvGrpSpPr/>
          <p:nvPr/>
        </p:nvGrpSpPr>
        <p:grpSpPr>
          <a:xfrm>
            <a:off x="6117878" y="2060848"/>
            <a:ext cx="2846610" cy="1728192"/>
            <a:chOff x="6516210" y="1844824"/>
            <a:chExt cx="2846610" cy="1728192"/>
          </a:xfrm>
        </p:grpSpPr>
        <p:sp>
          <p:nvSpPr>
            <p:cNvPr id="18" name="向右箭號圖說文字 17"/>
            <p:cNvSpPr/>
            <p:nvPr/>
          </p:nvSpPr>
          <p:spPr>
            <a:xfrm rot="10800000">
              <a:off x="6516210" y="1844824"/>
              <a:ext cx="2702594"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文字方塊 18"/>
            <p:cNvSpPr txBox="1"/>
            <p:nvPr/>
          </p:nvSpPr>
          <p:spPr>
            <a:xfrm>
              <a:off x="7274588" y="2044005"/>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陪伴孩子、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多做討論、</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找具體資訊</a:t>
              </a:r>
              <a:endParaRPr kumimoji="0" lang="en-US" altLang="zh-TW" sz="2800" b="1" dirty="0">
                <a:solidFill>
                  <a:prstClr val="black"/>
                </a:solidFill>
                <a:latin typeface="Tw Cen MT"/>
                <a:ea typeface="微軟正黑體"/>
              </a:endParaRPr>
            </a:p>
          </p:txBody>
        </p:sp>
      </p:grpSp>
      <p:grpSp>
        <p:nvGrpSpPr>
          <p:cNvPr id="26" name="群組 25"/>
          <p:cNvGrpSpPr/>
          <p:nvPr/>
        </p:nvGrpSpPr>
        <p:grpSpPr>
          <a:xfrm>
            <a:off x="6115070" y="4005061"/>
            <a:ext cx="2849418" cy="1728192"/>
            <a:chOff x="6588224" y="3789040"/>
            <a:chExt cx="2849418" cy="1728192"/>
          </a:xfrm>
        </p:grpSpPr>
        <p:sp>
          <p:nvSpPr>
            <p:cNvPr id="20" name="向右箭號圖說文字 19"/>
            <p:cNvSpPr/>
            <p:nvPr/>
          </p:nvSpPr>
          <p:spPr>
            <a:xfrm rot="10800000">
              <a:off x="6588224" y="3789040"/>
              <a:ext cx="2705402"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2" name="文字方塊 21"/>
            <p:cNvSpPr txBox="1"/>
            <p:nvPr/>
          </p:nvSpPr>
          <p:spPr>
            <a:xfrm>
              <a:off x="7349410" y="3999788"/>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給予建議、</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提供資訊、</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給孩子信心</a:t>
              </a:r>
              <a:endParaRPr kumimoji="0" lang="en-US" altLang="zh-TW" sz="2800" b="1" dirty="0">
                <a:solidFill>
                  <a:prstClr val="black"/>
                </a:solidFill>
                <a:latin typeface="Tw Cen MT"/>
                <a:ea typeface="微軟正黑體"/>
              </a:endParaRPr>
            </a:p>
          </p:txBody>
        </p:sp>
      </p:grpSp>
      <p:pic>
        <p:nvPicPr>
          <p:cNvPr id="6" name="圖片 5" descr="2014080911293343681.png"/>
          <p:cNvPicPr>
            <a:picLocks noChangeAspect="1"/>
          </p:cNvPicPr>
          <p:nvPr/>
        </p:nvPicPr>
        <p:blipFill>
          <a:blip r:embed="rId9" cstate="print"/>
          <a:stretch>
            <a:fillRect/>
          </a:stretch>
        </p:blipFill>
        <p:spPr>
          <a:xfrm>
            <a:off x="5652126" y="5148783"/>
            <a:ext cx="994451" cy="1160537"/>
          </a:xfrm>
          <a:prstGeom prst="rect">
            <a:avLst/>
          </a:prstGeom>
        </p:spPr>
      </p:pic>
      <p:pic>
        <p:nvPicPr>
          <p:cNvPr id="27" name="圖片 26" descr="132744z2ifdb25ix242xrl.png"/>
          <p:cNvPicPr>
            <a:picLocks noChangeAspect="1"/>
          </p:cNvPicPr>
          <p:nvPr/>
        </p:nvPicPr>
        <p:blipFill>
          <a:blip r:embed="rId10" cstate="print"/>
          <a:stretch>
            <a:fillRect/>
          </a:stretch>
        </p:blipFill>
        <p:spPr>
          <a:xfrm>
            <a:off x="5436096" y="1556792"/>
            <a:ext cx="1085880" cy="1152128"/>
          </a:xfrm>
          <a:prstGeom prst="rect">
            <a:avLst/>
          </a:prstGeom>
        </p:spPr>
      </p:pic>
      <p:sp>
        <p:nvSpPr>
          <p:cNvPr id="36" name="矩形 3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24"/>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143</a:t>
            </a:fld>
            <a:endParaRPr lang="en-US">
              <a:solidFill>
                <a:prstClr val="black">
                  <a:tint val="75000"/>
                </a:prstClr>
              </a:solidFill>
              <a:latin typeface="Tw Cen MT"/>
            </a:endParaRPr>
          </a:p>
        </p:txBody>
      </p:sp>
    </p:spTree>
    <p:extLst>
      <p:ext uri="{BB962C8B-B14F-4D97-AF65-F5344CB8AC3E}">
        <p14:creationId xmlns:p14="http://schemas.microsoft.com/office/powerpoint/2010/main" val="3161421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144</a:t>
            </a:fld>
            <a:endParaRPr lang="en-US">
              <a:solidFill>
                <a:prstClr val="black">
                  <a:tint val="75000"/>
                </a:prstClr>
              </a:solidFill>
              <a:latin typeface="Tw Cen MT"/>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9516"/>
            <a:ext cx="9144000" cy="5458968"/>
          </a:xfrm>
          <a:prstGeom prst="rect">
            <a:avLst/>
          </a:prstGeom>
        </p:spPr>
      </p:pic>
    </p:spTree>
    <p:extLst>
      <p:ext uri="{BB962C8B-B14F-4D97-AF65-F5344CB8AC3E}">
        <p14:creationId xmlns:p14="http://schemas.microsoft.com/office/powerpoint/2010/main" val="373949715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145</a:t>
            </a:fld>
            <a:endParaRPr lang="en-US">
              <a:solidFill>
                <a:prstClr val="black">
                  <a:tint val="75000"/>
                </a:prstClr>
              </a:solidFill>
              <a:latin typeface="Tw Cen MT"/>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0" y="548680"/>
            <a:ext cx="9172947" cy="6115298"/>
          </a:xfrm>
          <a:prstGeom prst="rect">
            <a:avLst/>
          </a:prstGeom>
        </p:spPr>
      </p:pic>
    </p:spTree>
    <p:extLst>
      <p:ext uri="{BB962C8B-B14F-4D97-AF65-F5344CB8AC3E}">
        <p14:creationId xmlns:p14="http://schemas.microsoft.com/office/powerpoint/2010/main" val="245583927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146</a:t>
            </a:fld>
            <a:endParaRPr lang="en-US">
              <a:solidFill>
                <a:prstClr val="black">
                  <a:tint val="75000"/>
                </a:prstClr>
              </a:solidFill>
              <a:latin typeface="Tw Cen MT"/>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485"/>
            <a:ext cx="9164858" cy="5172803"/>
          </a:xfrm>
          <a:prstGeom prst="rect">
            <a:avLst/>
          </a:prstGeom>
        </p:spPr>
      </p:pic>
      <p:sp>
        <p:nvSpPr>
          <p:cNvPr id="5" name="文字方塊 4"/>
          <p:cNvSpPr txBox="1"/>
          <p:nvPr/>
        </p:nvSpPr>
        <p:spPr>
          <a:xfrm>
            <a:off x="5796136" y="6300967"/>
            <a:ext cx="3276872" cy="369332"/>
          </a:xfrm>
          <a:prstGeom prst="rect">
            <a:avLst/>
          </a:prstGeom>
          <a:noFill/>
        </p:spPr>
        <p:txBody>
          <a:bodyPr wrap="square" rtlCol="0">
            <a:spAutoFit/>
          </a:bodyPr>
          <a:lstStyle/>
          <a:p>
            <a:r>
              <a:rPr lang="en-US" altLang="zh-TW" dirty="0">
                <a:solidFill>
                  <a:prstClr val="black"/>
                </a:solidFill>
              </a:rPr>
              <a:t>※</a:t>
            </a:r>
            <a:r>
              <a:rPr lang="zh-TW" altLang="en-US" dirty="0">
                <a:solidFill>
                  <a:prstClr val="black"/>
                </a:solidFill>
              </a:rPr>
              <a:t>照片取自</a:t>
            </a:r>
            <a:r>
              <a:rPr lang="en-US" altLang="zh-TW" dirty="0">
                <a:solidFill>
                  <a:prstClr val="black"/>
                </a:solidFill>
              </a:rPr>
              <a:t>《</a:t>
            </a:r>
            <a:r>
              <a:rPr lang="zh-TW" altLang="en-US" dirty="0">
                <a:solidFill>
                  <a:prstClr val="black"/>
                </a:solidFill>
              </a:rPr>
              <a:t>親子天下</a:t>
            </a:r>
            <a:r>
              <a:rPr lang="en-US" altLang="zh-TW" dirty="0">
                <a:solidFill>
                  <a:prstClr val="black"/>
                </a:solidFill>
              </a:rPr>
              <a:t>》</a:t>
            </a:r>
            <a:r>
              <a:rPr lang="zh-TW" altLang="en-US" dirty="0">
                <a:solidFill>
                  <a:prstClr val="black"/>
                </a:solidFill>
              </a:rPr>
              <a:t>網站</a:t>
            </a:r>
          </a:p>
        </p:txBody>
      </p:sp>
    </p:spTree>
    <p:extLst>
      <p:ext uri="{BB962C8B-B14F-4D97-AF65-F5344CB8AC3E}">
        <p14:creationId xmlns:p14="http://schemas.microsoft.com/office/powerpoint/2010/main" val="39324083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147</a:t>
            </a:fld>
            <a:endParaRPr lang="zh-TW" altLang="en-US"/>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 y="-12576"/>
            <a:ext cx="9471240" cy="6870576"/>
          </a:xfrm>
          <a:prstGeom prst="rect">
            <a:avLst/>
          </a:prstGeom>
        </p:spPr>
      </p:pic>
      <p:sp>
        <p:nvSpPr>
          <p:cNvPr id="5" name="文字方塊 4"/>
          <p:cNvSpPr txBox="1"/>
          <p:nvPr/>
        </p:nvSpPr>
        <p:spPr>
          <a:xfrm>
            <a:off x="3059832" y="6381328"/>
            <a:ext cx="6301208" cy="276999"/>
          </a:xfrm>
          <a:prstGeom prst="rect">
            <a:avLst/>
          </a:prstGeom>
          <a:noFill/>
        </p:spPr>
        <p:txBody>
          <a:bodyPr wrap="square" rtlCol="0">
            <a:spAutoFit/>
          </a:bodyPr>
          <a:lstStyle/>
          <a:p>
            <a:pPr algn="r"/>
            <a:r>
              <a:rPr lang="en-US" altLang="zh-TW" sz="1200" dirty="0">
                <a:solidFill>
                  <a:prstClr val="black"/>
                </a:solidFill>
              </a:rPr>
              <a:t>※</a:t>
            </a:r>
            <a:r>
              <a:rPr lang="zh-TW" altLang="en-US" sz="1200" dirty="0">
                <a:solidFill>
                  <a:prstClr val="black"/>
                </a:solidFill>
              </a:rPr>
              <a:t>照片取自</a:t>
            </a:r>
            <a:r>
              <a:rPr lang="en-US" altLang="zh-TW" sz="1200" dirty="0">
                <a:solidFill>
                  <a:prstClr val="black"/>
                </a:solidFill>
              </a:rPr>
              <a:t>https://www.myfutureclass.com/pc-communication</a:t>
            </a:r>
            <a:endParaRPr lang="zh-TW" altLang="en-US" sz="1200" dirty="0">
              <a:solidFill>
                <a:prstClr val="black"/>
              </a:solidFill>
            </a:endParaRPr>
          </a:p>
        </p:txBody>
      </p:sp>
    </p:spTree>
    <p:extLst>
      <p:ext uri="{BB962C8B-B14F-4D97-AF65-F5344CB8AC3E}">
        <p14:creationId xmlns:p14="http://schemas.microsoft.com/office/powerpoint/2010/main" val="415178659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148</a:t>
            </a:fld>
            <a:endParaRPr lang="en-US">
              <a:solidFill>
                <a:prstClr val="black">
                  <a:tint val="75000"/>
                </a:prstClr>
              </a:solidFill>
              <a:latin typeface="Tw Cen MT"/>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1560"/>
            <a:ext cx="9144000" cy="4754880"/>
          </a:xfrm>
          <a:prstGeom prst="rect">
            <a:avLst/>
          </a:prstGeom>
        </p:spPr>
      </p:pic>
      <p:sp>
        <p:nvSpPr>
          <p:cNvPr id="5" name="文字方塊 4"/>
          <p:cNvSpPr txBox="1"/>
          <p:nvPr/>
        </p:nvSpPr>
        <p:spPr>
          <a:xfrm>
            <a:off x="1835696" y="1916832"/>
            <a:ext cx="4176464" cy="1877437"/>
          </a:xfrm>
          <a:prstGeom prst="rect">
            <a:avLst/>
          </a:prstGeom>
          <a:no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聽聽孩子怎麼說</a:t>
            </a:r>
            <a:endParaRPr lang="en-US" altLang="zh-TW" sz="2400" b="1" dirty="0">
              <a:solidFill>
                <a:srgbClr val="FF0000"/>
              </a:solidFill>
              <a:latin typeface="微軟正黑體" panose="020B0604030504040204" pitchFamily="34" charset="-120"/>
              <a:ea typeface="微軟正黑體" panose="020B0604030504040204" pitchFamily="34" charset="-120"/>
            </a:endParaRPr>
          </a:p>
          <a:p>
            <a:r>
              <a:rPr lang="zh-TW" altLang="en-US" sz="2200" b="1" dirty="0">
                <a:solidFill>
                  <a:srgbClr val="006600"/>
                </a:solidFill>
                <a:latin typeface="微軟正黑體" panose="020B0604030504040204" pitchFamily="34" charset="-120"/>
                <a:ea typeface="微軟正黑體" panose="020B0604030504040204" pitchFamily="34" charset="-120"/>
              </a:rPr>
              <a:t>讓孩子告訴你他的計畫</a:t>
            </a:r>
            <a:endParaRPr lang="en-US" altLang="zh-TW" sz="2200" b="1" dirty="0">
              <a:solidFill>
                <a:srgbClr val="006600"/>
              </a:solidFill>
              <a:latin typeface="微軟正黑體" panose="020B0604030504040204" pitchFamily="34" charset="-120"/>
              <a:ea typeface="微軟正黑體" panose="020B0604030504040204" pitchFamily="34" charset="-120"/>
            </a:endParaRPr>
          </a:p>
          <a:p>
            <a:r>
              <a:rPr lang="zh-TW" altLang="en-US" sz="2600" b="1" dirty="0">
                <a:solidFill>
                  <a:srgbClr val="0000FF"/>
                </a:solidFill>
                <a:latin typeface="微軟正黑體" panose="020B0604030504040204" pitchFamily="34" charset="-120"/>
                <a:ea typeface="微軟正黑體" panose="020B0604030504040204" pitchFamily="34" charset="-120"/>
              </a:rPr>
              <a:t>感受他的感受</a:t>
            </a:r>
            <a:endParaRPr lang="en-US" altLang="zh-TW" sz="2600" b="1" dirty="0">
              <a:solidFill>
                <a:srgbClr val="0000FF"/>
              </a:solidFill>
              <a:latin typeface="微軟正黑體" panose="020B0604030504040204" pitchFamily="34" charset="-120"/>
              <a:ea typeface="微軟正黑體" panose="020B0604030504040204" pitchFamily="34" charset="-120"/>
            </a:endParaRPr>
          </a:p>
          <a:p>
            <a:r>
              <a:rPr lang="zh-TW" altLang="en-US" sz="2600" b="1" dirty="0">
                <a:solidFill>
                  <a:prstClr val="black"/>
                </a:solidFill>
                <a:latin typeface="微軟正黑體" panose="020B0604030504040204" pitchFamily="34" charset="-120"/>
                <a:ea typeface="微軟正黑體" panose="020B0604030504040204" pitchFamily="34" charset="-120"/>
              </a:rPr>
              <a:t>告訴孩子你很樂意跟他討論</a:t>
            </a:r>
            <a:endParaRPr lang="en-US" altLang="zh-TW" sz="2600" b="1" dirty="0">
              <a:solidFill>
                <a:prstClr val="black"/>
              </a:solidFill>
              <a:latin typeface="微軟正黑體" panose="020B0604030504040204" pitchFamily="34" charset="-120"/>
              <a:ea typeface="微軟正黑體" panose="020B0604030504040204" pitchFamily="34" charset="-120"/>
            </a:endParaRPr>
          </a:p>
          <a:p>
            <a:endParaRPr lang="zh-TW" altLang="en-US"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4221129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文字方塊 2"/>
          <p:cNvSpPr txBox="1"/>
          <p:nvPr/>
        </p:nvSpPr>
        <p:spPr>
          <a:xfrm>
            <a:off x="395536" y="5445224"/>
            <a:ext cx="8208912" cy="1323439"/>
          </a:xfrm>
          <a:prstGeom prst="rect">
            <a:avLst/>
          </a:prstGeom>
          <a:noFill/>
        </p:spPr>
        <p:txBody>
          <a:bodyPr wrap="square" rtlCol="0">
            <a:spAutoFit/>
          </a:bodyPr>
          <a:lstStyle/>
          <a:p>
            <a:r>
              <a:rPr lang="zh-TW" altLang="en-US" sz="40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希望每人都擁有像我一樣的父母，更多孩子獲得我這樣的自由。</a:t>
            </a:r>
          </a:p>
        </p:txBody>
      </p:sp>
      <p:pic>
        <p:nvPicPr>
          <p:cNvPr id="8" name="圖片 7" descr="一張含有 人員, 人的臉孔, 獎盃, 服裝 的圖片&#10;&#10;自動產生的描述">
            <a:extLst>
              <a:ext uri="{FF2B5EF4-FFF2-40B4-BE49-F238E27FC236}">
                <a16:creationId xmlns="" xmlns:a16="http://schemas.microsoft.com/office/drawing/2014/main" id="{67EB46E0-FCF4-8BB4-E96A-0E05560CE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16632"/>
            <a:ext cx="4104456" cy="5184576"/>
          </a:xfrm>
          <a:prstGeom prst="rect">
            <a:avLst/>
          </a:prstGeom>
        </p:spPr>
      </p:pic>
      <p:sp>
        <p:nvSpPr>
          <p:cNvPr id="2" name="文字方塊 1"/>
          <p:cNvSpPr txBox="1"/>
          <p:nvPr/>
        </p:nvSpPr>
        <p:spPr>
          <a:xfrm>
            <a:off x="4499992" y="0"/>
            <a:ext cx="4464496" cy="5478423"/>
          </a:xfrm>
          <a:prstGeom prst="rect">
            <a:avLst/>
          </a:prstGeom>
          <a:noFill/>
        </p:spPr>
        <p:txBody>
          <a:bodyPr wrap="square" rtlCol="0">
            <a:spAutoFit/>
          </a:bodyPr>
          <a:lstStyle/>
          <a:p>
            <a:r>
              <a:rPr lang="en-US" altLang="zh-TW" sz="1400" dirty="0" smtClean="0">
                <a:solidFill>
                  <a:schemeClr val="bg1"/>
                </a:solidFill>
              </a:rPr>
              <a:t>22</a:t>
            </a:r>
            <a:r>
              <a:rPr lang="zh-TW" altLang="en-US" sz="1400" dirty="0" smtClean="0">
                <a:solidFill>
                  <a:schemeClr val="bg1"/>
                </a:solidFill>
              </a:rPr>
              <a:t>歲義大利新星辛納（</a:t>
            </a:r>
            <a:r>
              <a:rPr lang="en-US" altLang="zh-TW" sz="1400" dirty="0" err="1" smtClean="0">
                <a:solidFill>
                  <a:schemeClr val="bg1"/>
                </a:solidFill>
              </a:rPr>
              <a:t>Jannik</a:t>
            </a:r>
            <a:r>
              <a:rPr lang="en-US" altLang="zh-TW" sz="1400" dirty="0" smtClean="0">
                <a:solidFill>
                  <a:schemeClr val="bg1"/>
                </a:solidFill>
              </a:rPr>
              <a:t> Sinner</a:t>
            </a:r>
            <a:r>
              <a:rPr lang="zh-TW" altLang="en-US" sz="1400" dirty="0" smtClean="0">
                <a:solidFill>
                  <a:schemeClr val="bg1"/>
                </a:solidFill>
              </a:rPr>
              <a:t>）勇奪</a:t>
            </a:r>
            <a:r>
              <a:rPr lang="en-US" altLang="zh-TW" sz="1400" dirty="0" smtClean="0">
                <a:solidFill>
                  <a:schemeClr val="bg1"/>
                </a:solidFill>
              </a:rPr>
              <a:t>2024</a:t>
            </a:r>
            <a:r>
              <a:rPr lang="zh-TW" altLang="en-US" sz="1400" dirty="0" smtClean="0">
                <a:solidFill>
                  <a:schemeClr val="bg1"/>
                </a:solidFill>
              </a:rPr>
              <a:t>年澳洲網球公開賽男單冠軍，他賽後也感性謝謝他的雙親：「希望每人都擁有像我一樣的父母，更多孩子獲得我這樣的自由。」</a:t>
            </a:r>
          </a:p>
          <a:p>
            <a:r>
              <a:rPr lang="zh-TW" altLang="en-US" sz="1400" dirty="0" smtClean="0">
                <a:solidFill>
                  <a:schemeClr val="bg1"/>
                </a:solidFill>
              </a:rPr>
              <a:t>辛納曾想過當滑雪運動員，也熱愛踢足球跟打網球，但也因為接觸多項運動，其實在網球的青少年生涯沒留下太多成績，而他的父母沒有強迫他或給他壓力，一切都遵從他自己的</a:t>
            </a:r>
            <a:r>
              <a:rPr lang="zh-TW" altLang="en-US" sz="1400" dirty="0">
                <a:solidFill>
                  <a:schemeClr val="bg1"/>
                </a:solidFill>
              </a:rPr>
              <a:t>意志。在澳網拿下生涯首座大滿貫冠軍後，辛納說：「我希望每人都能有像我一樣的父母，因為他總是讓我選擇我想要的東西，即使在我年輕時，我還參加其他運動，他們從未對我施加壓力，我希望更多的孩子能獲得這樣的自由。」</a:t>
            </a:r>
          </a:p>
          <a:p>
            <a:endParaRPr lang="zh-TW" altLang="en-US" sz="1400" dirty="0">
              <a:solidFill>
                <a:schemeClr val="bg1"/>
              </a:solidFill>
            </a:endParaRPr>
          </a:p>
          <a:p>
            <a:r>
              <a:rPr lang="zh-TW" altLang="en-US" sz="1400" dirty="0">
                <a:solidFill>
                  <a:schemeClr val="bg1"/>
                </a:solidFill>
              </a:rPr>
              <a:t>辛納也透露更多和雙親的相處，他說：「我和我的父母不太常見面，但每次見面都是很美好的時光，我在</a:t>
            </a:r>
            <a:r>
              <a:rPr lang="en-US" altLang="zh-TW" sz="1400" dirty="0">
                <a:solidFill>
                  <a:schemeClr val="bg1"/>
                </a:solidFill>
              </a:rPr>
              <a:t>14</a:t>
            </a:r>
            <a:r>
              <a:rPr lang="zh-TW" altLang="en-US" sz="1400" dirty="0">
                <a:solidFill>
                  <a:schemeClr val="bg1"/>
                </a:solidFill>
              </a:rPr>
              <a:t>歲離家，所以我必須快速成長，嘗試自己做飯、自己洗衣服，你知道，總有很多不同的第一次，但從另一方面來說，這可能是成長最快的方式。」</a:t>
            </a:r>
          </a:p>
          <a:p>
            <a:endParaRPr lang="zh-TW" altLang="en-US" sz="1400" dirty="0">
              <a:solidFill>
                <a:schemeClr val="bg1"/>
              </a:solidFill>
            </a:endParaRPr>
          </a:p>
          <a:p>
            <a:r>
              <a:rPr lang="zh-TW" altLang="en-US" sz="1400" dirty="0">
                <a:solidFill>
                  <a:schemeClr val="bg1"/>
                </a:solidFill>
              </a:rPr>
              <a:t>辛納說：「我覺得這對我來說很難，但對父母來說，離開</a:t>
            </a:r>
            <a:r>
              <a:rPr lang="en-US" altLang="zh-TW" sz="1400" dirty="0">
                <a:solidFill>
                  <a:schemeClr val="bg1"/>
                </a:solidFill>
              </a:rPr>
              <a:t>14</a:t>
            </a:r>
            <a:r>
              <a:rPr lang="zh-TW" altLang="en-US" sz="1400" dirty="0">
                <a:solidFill>
                  <a:schemeClr val="bg1"/>
                </a:solidFill>
              </a:rPr>
              <a:t>歲的兒子也很不容易，他們從不給我施加壓力，這也許是我站在這的關鍵，我是一個非常放鬆的人，只是喜歡打網球，我今年</a:t>
            </a:r>
            <a:r>
              <a:rPr lang="en-US" altLang="zh-TW" sz="1400" dirty="0">
                <a:solidFill>
                  <a:schemeClr val="bg1"/>
                </a:solidFill>
              </a:rPr>
              <a:t>22</a:t>
            </a:r>
            <a:r>
              <a:rPr lang="zh-TW" altLang="en-US" sz="1400" dirty="0">
                <a:solidFill>
                  <a:schemeClr val="bg1"/>
                </a:solidFill>
              </a:rPr>
              <a:t>歲，我也喜歡做普通的事。就是這樣，他們是完美的父母，顯然我只認識他們，但他們很棒，還有我的兄弟。」</a:t>
            </a:r>
          </a:p>
        </p:txBody>
      </p:sp>
    </p:spTree>
    <p:extLst>
      <p:ext uri="{BB962C8B-B14F-4D97-AF65-F5344CB8AC3E}">
        <p14:creationId xmlns:p14="http://schemas.microsoft.com/office/powerpoint/2010/main" val="80336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15</a:t>
            </a:fld>
            <a:endParaRPr lang="zh-TW" altLang="en-US"/>
          </a:p>
        </p:txBody>
      </p:sp>
      <p:sp>
        <p:nvSpPr>
          <p:cNvPr id="5" name="Shape 7"/>
          <p:cNvSpPr/>
          <p:nvPr/>
        </p:nvSpPr>
        <p:spPr>
          <a:xfrm>
            <a:off x="3821598" y="4027633"/>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17015" y="304"/>
                </a:moveTo>
                <a:cubicBezTo>
                  <a:pt x="18667" y="9325"/>
                  <a:pt x="12547" y="20144"/>
                  <a:pt x="725" y="16349"/>
                </a:cubicBezTo>
                <a:cubicBezTo>
                  <a:pt x="-2933" y="4512"/>
                  <a:pt x="7991" y="-1456"/>
                  <a:pt x="17015" y="304"/>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 name="Shape 8"/>
          <p:cNvSpPr/>
          <p:nvPr/>
        </p:nvSpPr>
        <p:spPr>
          <a:xfrm>
            <a:off x="2949300" y="3843019"/>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21600" y="6219"/>
                </a:moveTo>
                <a:cubicBezTo>
                  <a:pt x="17128" y="13960"/>
                  <a:pt x="6016" y="17987"/>
                  <a:pt x="0" y="7511"/>
                </a:cubicBezTo>
                <a:cubicBezTo>
                  <a:pt x="4811" y="-3613"/>
                  <a:pt x="16297" y="-937"/>
                  <a:pt x="21600" y="6219"/>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7" name="Shape 9"/>
          <p:cNvSpPr/>
          <p:nvPr/>
        </p:nvSpPr>
        <p:spPr>
          <a:xfrm>
            <a:off x="3244681" y="4369168"/>
            <a:ext cx="482685" cy="481146"/>
          </a:xfrm>
          <a:custGeom>
            <a:avLst/>
            <a:gdLst/>
            <a:ahLst/>
            <a:cxnLst>
              <a:cxn ang="0">
                <a:pos x="wd2" y="hd2"/>
              </a:cxn>
              <a:cxn ang="5400000">
                <a:pos x="wd2" y="hd2"/>
              </a:cxn>
              <a:cxn ang="10800000">
                <a:pos x="wd2" y="hd2"/>
              </a:cxn>
              <a:cxn ang="16200000">
                <a:pos x="wd2" y="hd2"/>
              </a:cxn>
            </a:cxnLst>
            <a:rect l="0" t="0" r="r" b="b"/>
            <a:pathLst>
              <a:path w="17238" h="17170" extrusionOk="0">
                <a:moveTo>
                  <a:pt x="16962" y="293"/>
                </a:moveTo>
                <a:cubicBezTo>
                  <a:pt x="18644" y="9315"/>
                  <a:pt x="12566" y="20163"/>
                  <a:pt x="740" y="16406"/>
                </a:cubicBezTo>
                <a:cubicBezTo>
                  <a:pt x="-2956" y="4573"/>
                  <a:pt x="7939" y="-1437"/>
                  <a:pt x="16962" y="293"/>
                </a:cubicBezTo>
                <a:close/>
              </a:path>
            </a:pathLst>
          </a:custGeom>
          <a:solidFill>
            <a:schemeClr val="accent6">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8" name="Shape 10"/>
          <p:cNvSpPr/>
          <p:nvPr/>
        </p:nvSpPr>
        <p:spPr>
          <a:xfrm>
            <a:off x="2584688" y="1641624"/>
            <a:ext cx="2159627" cy="2166537"/>
          </a:xfrm>
          <a:custGeom>
            <a:avLst/>
            <a:gdLst/>
            <a:ahLst/>
            <a:cxnLst>
              <a:cxn ang="0">
                <a:pos x="wd2" y="hd2"/>
              </a:cxn>
              <a:cxn ang="5400000">
                <a:pos x="wd2" y="hd2"/>
              </a:cxn>
              <a:cxn ang="10800000">
                <a:pos x="wd2" y="hd2"/>
              </a:cxn>
              <a:cxn ang="16200000">
                <a:pos x="wd2" y="hd2"/>
              </a:cxn>
            </a:cxnLst>
            <a:rect l="0" t="0" r="r" b="b"/>
            <a:pathLst>
              <a:path w="17170" h="17238" extrusionOk="0">
                <a:moveTo>
                  <a:pt x="16877" y="16962"/>
                </a:moveTo>
                <a:cubicBezTo>
                  <a:pt x="7855" y="18644"/>
                  <a:pt x="-2993" y="12566"/>
                  <a:pt x="764" y="740"/>
                </a:cubicBezTo>
                <a:cubicBezTo>
                  <a:pt x="12597" y="-2956"/>
                  <a:pt x="18607" y="7939"/>
                  <a:pt x="16877" y="16962"/>
                </a:cubicBezTo>
                <a:close/>
              </a:path>
            </a:pathLst>
          </a:custGeom>
          <a:solidFill>
            <a:schemeClr val="accent4">
              <a:alpha val="68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 name="Shape 20"/>
          <p:cNvSpPr/>
          <p:nvPr/>
        </p:nvSpPr>
        <p:spPr>
          <a:xfrm>
            <a:off x="2524688" y="3215333"/>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21600" y="7737"/>
                </a:moveTo>
                <a:cubicBezTo>
                  <a:pt x="16288" y="14846"/>
                  <a:pt x="4797" y="17414"/>
                  <a:pt x="0" y="6238"/>
                </a:cubicBezTo>
                <a:cubicBezTo>
                  <a:pt x="6029" y="-4186"/>
                  <a:pt x="17137" y="-50"/>
                  <a:pt x="21600" y="7737"/>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 name="Shape 21"/>
          <p:cNvSpPr/>
          <p:nvPr/>
        </p:nvSpPr>
        <p:spPr>
          <a:xfrm>
            <a:off x="2543150" y="3916864"/>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21600" y="1886"/>
                </a:moveTo>
                <a:cubicBezTo>
                  <a:pt x="20108" y="10837"/>
                  <a:pt x="10336" y="19285"/>
                  <a:pt x="0" y="12380"/>
                </a:cubicBezTo>
                <a:cubicBezTo>
                  <a:pt x="490" y="215"/>
                  <a:pt x="13317" y="-2315"/>
                  <a:pt x="21600" y="1886"/>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2" name="Shape 22"/>
          <p:cNvSpPr/>
          <p:nvPr/>
        </p:nvSpPr>
        <p:spPr>
          <a:xfrm>
            <a:off x="2621610" y="4276861"/>
            <a:ext cx="396653" cy="249813"/>
          </a:xfrm>
          <a:custGeom>
            <a:avLst/>
            <a:gdLst/>
            <a:ahLst/>
            <a:cxnLst>
              <a:cxn ang="0">
                <a:pos x="wd2" y="hd2"/>
              </a:cxn>
              <a:cxn ang="5400000">
                <a:pos x="wd2" y="hd2"/>
              </a:cxn>
              <a:cxn ang="10800000">
                <a:pos x="wd2" y="hd2"/>
              </a:cxn>
              <a:cxn ang="16200000">
                <a:pos x="wd2" y="hd2"/>
              </a:cxn>
            </a:cxnLst>
            <a:rect l="0" t="0" r="r" b="b"/>
            <a:pathLst>
              <a:path w="21600" h="14680" extrusionOk="0">
                <a:moveTo>
                  <a:pt x="21600" y="3553"/>
                </a:moveTo>
                <a:cubicBezTo>
                  <a:pt x="18764" y="12459"/>
                  <a:pt x="8388" y="19435"/>
                  <a:pt x="0" y="10598"/>
                </a:cubicBezTo>
                <a:cubicBezTo>
                  <a:pt x="2438" y="-1770"/>
                  <a:pt x="14661" y="-2165"/>
                  <a:pt x="21600" y="3553"/>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3" name="Shape 23"/>
          <p:cNvSpPr/>
          <p:nvPr/>
        </p:nvSpPr>
        <p:spPr>
          <a:xfrm>
            <a:off x="2833916" y="4535320"/>
            <a:ext cx="296473" cy="286122"/>
          </a:xfrm>
          <a:custGeom>
            <a:avLst/>
            <a:gdLst/>
            <a:ahLst/>
            <a:cxnLst>
              <a:cxn ang="0">
                <a:pos x="wd2" y="hd2"/>
              </a:cxn>
              <a:cxn ang="5400000">
                <a:pos x="wd2" y="hd2"/>
              </a:cxn>
              <a:cxn ang="10800000">
                <a:pos x="wd2" y="hd2"/>
              </a:cxn>
              <a:cxn ang="16200000">
                <a:pos x="wd2" y="hd2"/>
              </a:cxn>
            </a:cxnLst>
            <a:rect l="0" t="0" r="r" b="b"/>
            <a:pathLst>
              <a:path w="17989" h="17165" extrusionOk="0">
                <a:moveTo>
                  <a:pt x="17854" y="294"/>
                </a:moveTo>
                <a:cubicBezTo>
                  <a:pt x="19043" y="9316"/>
                  <a:pt x="12271" y="20161"/>
                  <a:pt x="511" y="16400"/>
                </a:cubicBezTo>
                <a:cubicBezTo>
                  <a:pt x="-2557" y="4566"/>
                  <a:pt x="8817" y="-1439"/>
                  <a:pt x="17854" y="294"/>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4" name="Shape 24"/>
          <p:cNvSpPr/>
          <p:nvPr/>
        </p:nvSpPr>
        <p:spPr>
          <a:xfrm>
            <a:off x="6320292" y="4247101"/>
            <a:ext cx="466905" cy="281241"/>
          </a:xfrm>
          <a:custGeom>
            <a:avLst/>
            <a:gdLst/>
            <a:ahLst/>
            <a:cxnLst>
              <a:cxn ang="0">
                <a:pos x="wd2" y="hd2"/>
              </a:cxn>
              <a:cxn ang="5400000">
                <a:pos x="wd2" y="hd2"/>
              </a:cxn>
              <a:cxn ang="10800000">
                <a:pos x="wd2" y="hd2"/>
              </a:cxn>
              <a:cxn ang="16200000">
                <a:pos x="wd2" y="hd2"/>
              </a:cxn>
            </a:cxnLst>
            <a:rect l="0" t="0" r="r" b="b"/>
            <a:pathLst>
              <a:path w="21600" h="14299" extrusionOk="0">
                <a:moveTo>
                  <a:pt x="21600" y="9688"/>
                </a:moveTo>
                <a:cubicBezTo>
                  <a:pt x="15374" y="16072"/>
                  <a:pt x="3472" y="16965"/>
                  <a:pt x="0" y="4987"/>
                </a:cubicBezTo>
                <a:cubicBezTo>
                  <a:pt x="7354" y="-4635"/>
                  <a:pt x="18051" y="1176"/>
                  <a:pt x="21600" y="9688"/>
                </a:cubicBezTo>
                <a:close/>
              </a:path>
            </a:pathLst>
          </a:custGeom>
          <a:solidFill>
            <a:schemeClr val="accent4">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5" name="Shape 25"/>
          <p:cNvSpPr/>
          <p:nvPr/>
        </p:nvSpPr>
        <p:spPr>
          <a:xfrm>
            <a:off x="2566227"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21600" y="6936"/>
                </a:moveTo>
                <a:cubicBezTo>
                  <a:pt x="16694" y="14370"/>
                  <a:pt x="5387" y="17686"/>
                  <a:pt x="0" y="6869"/>
                </a:cubicBezTo>
                <a:cubicBezTo>
                  <a:pt x="5440" y="-3914"/>
                  <a:pt x="16731" y="-527"/>
                  <a:pt x="21600" y="6936"/>
                </a:cubicBezTo>
                <a:close/>
              </a:path>
            </a:pathLst>
          </a:custGeom>
          <a:solidFill>
            <a:schemeClr val="accent5">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7" name="Shape 28"/>
          <p:cNvSpPr/>
          <p:nvPr/>
        </p:nvSpPr>
        <p:spPr>
          <a:xfrm rot="20091904">
            <a:off x="5612350" y="3843019"/>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0" y="6219"/>
                </a:moveTo>
                <a:cubicBezTo>
                  <a:pt x="4472" y="13960"/>
                  <a:pt x="15584" y="17987"/>
                  <a:pt x="21600" y="7511"/>
                </a:cubicBezTo>
                <a:cubicBezTo>
                  <a:pt x="16789" y="-3613"/>
                  <a:pt x="5303" y="-937"/>
                  <a:pt x="0" y="6219"/>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8" name="Shape 29"/>
          <p:cNvSpPr/>
          <p:nvPr/>
        </p:nvSpPr>
        <p:spPr>
          <a:xfrm>
            <a:off x="5649272" y="4369168"/>
            <a:ext cx="482686" cy="481146"/>
          </a:xfrm>
          <a:custGeom>
            <a:avLst/>
            <a:gdLst/>
            <a:ahLst/>
            <a:cxnLst>
              <a:cxn ang="0">
                <a:pos x="wd2" y="hd2"/>
              </a:cxn>
              <a:cxn ang="5400000">
                <a:pos x="wd2" y="hd2"/>
              </a:cxn>
              <a:cxn ang="10800000">
                <a:pos x="wd2" y="hd2"/>
              </a:cxn>
              <a:cxn ang="16200000">
                <a:pos x="wd2" y="hd2"/>
              </a:cxn>
            </a:cxnLst>
            <a:rect l="0" t="0" r="r" b="b"/>
            <a:pathLst>
              <a:path w="17238" h="17170" extrusionOk="0">
                <a:moveTo>
                  <a:pt x="276" y="293"/>
                </a:moveTo>
                <a:cubicBezTo>
                  <a:pt x="-1406" y="9315"/>
                  <a:pt x="4672" y="20163"/>
                  <a:pt x="16498" y="16406"/>
                </a:cubicBezTo>
                <a:cubicBezTo>
                  <a:pt x="20194" y="4573"/>
                  <a:pt x="9299" y="-1437"/>
                  <a:pt x="276" y="293"/>
                </a:cubicBezTo>
                <a:close/>
              </a:path>
            </a:pathLst>
          </a:custGeom>
          <a:solidFill>
            <a:srgbClr val="FF660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9" name="Shape 31"/>
          <p:cNvSpPr/>
          <p:nvPr/>
        </p:nvSpPr>
        <p:spPr>
          <a:xfrm>
            <a:off x="5663118" y="3044566"/>
            <a:ext cx="761665" cy="468173"/>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accent1">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0" name="Shape 11"/>
          <p:cNvSpPr/>
          <p:nvPr/>
        </p:nvSpPr>
        <p:spPr>
          <a:xfrm rot="2244137">
            <a:off x="4766981" y="1393520"/>
            <a:ext cx="1869533" cy="2775247"/>
          </a:xfrm>
          <a:custGeom>
            <a:avLst/>
            <a:gdLst/>
            <a:ahLst/>
            <a:cxnLst>
              <a:cxn ang="0">
                <a:pos x="wd2" y="hd2"/>
              </a:cxn>
              <a:cxn ang="5400000">
                <a:pos x="wd2" y="hd2"/>
              </a:cxn>
              <a:cxn ang="10800000">
                <a:pos x="wd2" y="hd2"/>
              </a:cxn>
              <a:cxn ang="16200000">
                <a:pos x="wd2" y="hd2"/>
              </a:cxn>
            </a:cxnLst>
            <a:rect l="0" t="0" r="r" b="b"/>
            <a:pathLst>
              <a:path w="13800" h="21600" extrusionOk="0">
                <a:moveTo>
                  <a:pt x="6864" y="21600"/>
                </a:moveTo>
                <a:cubicBezTo>
                  <a:pt x="-570" y="16694"/>
                  <a:pt x="-3886" y="5387"/>
                  <a:pt x="6931" y="0"/>
                </a:cubicBezTo>
                <a:cubicBezTo>
                  <a:pt x="17714" y="5440"/>
                  <a:pt x="14327" y="16731"/>
                  <a:pt x="6864" y="21600"/>
                </a:cubicBezTo>
                <a:close/>
              </a:path>
            </a:pathLst>
          </a:custGeom>
          <a:solidFill>
            <a:srgbClr val="95B85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1" name="Shape 38"/>
          <p:cNvSpPr/>
          <p:nvPr/>
        </p:nvSpPr>
        <p:spPr>
          <a:xfrm>
            <a:off x="6540032" y="3215333"/>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0" y="7737"/>
                </a:moveTo>
                <a:cubicBezTo>
                  <a:pt x="5312" y="14846"/>
                  <a:pt x="16803" y="17414"/>
                  <a:pt x="21600" y="6238"/>
                </a:cubicBezTo>
                <a:cubicBezTo>
                  <a:pt x="15571" y="-4186"/>
                  <a:pt x="4463" y="-50"/>
                  <a:pt x="0" y="7737"/>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2" name="Shape 39"/>
          <p:cNvSpPr/>
          <p:nvPr/>
        </p:nvSpPr>
        <p:spPr>
          <a:xfrm>
            <a:off x="6498494" y="3916864"/>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0" y="1886"/>
                </a:moveTo>
                <a:cubicBezTo>
                  <a:pt x="1492" y="10837"/>
                  <a:pt x="11264" y="19285"/>
                  <a:pt x="21600" y="12380"/>
                </a:cubicBezTo>
                <a:cubicBezTo>
                  <a:pt x="21110" y="215"/>
                  <a:pt x="8283" y="-2315"/>
                  <a:pt x="0" y="1886"/>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4" name="Shape 41"/>
          <p:cNvSpPr/>
          <p:nvPr/>
        </p:nvSpPr>
        <p:spPr>
          <a:xfrm>
            <a:off x="6244651" y="4535320"/>
            <a:ext cx="296472" cy="286122"/>
          </a:xfrm>
          <a:custGeom>
            <a:avLst/>
            <a:gdLst/>
            <a:ahLst/>
            <a:cxnLst>
              <a:cxn ang="0">
                <a:pos x="wd2" y="hd2"/>
              </a:cxn>
              <a:cxn ang="5400000">
                <a:pos x="wd2" y="hd2"/>
              </a:cxn>
              <a:cxn ang="10800000">
                <a:pos x="wd2" y="hd2"/>
              </a:cxn>
              <a:cxn ang="16200000">
                <a:pos x="wd2" y="hd2"/>
              </a:cxn>
            </a:cxnLst>
            <a:rect l="0" t="0" r="r" b="b"/>
            <a:pathLst>
              <a:path w="17989" h="17165" extrusionOk="0">
                <a:moveTo>
                  <a:pt x="135" y="294"/>
                </a:moveTo>
                <a:cubicBezTo>
                  <a:pt x="-1054" y="9316"/>
                  <a:pt x="5718" y="20161"/>
                  <a:pt x="17478" y="16400"/>
                </a:cubicBezTo>
                <a:cubicBezTo>
                  <a:pt x="20546" y="4566"/>
                  <a:pt x="9172" y="-1439"/>
                  <a:pt x="135" y="294"/>
                </a:cubicBezTo>
                <a:close/>
              </a:path>
            </a:pathLst>
          </a:custGeom>
          <a:solidFill>
            <a:schemeClr val="bg2">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5" name="Shape 43"/>
          <p:cNvSpPr/>
          <p:nvPr/>
        </p:nvSpPr>
        <p:spPr>
          <a:xfrm>
            <a:off x="6216958"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tx2">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6" name="Shape 44"/>
          <p:cNvSpPr/>
          <p:nvPr/>
        </p:nvSpPr>
        <p:spPr>
          <a:xfrm>
            <a:off x="4264671" y="3852252"/>
            <a:ext cx="840101" cy="1782362"/>
          </a:xfrm>
          <a:custGeom>
            <a:avLst/>
            <a:gdLst/>
            <a:ahLst/>
            <a:cxnLst>
              <a:cxn ang="0">
                <a:pos x="wd2" y="hd2"/>
              </a:cxn>
              <a:cxn ang="5400000">
                <a:pos x="wd2" y="hd2"/>
              </a:cxn>
              <a:cxn ang="10800000">
                <a:pos x="wd2" y="hd2"/>
              </a:cxn>
              <a:cxn ang="16200000">
                <a:pos x="wd2" y="hd2"/>
              </a:cxn>
            </a:cxnLst>
            <a:rect l="0" t="0" r="r" b="b"/>
            <a:pathLst>
              <a:path w="21600" h="21600" extrusionOk="0">
                <a:moveTo>
                  <a:pt x="10228" y="241"/>
                </a:moveTo>
                <a:lnTo>
                  <a:pt x="11588" y="0"/>
                </a:lnTo>
                <a:cubicBezTo>
                  <a:pt x="13028" y="11814"/>
                  <a:pt x="14400" y="18205"/>
                  <a:pt x="21600" y="21600"/>
                </a:cubicBezTo>
                <a:lnTo>
                  <a:pt x="0" y="21600"/>
                </a:lnTo>
                <a:cubicBezTo>
                  <a:pt x="8064" y="17051"/>
                  <a:pt x="10228" y="7777"/>
                  <a:pt x="10228" y="241"/>
                </a:cubicBezTo>
                <a:close/>
              </a:path>
            </a:pathLst>
          </a:custGeom>
          <a:solidFill>
            <a:schemeClr val="accent4">
              <a:lumMod val="50000"/>
              <a:alpha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7" name="Shape 45"/>
          <p:cNvSpPr/>
          <p:nvPr/>
        </p:nvSpPr>
        <p:spPr>
          <a:xfrm>
            <a:off x="4596975" y="3626102"/>
            <a:ext cx="177857" cy="1778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6765" y="0"/>
                  <a:pt x="10800" y="0"/>
                </a:cubicBezTo>
                <a:cubicBezTo>
                  <a:pt x="4835" y="0"/>
                  <a:pt x="0" y="4835"/>
                  <a:pt x="0" y="10800"/>
                </a:cubicBezTo>
                <a:cubicBezTo>
                  <a:pt x="0" y="16765"/>
                  <a:pt x="4835" y="21600"/>
                  <a:pt x="10800" y="21600"/>
                </a:cubicBezTo>
                <a:cubicBezTo>
                  <a:pt x="16765" y="21600"/>
                  <a:pt x="21600" y="16765"/>
                  <a:pt x="21600" y="10800"/>
                </a:cubicBezTo>
                <a:close/>
              </a:path>
            </a:pathLst>
          </a:custGeom>
          <a:solidFill>
            <a:schemeClr val="accent4">
              <a:lumMod val="5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4" name="矩形 33"/>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a:t>
            </a:r>
            <a:r>
              <a:rPr lang="zh-TW" altLang="en-US" sz="3200" b="1" dirty="0">
                <a:solidFill>
                  <a:srgbClr val="FFFF00"/>
                </a:solidFill>
                <a:latin typeface="微軟正黑體" panose="020B0604030504040204" pitchFamily="34" charset="-120"/>
                <a:ea typeface="微軟正黑體" panose="020B0604030504040204" pitchFamily="34" charset="-120"/>
                <a:cs typeface="BiauKai"/>
              </a:rPr>
              <a:t>國中學習階段的成就診斷測驗</a:t>
            </a:r>
          </a:p>
        </p:txBody>
      </p:sp>
      <p:sp>
        <p:nvSpPr>
          <p:cNvPr id="35" name="矩形 34"/>
          <p:cNvSpPr/>
          <p:nvPr/>
        </p:nvSpPr>
        <p:spPr>
          <a:xfrm>
            <a:off x="349797" y="2038446"/>
            <a:ext cx="1842271" cy="1769715"/>
          </a:xfrm>
          <a:prstGeom prst="rect">
            <a:avLst/>
          </a:prstGeom>
        </p:spPr>
        <p:txBody>
          <a:bodyPr wrap="square">
            <a:spAutoFit/>
          </a:bodyPr>
          <a:lstStyle/>
          <a:p>
            <a:pPr marL="285750" lvl="1" indent="-285750">
              <a:lnSpc>
                <a:spcPct val="150000"/>
              </a:lnSpc>
              <a:spcBef>
                <a:spcPts val="1200"/>
              </a:spcBef>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監控學力品質</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補救教學參考</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標準參照</a:t>
            </a:r>
            <a:endParaRPr lang="en-US" altLang="zh-TW" b="1" dirty="0">
              <a:solidFill>
                <a:prstClr val="black"/>
              </a:solidFill>
              <a:latin typeface="微軟正黑體" panose="020B0604030504040204" pitchFamily="34" charset="-120"/>
              <a:ea typeface="微軟正黑體" panose="020B0604030504040204" pitchFamily="34" charset="-120"/>
            </a:endParaRPr>
          </a:p>
          <a:p>
            <a:pPr marL="266700" lvl="1"/>
            <a:r>
              <a:rPr lang="en-US" altLang="zh-TW" sz="1400" b="1" dirty="0">
                <a:solidFill>
                  <a:prstClr val="black"/>
                </a:solidFill>
                <a:latin typeface="微軟正黑體" panose="020B0604030504040204" pitchFamily="34" charset="-120"/>
                <a:ea typeface="微軟正黑體" panose="020B0604030504040204" pitchFamily="34" charset="-120"/>
              </a:rPr>
              <a:t>(</a:t>
            </a:r>
            <a:r>
              <a:rPr lang="zh-TW" altLang="en-US" sz="1400" b="1" dirty="0">
                <a:solidFill>
                  <a:prstClr val="black"/>
                </a:solidFill>
                <a:latin typeface="微軟正黑體" panose="020B0604030504040204" pitchFamily="34" charset="-120"/>
                <a:ea typeface="微軟正黑體" panose="020B0604030504040204" pitchFamily="34" charset="-120"/>
              </a:rPr>
              <a:t>精熟、基礎、</a:t>
            </a:r>
            <a:r>
              <a:rPr lang="en-US" altLang="zh-TW" sz="1400" b="1" dirty="0">
                <a:solidFill>
                  <a:prstClr val="black"/>
                </a:solidFill>
                <a:latin typeface="微軟正黑體" panose="020B0604030504040204" pitchFamily="34" charset="-120"/>
                <a:ea typeface="微軟正黑體" panose="020B0604030504040204" pitchFamily="34" charset="-120"/>
              </a:rPr>
              <a:t/>
            </a:r>
            <a:br>
              <a:rPr lang="en-US" altLang="zh-TW" sz="1400" b="1" dirty="0">
                <a:solidFill>
                  <a:prstClr val="black"/>
                </a:solidFill>
                <a:latin typeface="微軟正黑體" panose="020B0604030504040204" pitchFamily="34" charset="-120"/>
                <a:ea typeface="微軟正黑體" panose="020B0604030504040204" pitchFamily="34" charset="-120"/>
              </a:rPr>
            </a:br>
            <a:r>
              <a:rPr lang="zh-TW" altLang="en-US" sz="1400" b="1" dirty="0">
                <a:solidFill>
                  <a:prstClr val="black"/>
                </a:solidFill>
                <a:latin typeface="微軟正黑體" panose="020B0604030504040204" pitchFamily="34" charset="-120"/>
                <a:ea typeface="微軟正黑體" panose="020B0604030504040204" pitchFamily="34" charset="-120"/>
              </a:rPr>
              <a:t>待加強</a:t>
            </a:r>
            <a:r>
              <a:rPr lang="en-US" altLang="zh-TW" sz="1400" b="1" dirty="0">
                <a:solidFill>
                  <a:prstClr val="black"/>
                </a:solidFill>
                <a:latin typeface="微軟正黑體" panose="020B0604030504040204" pitchFamily="34" charset="-120"/>
                <a:ea typeface="微軟正黑體" panose="020B0604030504040204" pitchFamily="34" charset="-120"/>
              </a:rPr>
              <a:t>)</a:t>
            </a:r>
            <a:endParaRPr lang="zh-TW" altLang="en-US" sz="1400" b="1" dirty="0">
              <a:solidFill>
                <a:prstClr val="black"/>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6942553" y="2066661"/>
            <a:ext cx="1976195" cy="1569660"/>
          </a:xfrm>
          <a:prstGeom prst="rect">
            <a:avLst/>
          </a:prstGeom>
        </p:spPr>
        <p:txBody>
          <a:bodyPr wrap="square">
            <a:spAutoFit/>
          </a:bodyPr>
          <a:lstStyle/>
          <a:p>
            <a:pPr marL="0" lvl="1" algn="just">
              <a:spcBef>
                <a:spcPts val="1200"/>
              </a:spcBef>
            </a:pPr>
            <a:r>
              <a:rPr lang="zh-TW" altLang="en-US" b="1" dirty="0">
                <a:solidFill>
                  <a:prstClr val="black"/>
                </a:solidFill>
                <a:latin typeface="微軟正黑體" panose="020B0604030504040204" pitchFamily="34" charset="-120"/>
                <a:ea typeface="微軟正黑體" panose="020B0604030504040204" pitchFamily="34" charset="-120"/>
              </a:rPr>
              <a:t>非入學依據，未參加會考仍可免試入學可列比序項目之一</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非必要</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不可超過</a:t>
            </a:r>
            <a:r>
              <a:rPr lang="en-US" altLang="zh-TW" sz="2400" b="1" dirty="0">
                <a:solidFill>
                  <a:srgbClr val="FF0000"/>
                </a:solidFill>
                <a:latin typeface="微軟正黑體" panose="020B0604030504040204" pitchFamily="34" charset="-120"/>
                <a:ea typeface="微軟正黑體" panose="020B0604030504040204" pitchFamily="34" charset="-120"/>
              </a:rPr>
              <a:t>1/3</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299047" y="1848188"/>
            <a:ext cx="1854230" cy="214178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8" name="圓角矩形 37"/>
          <p:cNvSpPr/>
          <p:nvPr/>
        </p:nvSpPr>
        <p:spPr>
          <a:xfrm>
            <a:off x="6880588" y="1910152"/>
            <a:ext cx="2038161" cy="203127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9" name="向右箭號 38"/>
          <p:cNvSpPr/>
          <p:nvPr/>
        </p:nvSpPr>
        <p:spPr>
          <a:xfrm>
            <a:off x="6186255" y="2599924"/>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0" name="向右箭號 39"/>
          <p:cNvSpPr/>
          <p:nvPr/>
        </p:nvSpPr>
        <p:spPr>
          <a:xfrm rot="10800000">
            <a:off x="2149998" y="2393119"/>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1" name="矩形 40"/>
          <p:cNvSpPr/>
          <p:nvPr/>
        </p:nvSpPr>
        <p:spPr>
          <a:xfrm>
            <a:off x="2671437"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主要內涵</a:t>
            </a:r>
            <a:endParaRPr lang="zh-TW" altLang="en-US" sz="2800" dirty="0">
              <a:solidFill>
                <a:prstClr val="white"/>
              </a:solidFill>
            </a:endParaRPr>
          </a:p>
        </p:txBody>
      </p:sp>
      <p:sp>
        <p:nvSpPr>
          <p:cNvPr id="42" name="矩形 41"/>
          <p:cNvSpPr/>
          <p:nvPr/>
        </p:nvSpPr>
        <p:spPr>
          <a:xfrm>
            <a:off x="4985063"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入學參考</a:t>
            </a:r>
            <a:endParaRPr lang="zh-TW" altLang="en-US" sz="2800" dirty="0">
              <a:solidFill>
                <a:prstClr val="white"/>
              </a:solidFill>
            </a:endParaRPr>
          </a:p>
        </p:txBody>
      </p:sp>
      <p:sp>
        <p:nvSpPr>
          <p:cNvPr id="43" name="矩形 42"/>
          <p:cNvSpPr/>
          <p:nvPr/>
        </p:nvSpPr>
        <p:spPr>
          <a:xfrm>
            <a:off x="3049306" y="5704477"/>
            <a:ext cx="3365024" cy="707886"/>
          </a:xfrm>
          <a:prstGeom prst="rect">
            <a:avLst/>
          </a:prstGeom>
        </p:spPr>
        <p:txBody>
          <a:bodyPr wrap="none">
            <a:spAutoFit/>
          </a:bodyPr>
          <a:lstStyle/>
          <a:p>
            <a:r>
              <a:rPr lang="en-US" altLang="zh-TW" sz="3200" b="1" dirty="0">
                <a:solidFill>
                  <a:srgbClr val="0000FF"/>
                </a:solidFill>
                <a:latin typeface="微軟正黑體" panose="020B0604030504040204" pitchFamily="34" charset="-120"/>
                <a:ea typeface="微軟正黑體" panose="020B0604030504040204" pitchFamily="34" charset="-120"/>
              </a:rPr>
              <a:t> </a:t>
            </a:r>
            <a:r>
              <a:rPr lang="zh-TW" altLang="en-US" sz="4000" b="1" dirty="0">
                <a:solidFill>
                  <a:srgbClr val="0000FF"/>
                </a:solidFill>
                <a:effectLst>
                  <a:outerShdw blurRad="50800" dist="50800" dir="5400000" algn="ctr" rotWithShape="0">
                    <a:srgbClr val="F9FC8C"/>
                  </a:outerShdw>
                </a:effectLst>
                <a:latin typeface="微軟正黑體" panose="020B0604030504040204" pitchFamily="34" charset="-120"/>
                <a:ea typeface="微軟正黑體" panose="020B0604030504040204" pitchFamily="34" charset="-120"/>
                <a:cs typeface="BiauKai"/>
              </a:rPr>
              <a:t>國中教育會考</a:t>
            </a:r>
            <a:endParaRPr lang="zh-TW" altLang="en-US" sz="4000" dirty="0">
              <a:solidFill>
                <a:srgbClr val="0000FF"/>
              </a:solidFill>
              <a:effectLst>
                <a:outerShdw blurRad="50800" dist="50800" dir="5400000" algn="ctr" rotWithShape="0">
                  <a:srgbClr val="F9FC8C"/>
                </a:outerShdw>
              </a:effectLst>
              <a:latin typeface="微軟正黑體" panose="020B0604030504040204" pitchFamily="34" charset="-120"/>
              <a:ea typeface="微軟正黑體" panose="020B0604030504040204" pitchFamily="34" charset="-120"/>
            </a:endParaRPr>
          </a:p>
        </p:txBody>
      </p:sp>
      <p:sp>
        <p:nvSpPr>
          <p:cNvPr id="44" name="矩形 43"/>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627784" y="44624"/>
              <a:ext cx="2160240" cy="360045"/>
              <a:chOff x="2339752" y="44624"/>
              <a:chExt cx="2160240" cy="360045"/>
            </a:xfrm>
          </p:grpSpPr>
          <p:grpSp>
            <p:nvGrpSpPr>
              <p:cNvPr id="48"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50" name="橢圓 4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Shape 27"/>
          <p:cNvSpPr/>
          <p:nvPr/>
        </p:nvSpPr>
        <p:spPr>
          <a:xfrm rot="20663142">
            <a:off x="4933537" y="3904596"/>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266" y="304"/>
                </a:moveTo>
                <a:cubicBezTo>
                  <a:pt x="-1386" y="9325"/>
                  <a:pt x="4734" y="20144"/>
                  <a:pt x="16556" y="16349"/>
                </a:cubicBezTo>
                <a:cubicBezTo>
                  <a:pt x="20214" y="4512"/>
                  <a:pt x="9290" y="-1456"/>
                  <a:pt x="266" y="304"/>
                </a:cubicBezTo>
                <a:close/>
              </a:path>
            </a:pathLst>
          </a:custGeom>
          <a:solidFill>
            <a:srgbClr val="CC0000">
              <a:alpha val="5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Tree>
    <p:extLst>
      <p:ext uri="{BB962C8B-B14F-4D97-AF65-F5344CB8AC3E}">
        <p14:creationId xmlns:p14="http://schemas.microsoft.com/office/powerpoint/2010/main" val="317487859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文字方塊 1"/>
          <p:cNvSpPr txBox="1"/>
          <p:nvPr/>
        </p:nvSpPr>
        <p:spPr>
          <a:xfrm>
            <a:off x="323528" y="2420888"/>
            <a:ext cx="8496944" cy="1754326"/>
          </a:xfrm>
          <a:prstGeom prst="rect">
            <a:avLst/>
          </a:prstGeom>
          <a:noFill/>
        </p:spPr>
        <p:txBody>
          <a:bodyPr wrap="square" rtlCol="0">
            <a:spAutoFit/>
          </a:bodyPr>
          <a:lstStyle/>
          <a:p>
            <a:r>
              <a:rPr lang="zh-TW" altLang="en-US" sz="5400" b="1" dirty="0">
                <a:solidFill>
                  <a:prstClr val="white"/>
                </a:solidFill>
                <a:latin typeface="微軟正黑體" pitchFamily="34" charset="-120"/>
                <a:ea typeface="微軟正黑體" pitchFamily="34" charset="-120"/>
              </a:rPr>
              <a:t>成為大人之前，你也是孩子</a:t>
            </a:r>
            <a:br>
              <a:rPr lang="zh-TW" altLang="en-US" sz="5400" b="1" dirty="0">
                <a:solidFill>
                  <a:prstClr val="white"/>
                </a:solidFill>
                <a:latin typeface="微軟正黑體" pitchFamily="34" charset="-120"/>
                <a:ea typeface="微軟正黑體" pitchFamily="34" charset="-120"/>
              </a:rPr>
            </a:br>
            <a:r>
              <a:rPr lang="zh-TW" altLang="en-US" sz="5400" b="1" dirty="0">
                <a:solidFill>
                  <a:prstClr val="white"/>
                </a:solidFill>
                <a:latin typeface="微軟正黑體" pitchFamily="34" charset="-120"/>
                <a:ea typeface="微軟正黑體" pitchFamily="34" charset="-120"/>
              </a:rPr>
              <a:t>被相信的美好，你一定能懂</a:t>
            </a:r>
          </a:p>
        </p:txBody>
      </p:sp>
    </p:spTree>
    <p:extLst>
      <p:ext uri="{BB962C8B-B14F-4D97-AF65-F5344CB8AC3E}">
        <p14:creationId xmlns:p14="http://schemas.microsoft.com/office/powerpoint/2010/main" val="164446828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文字方塊 1"/>
          <p:cNvSpPr txBox="1"/>
          <p:nvPr/>
        </p:nvSpPr>
        <p:spPr>
          <a:xfrm>
            <a:off x="323528" y="404664"/>
            <a:ext cx="8496944" cy="5909310"/>
          </a:xfrm>
          <a:prstGeom prst="rect">
            <a:avLst/>
          </a:prstGeom>
          <a:noFill/>
        </p:spPr>
        <p:txBody>
          <a:bodyPr wrap="square" rtlCol="0">
            <a:spAutoFit/>
          </a:bodyPr>
          <a:lstStyle/>
          <a:p>
            <a:r>
              <a:rPr lang="zh-TW" altLang="en-US" sz="5400" b="1" dirty="0">
                <a:solidFill>
                  <a:prstClr val="white"/>
                </a:solidFill>
                <a:latin typeface="微軟正黑體" pitchFamily="34" charset="-120"/>
                <a:ea typeface="微軟正黑體" pitchFamily="34" charset="-120"/>
              </a:rPr>
              <a:t>你</a:t>
            </a:r>
            <a:endParaRPr lang="en-US" altLang="zh-TW" sz="5400" b="1" dirty="0">
              <a:solidFill>
                <a:prstClr val="white"/>
              </a:solidFill>
              <a:latin typeface="微軟正黑體" pitchFamily="34" charset="-120"/>
              <a:ea typeface="微軟正黑體" pitchFamily="34" charset="-120"/>
            </a:endParaRPr>
          </a:p>
          <a:p>
            <a:r>
              <a:rPr lang="zh-TW" altLang="en-US" sz="5400" b="1" dirty="0">
                <a:solidFill>
                  <a:srgbClr val="FFFF00"/>
                </a:solidFill>
                <a:latin typeface="微軟正黑體" pitchFamily="34" charset="-120"/>
                <a:ea typeface="微軟正黑體" pitchFamily="34" charset="-120"/>
              </a:rPr>
              <a:t>可以緬懷過去、珍惜回憶</a:t>
            </a:r>
            <a:endParaRPr lang="en-US" altLang="zh-TW" sz="5400" b="1" dirty="0">
              <a:solidFill>
                <a:srgbClr val="FFFF00"/>
              </a:solidFill>
              <a:latin typeface="微軟正黑體" pitchFamily="34" charset="-120"/>
              <a:ea typeface="微軟正黑體" pitchFamily="34" charset="-120"/>
            </a:endParaRPr>
          </a:p>
          <a:p>
            <a:r>
              <a:rPr lang="zh-TW" altLang="en-US" sz="5400" b="1" dirty="0">
                <a:solidFill>
                  <a:prstClr val="white"/>
                </a:solidFill>
                <a:latin typeface="微軟正黑體" pitchFamily="34" charset="-120"/>
                <a:ea typeface="微軟正黑體" pitchFamily="34" charset="-120"/>
              </a:rPr>
              <a:t>但</a:t>
            </a:r>
            <a:endParaRPr lang="en-US" altLang="zh-TW" sz="5400" b="1" dirty="0">
              <a:solidFill>
                <a:prstClr val="white"/>
              </a:solidFill>
              <a:latin typeface="微軟正黑體" pitchFamily="34" charset="-120"/>
              <a:ea typeface="微軟正黑體" pitchFamily="34" charset="-120"/>
            </a:endParaRPr>
          </a:p>
          <a:p>
            <a:r>
              <a:rPr lang="zh-TW" altLang="en-US" sz="5400" b="1" dirty="0">
                <a:solidFill>
                  <a:srgbClr val="FFFF00"/>
                </a:solidFill>
                <a:latin typeface="微軟正黑體" pitchFamily="34" charset="-120"/>
                <a:ea typeface="微軟正黑體" pitchFamily="34" charset="-120"/>
              </a:rPr>
              <a:t>對於未來，要抱持希望，</a:t>
            </a:r>
            <a:endParaRPr lang="en-US" altLang="zh-TW" sz="5400" b="1" dirty="0">
              <a:solidFill>
                <a:srgbClr val="FFFF00"/>
              </a:solidFill>
              <a:latin typeface="微軟正黑體" pitchFamily="34" charset="-120"/>
              <a:ea typeface="微軟正黑體" pitchFamily="34" charset="-120"/>
            </a:endParaRPr>
          </a:p>
          <a:p>
            <a:r>
              <a:rPr lang="zh-TW" altLang="en-US" sz="5400" b="1" dirty="0">
                <a:solidFill>
                  <a:srgbClr val="FFFF00"/>
                </a:solidFill>
                <a:latin typeface="微軟正黑體" pitchFamily="34" charset="-120"/>
                <a:ea typeface="微軟正黑體" pitchFamily="34" charset="-120"/>
              </a:rPr>
              <a:t>讓孩子知道</a:t>
            </a:r>
            <a:endParaRPr lang="en-US" altLang="zh-TW" sz="5400" b="1" dirty="0">
              <a:solidFill>
                <a:srgbClr val="FFFF00"/>
              </a:solidFill>
              <a:latin typeface="微軟正黑體" pitchFamily="34" charset="-120"/>
              <a:ea typeface="微軟正黑體" pitchFamily="34" charset="-120"/>
            </a:endParaRPr>
          </a:p>
          <a:p>
            <a:r>
              <a:rPr lang="zh-TW" altLang="en-US" sz="5400" b="1" dirty="0">
                <a:solidFill>
                  <a:srgbClr val="FFFF00"/>
                </a:solidFill>
                <a:latin typeface="微軟正黑體" pitchFamily="34" charset="-120"/>
                <a:ea typeface="微軟正黑體" pitchFamily="34" charset="-120"/>
              </a:rPr>
              <a:t>我們會提供源源不絕的愛，</a:t>
            </a:r>
            <a:endParaRPr lang="en-US" altLang="zh-TW" sz="5400" b="1" dirty="0">
              <a:solidFill>
                <a:srgbClr val="FFFF00"/>
              </a:solidFill>
              <a:latin typeface="微軟正黑體" pitchFamily="34" charset="-120"/>
              <a:ea typeface="微軟正黑體" pitchFamily="34" charset="-120"/>
            </a:endParaRPr>
          </a:p>
          <a:p>
            <a:r>
              <a:rPr lang="zh-TW" altLang="en-US" sz="5400" b="1" dirty="0">
                <a:solidFill>
                  <a:srgbClr val="FFFF00"/>
                </a:solidFill>
                <a:latin typeface="微軟正黑體" pitchFamily="34" charset="-120"/>
                <a:ea typeface="微軟正黑體" pitchFamily="34" charset="-120"/>
              </a:rPr>
              <a:t>當他們成長的夥伴。</a:t>
            </a:r>
          </a:p>
        </p:txBody>
      </p:sp>
    </p:spTree>
    <p:extLst>
      <p:ext uri="{BB962C8B-B14F-4D97-AF65-F5344CB8AC3E}">
        <p14:creationId xmlns:p14="http://schemas.microsoft.com/office/powerpoint/2010/main" val="262721227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學校」的圖片搜尋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04" y="581948"/>
            <a:ext cx="9143999" cy="6088376"/>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152</a:t>
            </a:fld>
            <a:endParaRPr lang="zh-TW" altLang="en-US"/>
          </a:p>
        </p:txBody>
      </p:sp>
      <p:sp>
        <p:nvSpPr>
          <p:cNvPr id="6" name="Google Shape;250;p36"/>
          <p:cNvSpPr txBox="1">
            <a:spLocks/>
          </p:cNvSpPr>
          <p:nvPr/>
        </p:nvSpPr>
        <p:spPr bwMode="auto">
          <a:xfrm>
            <a:off x="2411760" y="2852936"/>
            <a:ext cx="4863900" cy="1546400"/>
          </a:xfrm>
          <a:prstGeom prst="rect">
            <a:avLst/>
          </a:prstGeom>
          <a:noFill/>
          <a:ln w="9525">
            <a:noFill/>
            <a:miter lim="800000"/>
            <a:headEnd/>
            <a:tailEnd/>
          </a:ln>
        </p:spPr>
        <p:txBody>
          <a:bodyPr spcFirstLastPara="1" vert="horz" wrap="square" lIns="91425" tIns="91425" rIns="91425" bIns="91425" numCol="1" anchor="b" anchorCtr="0" compatLnSpc="1">
            <a:prstTxWarp prst="textNoShape">
              <a:avLst/>
            </a:prstTxWarp>
            <a:no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spcBef>
                <a:spcPts val="0"/>
              </a:spcBef>
              <a:spcAft>
                <a:spcPts val="0"/>
              </a:spcAft>
            </a:pPr>
            <a:r>
              <a:rPr lang="en-US" sz="6600" b="1" dirty="0">
                <a:solidFill>
                  <a:srgbClr val="0000FF"/>
                </a:solidFill>
                <a:latin typeface="微軟正黑體" panose="020B0604030504040204" pitchFamily="34" charset="-120"/>
                <a:ea typeface="微軟正黑體" panose="020B0604030504040204" pitchFamily="34" charset="-120"/>
              </a:rPr>
              <a:t>Thanks!</a:t>
            </a:r>
            <a:br>
              <a:rPr lang="en-US" sz="6600" b="1" dirty="0">
                <a:solidFill>
                  <a:srgbClr val="0000FF"/>
                </a:solidFill>
                <a:latin typeface="微軟正黑體" panose="020B0604030504040204" pitchFamily="34" charset="-120"/>
                <a:ea typeface="微軟正黑體" panose="020B0604030504040204" pitchFamily="34" charset="-120"/>
              </a:rPr>
            </a:br>
            <a:r>
              <a:rPr lang="zh-TW" altLang="en-US" sz="6600" b="1" dirty="0">
                <a:solidFill>
                  <a:srgbClr val="0000FF"/>
                </a:solidFill>
                <a:latin typeface="微軟正黑體" panose="020B0604030504040204" pitchFamily="34" charset="-120"/>
                <a:ea typeface="微軟正黑體" panose="020B0604030504040204" pitchFamily="34" charset="-120"/>
              </a:rPr>
              <a:t>謝謝聆聽</a:t>
            </a:r>
          </a:p>
        </p:txBody>
      </p:sp>
      <p:sp>
        <p:nvSpPr>
          <p:cNvPr id="7" name="矩形 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8" name="群組 7"/>
          <p:cNvGrpSpPr/>
          <p:nvPr/>
        </p:nvGrpSpPr>
        <p:grpSpPr>
          <a:xfrm>
            <a:off x="2195736" y="44624"/>
            <a:ext cx="2592288" cy="360045"/>
            <a:chOff x="2123728" y="44624"/>
            <a:chExt cx="2592288" cy="360045"/>
          </a:xfrm>
        </p:grpSpPr>
        <p:grpSp>
          <p:nvGrpSpPr>
            <p:cNvPr id="9" name="群組 8"/>
            <p:cNvGrpSpPr/>
            <p:nvPr/>
          </p:nvGrpSpPr>
          <p:grpSpPr>
            <a:xfrm>
              <a:off x="2555776" y="44624"/>
              <a:ext cx="2160240" cy="360045"/>
              <a:chOff x="2267744" y="44624"/>
              <a:chExt cx="2160240" cy="360045"/>
            </a:xfrm>
          </p:grpSpPr>
          <p:grpSp>
            <p:nvGrpSpPr>
              <p:cNvPr id="11" name="群組 37"/>
              <p:cNvGrpSpPr/>
              <p:nvPr/>
            </p:nvGrpSpPr>
            <p:grpSpPr>
              <a:xfrm>
                <a:off x="2267744" y="44629"/>
                <a:ext cx="1656184" cy="360040"/>
                <a:chOff x="2267738" y="44624"/>
                <a:chExt cx="1656184"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71144888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982956"/>
            <a:ext cx="4335889" cy="387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5" y="736800"/>
            <a:ext cx="4943233" cy="404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0305"/>
            <a:ext cx="4680012" cy="20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7506" y="1074781"/>
            <a:ext cx="414020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153</a:t>
            </a:fld>
            <a:endParaRPr lang="en-US" altLang="zh-TW" b="1">
              <a:solidFill>
                <a:prstClr val="black"/>
              </a:solidFill>
            </a:endParaRPr>
          </a:p>
        </p:txBody>
      </p:sp>
      <p:sp>
        <p:nvSpPr>
          <p:cNvPr id="3" name="文字版面配置區 2"/>
          <p:cNvSpPr>
            <a:spLocks noGrp="1"/>
          </p:cNvSpPr>
          <p:nvPr>
            <p:ph type="body" idx="1"/>
          </p:nvPr>
        </p:nvSpPr>
        <p:spPr>
          <a:xfrm>
            <a:off x="-142908" y="571480"/>
            <a:ext cx="9144000" cy="642942"/>
          </a:xfrm>
        </p:spPr>
        <p:txBody>
          <a:bodyPr rtlCol="0">
            <a:noAutofit/>
          </a:bodyPr>
          <a:lstStyle/>
          <a:p>
            <a:pPr algn="ct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軍校</a:t>
            </a:r>
            <a:r>
              <a:rPr lang="en-US" altLang="zh-TW" sz="4400" b="1" dirty="0">
                <a:solidFill>
                  <a:srgbClr val="000099"/>
                </a:solidFill>
                <a:latin typeface="Times New Roman" pitchFamily="18" charset="0"/>
                <a:ea typeface="標楷體" pitchFamily="65" charset="-120"/>
                <a:cs typeface="Times New Roman" pitchFamily="18" charset="0"/>
              </a:rPr>
              <a:t>!</a:t>
            </a:r>
            <a:r>
              <a:rPr lang="zh-TW" altLang="en-US" sz="4400" b="1" dirty="0">
                <a:solidFill>
                  <a:srgbClr val="000099"/>
                </a:solidFill>
                <a:latin typeface="Times New Roman" pitchFamily="18" charset="0"/>
                <a:ea typeface="標楷體" pitchFamily="65" charset="-120"/>
                <a:cs typeface="Times New Roman" pitchFamily="18" charset="0"/>
              </a:rPr>
              <a:t>中正預校高中部</a:t>
            </a:r>
            <a:endParaRPr lang="en-US" altLang="zh-TW" sz="4000" b="1" dirty="0">
              <a:solidFill>
                <a:srgbClr val="000099"/>
              </a:solidFill>
              <a:latin typeface="Times New Roman" pitchFamily="18" charset="0"/>
              <a:ea typeface="標楷體" pitchFamily="65" charset="-120"/>
              <a:cs typeface="Times New Roman" pitchFamily="18" charset="0"/>
            </a:endParaRPr>
          </a:p>
        </p:txBody>
      </p:sp>
      <p:grpSp>
        <p:nvGrpSpPr>
          <p:cNvPr id="2"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4" name="群組 18"/>
            <p:cNvGrpSpPr/>
            <p:nvPr/>
          </p:nvGrpSpPr>
          <p:grpSpPr>
            <a:xfrm>
              <a:off x="2195736" y="44624"/>
              <a:ext cx="2664296" cy="360045"/>
              <a:chOff x="2123728" y="44624"/>
              <a:chExt cx="2664296" cy="360045"/>
            </a:xfrm>
          </p:grpSpPr>
          <p:grpSp>
            <p:nvGrpSpPr>
              <p:cNvPr id="5" name="群組 19"/>
              <p:cNvGrpSpPr/>
              <p:nvPr/>
            </p:nvGrpSpPr>
            <p:grpSpPr>
              <a:xfrm>
                <a:off x="2555776" y="44624"/>
                <a:ext cx="2232248" cy="360045"/>
                <a:chOff x="2267744" y="44624"/>
                <a:chExt cx="2232248" cy="360045"/>
              </a:xfrm>
            </p:grpSpPr>
            <p:grpSp>
              <p:nvGrpSpPr>
                <p:cNvPr id="6"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1" name="矩形 30"/>
          <p:cNvSpPr/>
          <p:nvPr/>
        </p:nvSpPr>
        <p:spPr>
          <a:xfrm>
            <a:off x="7236296" y="3717032"/>
            <a:ext cx="871967" cy="3140968"/>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51457102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5" y="4888021"/>
            <a:ext cx="414020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6349" t="36435" r="17565" b="29401"/>
          <a:stretch/>
        </p:blipFill>
        <p:spPr bwMode="auto">
          <a:xfrm>
            <a:off x="4825347" y="1124743"/>
            <a:ext cx="4139141" cy="190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355" t="40538" r="28154" b="8493"/>
          <a:stretch/>
        </p:blipFill>
        <p:spPr bwMode="auto">
          <a:xfrm>
            <a:off x="204394" y="1124744"/>
            <a:ext cx="4655638"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154</a:t>
            </a:fld>
            <a:endParaRPr lang="en-US" altLang="zh-TW" b="1">
              <a:solidFill>
                <a:prstClr val="black"/>
              </a:solidFill>
            </a:endParaRPr>
          </a:p>
        </p:txBody>
      </p:sp>
      <p:sp>
        <p:nvSpPr>
          <p:cNvPr id="3" name="文字版面配置區 2"/>
          <p:cNvSpPr>
            <a:spLocks noGrp="1"/>
          </p:cNvSpPr>
          <p:nvPr>
            <p:ph type="body" idx="1"/>
          </p:nvPr>
        </p:nvSpPr>
        <p:spPr>
          <a:xfrm>
            <a:off x="0" y="514912"/>
            <a:ext cx="9144000" cy="642942"/>
          </a:xfrm>
        </p:spPr>
        <p:txBody>
          <a:bodyPr rtlCol="0">
            <a:noAutofit/>
          </a:bodyPr>
          <a:lstStyle/>
          <a:p>
            <a:pPr algn="ct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軍校</a:t>
            </a:r>
            <a:r>
              <a:rPr lang="en-US" altLang="zh-TW" sz="4400" b="1" dirty="0">
                <a:solidFill>
                  <a:srgbClr val="000099"/>
                </a:solidFill>
                <a:latin typeface="Times New Roman" pitchFamily="18" charset="0"/>
                <a:ea typeface="標楷體" pitchFamily="65" charset="-120"/>
                <a:cs typeface="Times New Roman" pitchFamily="18" charset="0"/>
              </a:rPr>
              <a:t>!</a:t>
            </a:r>
            <a:r>
              <a:rPr lang="zh-TW" altLang="en-US" sz="4400" b="1" dirty="0">
                <a:solidFill>
                  <a:srgbClr val="000099"/>
                </a:solidFill>
                <a:latin typeface="Times New Roman" pitchFamily="18" charset="0"/>
                <a:ea typeface="標楷體" pitchFamily="65" charset="-120"/>
                <a:cs typeface="Times New Roman" pitchFamily="18" charset="0"/>
              </a:rPr>
              <a:t>中正預校高中部</a:t>
            </a:r>
            <a:endParaRPr lang="en-US" altLang="zh-TW" sz="4000" b="1" dirty="0">
              <a:solidFill>
                <a:srgbClr val="000099"/>
              </a:solidFill>
              <a:latin typeface="Times New Roman" pitchFamily="18" charset="0"/>
              <a:ea typeface="標楷體" pitchFamily="65" charset="-120"/>
              <a:cs typeface="Times New Roman" pitchFamily="18" charset="0"/>
            </a:endParaRPr>
          </a:p>
        </p:txBody>
      </p:sp>
      <p:grpSp>
        <p:nvGrpSpPr>
          <p:cNvPr id="2"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4" name="群組 18"/>
            <p:cNvGrpSpPr/>
            <p:nvPr/>
          </p:nvGrpSpPr>
          <p:grpSpPr>
            <a:xfrm>
              <a:off x="2195736" y="44624"/>
              <a:ext cx="2664296" cy="360045"/>
              <a:chOff x="2123728" y="44624"/>
              <a:chExt cx="2664296" cy="360045"/>
            </a:xfrm>
          </p:grpSpPr>
          <p:grpSp>
            <p:nvGrpSpPr>
              <p:cNvPr id="5" name="群組 19"/>
              <p:cNvGrpSpPr/>
              <p:nvPr/>
            </p:nvGrpSpPr>
            <p:grpSpPr>
              <a:xfrm>
                <a:off x="2555776" y="44624"/>
                <a:ext cx="2232248" cy="360045"/>
                <a:chOff x="2267744" y="44624"/>
                <a:chExt cx="2232248" cy="360045"/>
              </a:xfrm>
            </p:grpSpPr>
            <p:grpSp>
              <p:nvGrpSpPr>
                <p:cNvPr id="6"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2434" name="AutoShape 2" descr="軍人節賀圖- chestnut960的創作- 巴哈姆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402436" name="AutoShape 4" descr="軍人節賀圖- chestnut960的創作- 巴哈姆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402438" name="AutoShape 6" descr="敬禮的軍人PNG圖案素材免費下載- 尺寸1000 × 1000px - 圖形ID401587215 - Lovepi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29" name="矩形 28"/>
          <p:cNvSpPr/>
          <p:nvPr/>
        </p:nvSpPr>
        <p:spPr>
          <a:xfrm>
            <a:off x="176004" y="1728770"/>
            <a:ext cx="4684028" cy="714380"/>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717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7664" t="27173" r="28521" b="21681"/>
          <a:stretch/>
        </p:blipFill>
        <p:spPr bwMode="auto">
          <a:xfrm>
            <a:off x="4156856" y="2886061"/>
            <a:ext cx="5008037" cy="3971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0865" y="4509121"/>
            <a:ext cx="4974027" cy="234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1001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投影片編號版面配置區 5"/>
          <p:cNvSpPr>
            <a:spLocks noGrp="1"/>
          </p:cNvSpPr>
          <p:nvPr>
            <p:ph type="sldNum" sz="quarter" idx="12"/>
          </p:nvPr>
        </p:nvSpPr>
        <p:spPr bwMode="auto">
          <a:noFill/>
          <a:ln>
            <a:miter lim="800000"/>
            <a:headEnd/>
            <a:tailEnd/>
          </a:ln>
        </p:spPr>
        <p:txBody>
          <a:bodyPr/>
          <a:lstStyle/>
          <a:p>
            <a:fld id="{6E25F3E7-8DC7-40AB-BED5-CC8C49C3BB1B}" type="slidenum">
              <a:rPr lang="zh-TW" altLang="en-US" smtClean="0">
                <a:latin typeface="Arial" charset="0"/>
                <a:ea typeface="新細明體" charset="-120"/>
              </a:rPr>
              <a:pPr/>
              <a:t>16</a:t>
            </a:fld>
            <a:endParaRPr lang="en-US" altLang="zh-TW">
              <a:latin typeface="Arial" charset="0"/>
              <a:ea typeface="新細明體" charset="-120"/>
            </a:endParaRPr>
          </a:p>
        </p:txBody>
      </p:sp>
      <p:sp>
        <p:nvSpPr>
          <p:cNvPr id="6" name="圓角矩形 5"/>
          <p:cNvSpPr>
            <a:spLocks noChangeArrowheads="1"/>
          </p:cNvSpPr>
          <p:nvPr/>
        </p:nvSpPr>
        <p:spPr bwMode="auto">
          <a:xfrm>
            <a:off x="971550" y="5624091"/>
            <a:ext cx="7577138" cy="954087"/>
          </a:xfrm>
          <a:prstGeom prst="roundRect">
            <a:avLst>
              <a:gd name="adj" fmla="val 16667"/>
            </a:avLst>
          </a:prstGeom>
          <a:gradFill rotWithShape="1">
            <a:gsLst>
              <a:gs pos="0">
                <a:srgbClr val="ECAB81"/>
              </a:gs>
              <a:gs pos="17000">
                <a:srgbClr val="912A27"/>
              </a:gs>
              <a:gs pos="83000">
                <a:srgbClr val="A43B34"/>
              </a:gs>
              <a:gs pos="99001">
                <a:srgbClr val="FAC090"/>
              </a:gs>
              <a:gs pos="100000">
                <a:srgbClr val="FAC090"/>
              </a:gs>
            </a:gsLst>
            <a:lin ang="16200000"/>
          </a:gradFill>
          <a:ln w="9525">
            <a:solidFill>
              <a:srgbClr val="BE4B48"/>
            </a:solidFill>
            <a:round/>
            <a:headEnd/>
            <a:tailEnd/>
          </a:ln>
          <a:effectLst>
            <a:outerShdw blurRad="40000" dist="23000" dir="5400000" rotWithShape="0">
              <a:srgbClr val="000000">
                <a:alpha val="34999"/>
              </a:srgbClr>
            </a:outerShdw>
          </a:effectLst>
        </p:spPr>
        <p:txBody>
          <a:bodyPr anchor="ctr"/>
          <a:lstStyle/>
          <a:p>
            <a:pPr algn="ctr">
              <a:defRPr/>
            </a:pPr>
            <a:r>
              <a:rPr lang="zh-TW" altLang="zh-TW" sz="3200" b="1" dirty="0">
                <a:solidFill>
                  <a:prstClr val="white"/>
                </a:solidFill>
                <a:latin typeface="微軟正黑體" panose="020B0604030504040204" pitchFamily="34" charset="-120"/>
                <a:ea typeface="微軟正黑體" panose="020B0604030504040204" pitchFamily="34" charset="-120"/>
              </a:rPr>
              <a:t>國中應屆畢業生都應參加，</a:t>
            </a:r>
            <a:r>
              <a:rPr lang="zh-TW" altLang="zh-TW" sz="3200" b="1" dirty="0">
                <a:solidFill>
                  <a:srgbClr val="FFFF00"/>
                </a:solidFill>
                <a:latin typeface="微軟正黑體" panose="020B0604030504040204" pitchFamily="34" charset="-120"/>
                <a:ea typeface="微軟正黑體" panose="020B0604030504040204" pitchFamily="34" charset="-120"/>
              </a:rPr>
              <a:t>免報名費</a:t>
            </a:r>
            <a:endParaRPr lang="zh-TW" altLang="en-US" sz="3200" b="1" dirty="0">
              <a:solidFill>
                <a:srgbClr val="FFFF00"/>
              </a:solidFill>
              <a:latin typeface="微軟正黑體" panose="020B0604030504040204" pitchFamily="34" charset="-120"/>
              <a:ea typeface="微軟正黑體" panose="020B0604030504040204" pitchFamily="34" charset="-120"/>
            </a:endParaRPr>
          </a:p>
        </p:txBody>
      </p:sp>
      <p:sp>
        <p:nvSpPr>
          <p:cNvPr id="11" name="內容版面配置區 5"/>
          <p:cNvSpPr txBox="1">
            <a:spLocks/>
          </p:cNvSpPr>
          <p:nvPr/>
        </p:nvSpPr>
        <p:spPr bwMode="auto">
          <a:xfrm>
            <a:off x="366713" y="1125538"/>
            <a:ext cx="7445375" cy="830262"/>
          </a:xfrm>
          <a:prstGeom prst="rect">
            <a:avLst/>
          </a:prstGeom>
          <a:noFill/>
          <a:ln>
            <a:noFill/>
          </a:ln>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endParaRPr lang="zh-TW" altLang="en-US" dirty="0">
              <a:solidFill>
                <a:prstClr val="black"/>
              </a:solidFill>
              <a:effectLst>
                <a:outerShdw blurRad="38100" dist="38100" dir="2700000" algn="tl">
                  <a:srgbClr val="000000">
                    <a:alpha val="43137"/>
                  </a:srgbClr>
                </a:outerShdw>
              </a:effectLst>
            </a:endParaRPr>
          </a:p>
        </p:txBody>
      </p:sp>
      <p:graphicFrame>
        <p:nvGraphicFramePr>
          <p:cNvPr id="2" name="資料庫圖表 1"/>
          <p:cNvGraphicFramePr/>
          <p:nvPr>
            <p:extLst>
              <p:ext uri="{D42A27DB-BD31-4B8C-83A1-F6EECF244321}">
                <p14:modId xmlns:p14="http://schemas.microsoft.com/office/powerpoint/2010/main" val="2716607770"/>
              </p:ext>
            </p:extLst>
          </p:nvPr>
        </p:nvGraphicFramePr>
        <p:xfrm>
          <a:off x="366713" y="404664"/>
          <a:ext cx="8525767"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標題 2"/>
          <p:cNvSpPr txBox="1">
            <a:spLocks/>
          </p:cNvSpPr>
          <p:nvPr/>
        </p:nvSpPr>
        <p:spPr bwMode="auto">
          <a:xfrm>
            <a:off x="468313" y="620713"/>
            <a:ext cx="7416055" cy="71913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r>
              <a:rPr lang="zh-TW" altLang="en-US" sz="36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功能 </a:t>
            </a:r>
            <a:r>
              <a:rPr lang="en-US" altLang="zh-TW" sz="36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維持學力水準</a:t>
            </a:r>
            <a:endParaRPr lang="zh-TW" altLang="en-US" sz="36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9" name="矩形 2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455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1DC25961-5EDF-4B25-B29F-E73BC44F0611}"/>
                                            </p:graphicEl>
                                          </p:spTgt>
                                        </p:tgtEl>
                                        <p:attrNameLst>
                                          <p:attrName>style.visibility</p:attrName>
                                        </p:attrNameLst>
                                      </p:cBhvr>
                                      <p:to>
                                        <p:strVal val="visible"/>
                                      </p:to>
                                    </p:set>
                                    <p:animEffect transition="in" filter="fade">
                                      <p:cBhvr>
                                        <p:cTn id="7" dur="1000"/>
                                        <p:tgtEl>
                                          <p:spTgt spid="2">
                                            <p:graphicEl>
                                              <a:dgm id="{1DC25961-5EDF-4B25-B29F-E73BC44F0611}"/>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299B7A06-CDB5-4C89-B0BB-265B37CDB3D0}"/>
                                            </p:graphicEl>
                                          </p:spTgt>
                                        </p:tgtEl>
                                        <p:attrNameLst>
                                          <p:attrName>style.visibility</p:attrName>
                                        </p:attrNameLst>
                                      </p:cBhvr>
                                      <p:to>
                                        <p:strVal val="visible"/>
                                      </p:to>
                                    </p:set>
                                    <p:animEffect transition="in" filter="fade">
                                      <p:cBhvr>
                                        <p:cTn id="11" dur="1000"/>
                                        <p:tgtEl>
                                          <p:spTgt spid="2">
                                            <p:graphicEl>
                                              <a:dgm id="{299B7A06-CDB5-4C89-B0BB-265B37CDB3D0}"/>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8BA48EBC-1127-4348-A3E8-554A190E18BD}"/>
                                            </p:graphicEl>
                                          </p:spTgt>
                                        </p:tgtEl>
                                        <p:attrNameLst>
                                          <p:attrName>style.visibility</p:attrName>
                                        </p:attrNameLst>
                                      </p:cBhvr>
                                      <p:to>
                                        <p:strVal val="visible"/>
                                      </p:to>
                                    </p:set>
                                    <p:animEffect transition="in" filter="fade">
                                      <p:cBhvr>
                                        <p:cTn id="15" dur="1000"/>
                                        <p:tgtEl>
                                          <p:spTgt spid="2">
                                            <p:graphicEl>
                                              <a:dgm id="{8BA48EBC-1127-4348-A3E8-554A190E18BD}"/>
                                            </p:graphic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8824670E-D72E-4B28-9A71-2A70879B1BAC}"/>
                                            </p:graphicEl>
                                          </p:spTgt>
                                        </p:tgtEl>
                                        <p:attrNameLst>
                                          <p:attrName>style.visibility</p:attrName>
                                        </p:attrNameLst>
                                      </p:cBhvr>
                                      <p:to>
                                        <p:strVal val="visible"/>
                                      </p:to>
                                    </p:set>
                                    <p:animEffect transition="in" filter="fade">
                                      <p:cBhvr>
                                        <p:cTn id="19" dur="1000"/>
                                        <p:tgtEl>
                                          <p:spTgt spid="2">
                                            <p:graphicEl>
                                              <a:dgm id="{8824670E-D72E-4B28-9A71-2A70879B1BAC}"/>
                                            </p:graphic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
                                            <p:graphicEl>
                                              <a:dgm id="{64FEC514-E209-4DEA-A089-0BD21395DAA2}"/>
                                            </p:graphicEl>
                                          </p:spTgt>
                                        </p:tgtEl>
                                        <p:attrNameLst>
                                          <p:attrName>style.visibility</p:attrName>
                                        </p:attrNameLst>
                                      </p:cBhvr>
                                      <p:to>
                                        <p:strVal val="visible"/>
                                      </p:to>
                                    </p:set>
                                    <p:animEffect transition="in" filter="fade">
                                      <p:cBhvr>
                                        <p:cTn id="23" dur="1000"/>
                                        <p:tgtEl>
                                          <p:spTgt spid="2">
                                            <p:graphicEl>
                                              <a:dgm id="{64FEC514-E209-4DEA-A089-0BD21395DAA2}"/>
                                            </p:graphic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
                                            <p:graphicEl>
                                              <a:dgm id="{D2DD42F0-4BFB-4993-B14B-C7108996C864}"/>
                                            </p:graphicEl>
                                          </p:spTgt>
                                        </p:tgtEl>
                                        <p:attrNameLst>
                                          <p:attrName>style.visibility</p:attrName>
                                        </p:attrNameLst>
                                      </p:cBhvr>
                                      <p:to>
                                        <p:strVal val="visible"/>
                                      </p:to>
                                    </p:set>
                                    <p:animEffect transition="in" filter="fade">
                                      <p:cBhvr>
                                        <p:cTn id="27" dur="1000"/>
                                        <p:tgtEl>
                                          <p:spTgt spid="2">
                                            <p:graphicEl>
                                              <a:dgm id="{D2DD42F0-4BFB-4993-B14B-C7108996C8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17</a:t>
            </a:fld>
            <a:endParaRPr lang="en-US" altLang="zh-TW" b="1">
              <a:solidFill>
                <a:prstClr val="black"/>
              </a:solidFill>
            </a:endParaRPr>
          </a:p>
        </p:txBody>
      </p:sp>
      <p:sp>
        <p:nvSpPr>
          <p:cNvPr id="3" name="文字版面配置區 2"/>
          <p:cNvSpPr>
            <a:spLocks noGrp="1"/>
          </p:cNvSpPr>
          <p:nvPr>
            <p:ph type="body" idx="1"/>
          </p:nvPr>
        </p:nvSpPr>
        <p:spPr>
          <a:xfrm>
            <a:off x="0" y="1557338"/>
            <a:ext cx="9144000" cy="3527425"/>
          </a:xfrm>
        </p:spPr>
        <p:txBody>
          <a:bodyPr rtlCol="0">
            <a:noAutofit/>
          </a:bodyPr>
          <a:lstStyle/>
          <a:p>
            <a:pPr algn="ctr" fontAlgn="auto">
              <a:lnSpc>
                <a:spcPct val="150000"/>
              </a:lnSpc>
              <a:spcBef>
                <a:spcPts val="0"/>
              </a:spcBef>
              <a:spcAft>
                <a:spcPts val="0"/>
              </a:spcAft>
              <a:defRPr/>
            </a:pPr>
            <a:r>
              <a:rPr lang="zh-TW" altLang="en-US" sz="4000" b="1" dirty="0">
                <a:solidFill>
                  <a:srgbClr val="000099"/>
                </a:solidFill>
                <a:latin typeface="Times New Roman" pitchFamily="18" charset="0"/>
                <a:ea typeface="標楷體" pitchFamily="65" charset="-120"/>
                <a:cs typeface="Times New Roman" pitchFamily="18" charset="0"/>
              </a:rPr>
              <a:t>國中教育會考是不是</a:t>
            </a:r>
            <a:r>
              <a:rPr lang="zh-TW" altLang="en-US" sz="4000" b="1" dirty="0">
                <a:solidFill>
                  <a:srgbClr val="FF0000"/>
                </a:solidFill>
                <a:latin typeface="Times New Roman" pitchFamily="18" charset="0"/>
                <a:ea typeface="標楷體" pitchFamily="65" charset="-120"/>
                <a:cs typeface="Times New Roman" pitchFamily="18" charset="0"/>
              </a:rPr>
              <a:t>入學測驗</a:t>
            </a:r>
            <a:r>
              <a:rPr lang="zh-TW" altLang="en-US" sz="4000" b="1" dirty="0">
                <a:solidFill>
                  <a:srgbClr val="000099"/>
                </a:solidFill>
                <a:latin typeface="Times New Roman" pitchFamily="18" charset="0"/>
                <a:ea typeface="標楷體" pitchFamily="65" charset="-120"/>
                <a:cs typeface="Times New Roman" pitchFamily="18" charset="0"/>
              </a:rPr>
              <a:t>？</a:t>
            </a:r>
            <a:endParaRPr lang="en-US" altLang="zh-TW" sz="4000" b="1" dirty="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r>
              <a:rPr lang="zh-TW" altLang="en-US" sz="4000" b="1" dirty="0">
                <a:solidFill>
                  <a:srgbClr val="000099"/>
                </a:solidFill>
                <a:latin typeface="Times New Roman" pitchFamily="18" charset="0"/>
                <a:ea typeface="標楷體" pitchFamily="65" charset="-120"/>
                <a:cs typeface="Times New Roman" pitchFamily="18" charset="0"/>
              </a:rPr>
              <a:t>為什麼</a:t>
            </a:r>
            <a:r>
              <a:rPr lang="en-US" altLang="zh-TW" sz="4000" b="1" dirty="0">
                <a:solidFill>
                  <a:srgbClr val="000099"/>
                </a:solidFill>
                <a:latin typeface="Times New Roman" pitchFamily="18" charset="0"/>
                <a:ea typeface="標楷體" pitchFamily="65" charset="-120"/>
                <a:cs typeface="Times New Roman" pitchFamily="18" charset="0"/>
              </a:rPr>
              <a:t>???</a:t>
            </a:r>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627784" y="44624"/>
              <a:ext cx="2160240" cy="360045"/>
              <a:chOff x="2339752" y="44624"/>
              <a:chExt cx="2160240" cy="360045"/>
            </a:xfrm>
          </p:grpSpPr>
          <p:grpSp>
            <p:nvGrpSpPr>
              <p:cNvPr id="10" name="群組 37"/>
              <p:cNvGrpSpPr/>
              <p:nvPr/>
            </p:nvGrpSpPr>
            <p:grpSpPr>
              <a:xfrm>
                <a:off x="2835903" y="44629"/>
                <a:ext cx="1664089" cy="360040"/>
                <a:chOff x="2835897" y="44624"/>
                <a:chExt cx="1664089" cy="360040"/>
              </a:xfrm>
            </p:grpSpPr>
            <p:sp>
              <p:nvSpPr>
                <p:cNvPr id="13" name="橢圓 1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形圖說文字 15"/>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653107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 xmlns:a16="http://schemas.microsoft.com/office/drawing/2014/main" id="{5BB181A8-B95D-9DFE-8B27-9E2630F0EED0}"/>
              </a:ext>
            </a:extLst>
          </p:cNvPr>
          <p:cNvPicPr>
            <a:picLocks noChangeAspect="1"/>
          </p:cNvPicPr>
          <p:nvPr/>
        </p:nvPicPr>
        <p:blipFill>
          <a:blip r:embed="rId2"/>
          <a:stretch>
            <a:fillRect/>
          </a:stretch>
        </p:blipFill>
        <p:spPr>
          <a:xfrm>
            <a:off x="31034" y="1372706"/>
            <a:ext cx="8974276" cy="5115902"/>
          </a:xfrm>
          <a:prstGeom prst="rect">
            <a:avLst/>
          </a:prstGeom>
        </p:spPr>
      </p:pic>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6" name="群組 5"/>
          <p:cNvGrpSpPr/>
          <p:nvPr/>
        </p:nvGrpSpPr>
        <p:grpSpPr>
          <a:xfrm>
            <a:off x="2195737" y="44631"/>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0" y="6206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114</a:t>
            </a:r>
            <a:r>
              <a:rPr lang="zh-TW" altLang="en-US" sz="3200" b="1" dirty="0">
                <a:solidFill>
                  <a:prstClr val="white"/>
                </a:solidFill>
                <a:latin typeface="微軟正黑體" panose="020B0604030504040204" pitchFamily="34" charset="-120"/>
                <a:ea typeface="微軟正黑體" panose="020B0604030504040204" pitchFamily="34" charset="-120"/>
              </a:rPr>
              <a:t>年</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國中教育會考─考試時間</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18</a:t>
            </a:fld>
            <a:endParaRPr lang="zh-TW" altLang="en-US"/>
          </a:p>
        </p:txBody>
      </p:sp>
      <p:sp>
        <p:nvSpPr>
          <p:cNvPr id="19" name="標題 1"/>
          <p:cNvSpPr>
            <a:spLocks noGrp="1"/>
          </p:cNvSpPr>
          <p:nvPr>
            <p:ph type="title"/>
          </p:nvPr>
        </p:nvSpPr>
        <p:spPr>
          <a:xfrm>
            <a:off x="4935927" y="5301208"/>
            <a:ext cx="3557065" cy="963996"/>
          </a:xfrm>
        </p:spPr>
        <p:txBody>
          <a:bodyPr/>
          <a:lstStyle/>
          <a:p>
            <a:r>
              <a:rPr lang="zh-TW" altLang="en-US" sz="2400" b="1" dirty="0">
                <a:solidFill>
                  <a:srgbClr val="0000FF"/>
                </a:solidFill>
                <a:latin typeface="微軟正黑體" panose="020B0604030504040204" pitchFamily="34" charset="-120"/>
                <a:ea typeface="微軟正黑體" panose="020B0604030504040204" pitchFamily="34" charset="-120"/>
              </a:rPr>
              <a:t>主委單位：</a:t>
            </a:r>
            <a:r>
              <a:rPr lang="en-US" altLang="zh-TW" sz="2400" b="1" dirty="0">
                <a:solidFill>
                  <a:srgbClr val="0000FF"/>
                </a:solidFill>
                <a:latin typeface="微軟正黑體" panose="020B0604030504040204" pitchFamily="34" charset="-120"/>
                <a:ea typeface="微軟正黑體" panose="020B0604030504040204" pitchFamily="34" charset="-120"/>
              </a:rPr>
              <a:t/>
            </a:r>
            <a:br>
              <a:rPr lang="en-US" altLang="zh-TW" sz="2400" b="1" dirty="0">
                <a:solidFill>
                  <a:srgbClr val="0000FF"/>
                </a:solidFill>
                <a:latin typeface="微軟正黑體" panose="020B0604030504040204" pitchFamily="34" charset="-120"/>
                <a:ea typeface="微軟正黑體" panose="020B0604030504040204" pitchFamily="34" charset="-120"/>
              </a:rPr>
            </a:br>
            <a:r>
              <a:rPr lang="zh-TW" altLang="en-US" sz="2400" b="1" dirty="0">
                <a:solidFill>
                  <a:srgbClr val="0000FF"/>
                </a:solidFill>
                <a:latin typeface="微軟正黑體" panose="020B0604030504040204" pitchFamily="34" charset="-120"/>
                <a:ea typeface="微軟正黑體" panose="020B0604030504040204" pitchFamily="34" charset="-120"/>
              </a:rPr>
              <a:t>臺灣師範大學心測中心</a:t>
            </a:r>
          </a:p>
        </p:txBody>
      </p:sp>
    </p:spTree>
    <p:extLst>
      <p:ext uri="{BB962C8B-B14F-4D97-AF65-F5344CB8AC3E}">
        <p14:creationId xmlns:p14="http://schemas.microsoft.com/office/powerpoint/2010/main" val="388969747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矩形 17"/>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國中教育會考─考試科目與內容</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graphicFrame>
        <p:nvGraphicFramePr>
          <p:cNvPr id="20" name="表格 19"/>
          <p:cNvGraphicFramePr>
            <a:graphicFrameLocks noGrp="1"/>
          </p:cNvGraphicFramePr>
          <p:nvPr>
            <p:extLst>
              <p:ext uri="{D42A27DB-BD31-4B8C-83A1-F6EECF244321}">
                <p14:modId xmlns:p14="http://schemas.microsoft.com/office/powerpoint/2010/main" val="2917487092"/>
              </p:ext>
            </p:extLst>
          </p:nvPr>
        </p:nvGraphicFramePr>
        <p:xfrm>
          <a:off x="179519" y="1340768"/>
          <a:ext cx="8712961" cy="4851979"/>
        </p:xfrm>
        <a:graphic>
          <a:graphicData uri="http://schemas.openxmlformats.org/drawingml/2006/table">
            <a:tbl>
              <a:tblPr firstRow="1" firstCol="1" bandRow="1" bandCol="1">
                <a:tableStyleId>{5C22544A-7EE6-4342-B048-85BDC9FD1C3A}</a:tableStyleId>
              </a:tblPr>
              <a:tblGrid>
                <a:gridCol w="1044702">
                  <a:extLst>
                    <a:ext uri="{9D8B030D-6E8A-4147-A177-3AD203B41FA5}">
                      <a16:colId xmlns="" xmlns:a16="http://schemas.microsoft.com/office/drawing/2014/main" val="20000"/>
                    </a:ext>
                  </a:extLst>
                </a:gridCol>
                <a:gridCol w="1044702">
                  <a:extLst>
                    <a:ext uri="{9D8B030D-6E8A-4147-A177-3AD203B41FA5}">
                      <a16:colId xmlns="" xmlns:a16="http://schemas.microsoft.com/office/drawing/2014/main" val="3797405704"/>
                    </a:ext>
                  </a:extLst>
                </a:gridCol>
                <a:gridCol w="1665995">
                  <a:extLst>
                    <a:ext uri="{9D8B030D-6E8A-4147-A177-3AD203B41FA5}">
                      <a16:colId xmlns="" xmlns:a16="http://schemas.microsoft.com/office/drawing/2014/main" val="20002"/>
                    </a:ext>
                  </a:extLst>
                </a:gridCol>
                <a:gridCol w="2846076">
                  <a:extLst>
                    <a:ext uri="{9D8B030D-6E8A-4147-A177-3AD203B41FA5}">
                      <a16:colId xmlns="" xmlns:a16="http://schemas.microsoft.com/office/drawing/2014/main" val="20003"/>
                    </a:ext>
                  </a:extLst>
                </a:gridCol>
                <a:gridCol w="2111486">
                  <a:extLst>
                    <a:ext uri="{9D8B030D-6E8A-4147-A177-3AD203B41FA5}">
                      <a16:colId xmlns="" xmlns:a16="http://schemas.microsoft.com/office/drawing/2014/main" val="20004"/>
                    </a:ext>
                  </a:extLst>
                </a:gridCol>
              </a:tblGrid>
              <a:tr h="458413">
                <a:tc gridSpan="2">
                  <a:txBody>
                    <a:bodyPr/>
                    <a:lstStyle/>
                    <a:p>
                      <a:pPr algn="ctr">
                        <a:spcAft>
                          <a:spcPts val="0"/>
                        </a:spcAft>
                      </a:pPr>
                      <a:r>
                        <a:rPr lang="zh-TW" sz="2000" b="1" kern="100" dirty="0">
                          <a:effectLst/>
                          <a:latin typeface="微軟正黑體" panose="020B0604030504040204" pitchFamily="34" charset="-120"/>
                          <a:ea typeface="微軟正黑體" panose="020B0604030504040204" pitchFamily="34" charset="-120"/>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2000" b="1" kern="100" dirty="0">
                          <a:effectLst/>
                          <a:latin typeface="微軟正黑體" panose="020B0604030504040204" pitchFamily="34" charset="-120"/>
                          <a:ea typeface="微軟正黑體" panose="020B0604030504040204" pitchFamily="34" charset="-120"/>
                        </a:rPr>
                        <a:t>時間</a:t>
                      </a:r>
                    </a:p>
                  </a:txBody>
                  <a:tcPr marL="54616" marR="54616" marT="29188" marB="29188" anchor="ctr">
                    <a:solidFill>
                      <a:srgbClr val="7030A0"/>
                    </a:solidFill>
                  </a:tcPr>
                </a:tc>
                <a:tc>
                  <a:txBody>
                    <a:bodyPr/>
                    <a:lstStyle/>
                    <a:p>
                      <a:pPr algn="ctr">
                        <a:spcAft>
                          <a:spcPts val="0"/>
                        </a:spcAft>
                      </a:pPr>
                      <a:r>
                        <a:rPr lang="zh-TW" sz="2000" b="1" kern="100" dirty="0">
                          <a:effectLst/>
                          <a:latin typeface="微軟正黑體" panose="020B0604030504040204" pitchFamily="34" charset="-120"/>
                          <a:ea typeface="微軟正黑體" panose="020B0604030504040204" pitchFamily="34" charset="-120"/>
                        </a:rPr>
                        <a:t>題數</a:t>
                      </a:r>
                    </a:p>
                  </a:txBody>
                  <a:tcPr marL="0" marR="0" marT="0" marB="0" anchor="ctr">
                    <a:solidFill>
                      <a:srgbClr val="7030A0"/>
                    </a:solidFill>
                  </a:tcPr>
                </a:tc>
                <a:tc>
                  <a:txBody>
                    <a:bodyPr/>
                    <a:lstStyle/>
                    <a:p>
                      <a:pPr algn="ctr">
                        <a:spcAft>
                          <a:spcPts val="0"/>
                        </a:spcAft>
                      </a:pPr>
                      <a:r>
                        <a:rPr lang="zh-TW" sz="2000" b="1" kern="100" dirty="0">
                          <a:effectLst/>
                          <a:latin typeface="微軟正黑體" panose="020B0604030504040204" pitchFamily="34" charset="-120"/>
                          <a:ea typeface="微軟正黑體" panose="020B0604030504040204" pitchFamily="34" charset="-120"/>
                        </a:rPr>
                        <a:t>結果呈現</a:t>
                      </a:r>
                    </a:p>
                  </a:txBody>
                  <a:tcPr marL="54616" marR="54616" marT="29188" marB="29188" anchor="ctr">
                    <a:solidFill>
                      <a:srgbClr val="7030A0"/>
                    </a:solidFill>
                  </a:tcPr>
                </a:tc>
                <a:extLst>
                  <a:ext uri="{0D108BD9-81ED-4DB2-BD59-A6C34878D82A}">
                    <a16:rowId xmlns="" xmlns:a16="http://schemas.microsoft.com/office/drawing/2014/main" val="10000"/>
                  </a:ext>
                </a:extLst>
              </a:tr>
              <a:tr h="608336">
                <a:tc gridSpan="2">
                  <a:txBody>
                    <a:bodyPr/>
                    <a:lstStyle/>
                    <a:p>
                      <a:pPr algn="ctr">
                        <a:spcAft>
                          <a:spcPts val="0"/>
                        </a:spcAft>
                      </a:pPr>
                      <a:r>
                        <a:rPr lang="zh-TW" sz="2300" b="1" kern="100" dirty="0">
                          <a:effectLst/>
                          <a:latin typeface="微軟正黑體" panose="020B0604030504040204" pitchFamily="34" charset="-120"/>
                          <a:ea typeface="微軟正黑體" panose="020B0604030504040204" pitchFamily="34" charset="-120"/>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2000" b="1" kern="100" dirty="0">
                          <a:effectLst/>
                          <a:latin typeface="微軟正黑體" panose="020B0604030504040204" pitchFamily="34" charset="-120"/>
                          <a:ea typeface="微軟正黑體" panose="020B0604030504040204" pitchFamily="34" charset="-120"/>
                        </a:rPr>
                        <a:t>70</a:t>
                      </a:r>
                      <a:r>
                        <a:rPr lang="zh-TW" sz="2000" b="1"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2000" b="1" kern="100" dirty="0">
                          <a:effectLst/>
                          <a:latin typeface="微軟正黑體" panose="020B0604030504040204" pitchFamily="34" charset="-120"/>
                          <a:ea typeface="微軟正黑體" panose="020B0604030504040204" pitchFamily="34" charset="-120"/>
                        </a:rPr>
                        <a:t>38</a:t>
                      </a:r>
                      <a:r>
                        <a:rPr lang="zh-TW" sz="2000" b="1" kern="100" dirty="0">
                          <a:effectLst/>
                          <a:latin typeface="微軟正黑體" panose="020B0604030504040204" pitchFamily="34" charset="-120"/>
                          <a:ea typeface="微軟正黑體" panose="020B0604030504040204" pitchFamily="34" charset="-120"/>
                        </a:rPr>
                        <a:t>～</a:t>
                      </a:r>
                      <a:r>
                        <a:rPr lang="en-US" sz="2000" b="1" kern="100" dirty="0">
                          <a:effectLst/>
                          <a:latin typeface="微軟正黑體" panose="020B0604030504040204" pitchFamily="34" charset="-120"/>
                          <a:ea typeface="微軟正黑體" panose="020B0604030504040204" pitchFamily="34" charset="-120"/>
                        </a:rPr>
                        <a:t>46</a:t>
                      </a:r>
                      <a:r>
                        <a:rPr lang="zh-TW" sz="2000" b="1" kern="100" dirty="0">
                          <a:effectLst/>
                          <a:latin typeface="微軟正黑體" panose="020B0604030504040204" pitchFamily="34" charset="-120"/>
                          <a:ea typeface="微軟正黑體" panose="020B0604030504040204" pitchFamily="34" charset="-120"/>
                        </a:rPr>
                        <a:t>題</a:t>
                      </a:r>
                    </a:p>
                  </a:txBody>
                  <a:tcPr marL="0" marR="0" marT="0" marB="0" anchor="ctr"/>
                </a:tc>
                <a:tc rowSpan="6">
                  <a:txBody>
                    <a:bodyPr/>
                    <a:lstStyle/>
                    <a:p>
                      <a:pPr algn="l">
                        <a:lnSpc>
                          <a:spcPct val="100000"/>
                        </a:lnSpc>
                        <a:spcBef>
                          <a:spcPts val="0"/>
                        </a:spcBef>
                        <a:spcAft>
                          <a:spcPts val="0"/>
                        </a:spcAft>
                      </a:pPr>
                      <a:r>
                        <a:rPr lang="zh-TW" sz="2000" b="1" kern="100" dirty="0">
                          <a:effectLst/>
                          <a:latin typeface="微軟正黑體" panose="020B0604030504040204" pitchFamily="34" charset="-120"/>
                          <a:ea typeface="微軟正黑體" panose="020B0604030504040204" pitchFamily="34" charset="-120"/>
                        </a:rPr>
                        <a:t>分為</a:t>
                      </a:r>
                      <a:endParaRPr lang="en-US" altLang="zh-TW" sz="2000" b="1" kern="100" dirty="0">
                        <a:effectLst/>
                        <a:latin typeface="微軟正黑體" panose="020B0604030504040204" pitchFamily="34" charset="-120"/>
                        <a:ea typeface="微軟正黑體" panose="020B0604030504040204" pitchFamily="34" charset="-120"/>
                      </a:endParaRPr>
                    </a:p>
                    <a:p>
                      <a:pPr algn="l">
                        <a:lnSpc>
                          <a:spcPct val="100000"/>
                        </a:lnSpc>
                        <a:spcBef>
                          <a:spcPts val="0"/>
                        </a:spcBef>
                        <a:spcAft>
                          <a:spcPts val="0"/>
                        </a:spcAft>
                      </a:pPr>
                      <a:r>
                        <a:rPr lang="zh-TW" sz="2000" b="1" kern="100" dirty="0">
                          <a:effectLst/>
                          <a:latin typeface="微軟正黑體" panose="020B0604030504040204" pitchFamily="34" charset="-120"/>
                          <a:ea typeface="微軟正黑體" panose="020B0604030504040204" pitchFamily="34" charset="-120"/>
                        </a:rPr>
                        <a:t>「精熟」</a:t>
                      </a:r>
                      <a:endParaRPr lang="en-US" altLang="zh-TW" sz="2000" b="1" kern="100" dirty="0">
                        <a:effectLst/>
                        <a:latin typeface="微軟正黑體" panose="020B0604030504040204" pitchFamily="34" charset="-120"/>
                        <a:ea typeface="微軟正黑體" panose="020B0604030504040204" pitchFamily="34" charset="-120"/>
                      </a:endParaRPr>
                    </a:p>
                    <a:p>
                      <a:pPr algn="l">
                        <a:lnSpc>
                          <a:spcPct val="100000"/>
                        </a:lnSpc>
                        <a:spcBef>
                          <a:spcPts val="0"/>
                        </a:spcBef>
                        <a:spcAft>
                          <a:spcPts val="0"/>
                        </a:spcAft>
                      </a:pPr>
                      <a:r>
                        <a:rPr lang="zh-TW" sz="2000" b="1" kern="100" dirty="0">
                          <a:effectLst/>
                          <a:latin typeface="微軟正黑體" panose="020B0604030504040204" pitchFamily="34" charset="-120"/>
                          <a:ea typeface="微軟正黑體" panose="020B0604030504040204" pitchFamily="34" charset="-120"/>
                        </a:rPr>
                        <a:t>「基礎」</a:t>
                      </a:r>
                      <a:endParaRPr lang="en-US" altLang="zh-TW" sz="2000" b="1" kern="100" dirty="0">
                        <a:effectLst/>
                        <a:latin typeface="微軟正黑體" panose="020B0604030504040204" pitchFamily="34" charset="-120"/>
                        <a:ea typeface="微軟正黑體" panose="020B0604030504040204" pitchFamily="34" charset="-120"/>
                      </a:endParaRPr>
                    </a:p>
                    <a:p>
                      <a:pPr algn="l">
                        <a:lnSpc>
                          <a:spcPct val="100000"/>
                        </a:lnSpc>
                        <a:spcBef>
                          <a:spcPts val="0"/>
                        </a:spcBef>
                        <a:spcAft>
                          <a:spcPts val="0"/>
                        </a:spcAft>
                      </a:pPr>
                      <a:r>
                        <a:rPr lang="zh-TW" sz="2000" b="1" kern="100" dirty="0">
                          <a:effectLst/>
                          <a:latin typeface="微軟正黑體" panose="020B0604030504040204" pitchFamily="34" charset="-120"/>
                          <a:ea typeface="微軟正黑體" panose="020B0604030504040204" pitchFamily="34" charset="-120"/>
                        </a:rPr>
                        <a:t>「待加強」</a:t>
                      </a:r>
                      <a:endParaRPr lang="en-US" altLang="zh-TW" sz="2000" b="1" kern="100" dirty="0">
                        <a:effectLst/>
                        <a:latin typeface="微軟正黑體" panose="020B0604030504040204" pitchFamily="34" charset="-120"/>
                        <a:ea typeface="微軟正黑體" panose="020B0604030504040204" pitchFamily="34" charset="-120"/>
                      </a:endParaRPr>
                    </a:p>
                    <a:p>
                      <a:pPr algn="l">
                        <a:lnSpc>
                          <a:spcPct val="100000"/>
                        </a:lnSpc>
                        <a:spcBef>
                          <a:spcPts val="0"/>
                        </a:spcBef>
                        <a:spcAft>
                          <a:spcPts val="0"/>
                        </a:spcAft>
                      </a:pPr>
                      <a:r>
                        <a:rPr lang="en-US" sz="2000" b="1" kern="100" dirty="0">
                          <a:effectLst/>
                          <a:latin typeface="微軟正黑體" panose="020B0604030504040204" pitchFamily="34" charset="-120"/>
                          <a:ea typeface="微軟正黑體" panose="020B0604030504040204" pitchFamily="34" charset="-120"/>
                        </a:rPr>
                        <a:t>3</a:t>
                      </a:r>
                      <a:r>
                        <a:rPr lang="zh-TW" sz="2000" b="1" kern="100" dirty="0">
                          <a:effectLst/>
                          <a:latin typeface="微軟正黑體" panose="020B0604030504040204" pitchFamily="34" charset="-120"/>
                          <a:ea typeface="微軟正黑體" panose="020B0604030504040204" pitchFamily="34" charset="-120"/>
                        </a:rPr>
                        <a:t>等級</a:t>
                      </a:r>
                      <a:endParaRPr lang="en-US" altLang="zh-TW" sz="2000" b="1" kern="100" dirty="0">
                        <a:effectLst/>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微軟正黑體" panose="020B0604030504040204" pitchFamily="34" charset="-120"/>
                          <a:ea typeface="微軟正黑體" panose="020B0604030504040204" pitchFamily="34" charset="-120"/>
                        </a:rPr>
                        <a:t>成績計算方式</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微軟正黑體" panose="020B0604030504040204" pitchFamily="34" charset="-120"/>
                          <a:ea typeface="微軟正黑體" panose="020B0604030504040204" pitchFamily="34" charset="-120"/>
                        </a:rPr>
                        <a:t>詳見教育部國中教育會考網站：</a:t>
                      </a:r>
                      <a:r>
                        <a:rPr lang="en-US" altLang="zh-TW" sz="1400" b="1" dirty="0">
                          <a:solidFill>
                            <a:srgbClr val="FF0000"/>
                          </a:solidFill>
                          <a:latin typeface="微軟正黑體" panose="020B0604030504040204" pitchFamily="34" charset="-120"/>
                          <a:ea typeface="微軟正黑體" panose="020B0604030504040204" pitchFamily="34" charset="-120"/>
                        </a:rPr>
                        <a:t>http://cap.ntnu.edu.tw/</a:t>
                      </a:r>
                      <a:endParaRPr lang="zh-TW" sz="1400" b="1" kern="100" dirty="0">
                        <a:effectLst/>
                        <a:latin typeface="微軟正黑體" panose="020B0604030504040204" pitchFamily="34" charset="-120"/>
                        <a:ea typeface="微軟正黑體" panose="020B0604030504040204" pitchFamily="34" charset="-120"/>
                      </a:endParaRPr>
                    </a:p>
                  </a:txBody>
                  <a:tcPr marL="54616" marR="54616" marT="29188" marB="29188" anchor="ctr"/>
                </a:tc>
                <a:extLst>
                  <a:ext uri="{0D108BD9-81ED-4DB2-BD59-A6C34878D82A}">
                    <a16:rowId xmlns="" xmlns:a16="http://schemas.microsoft.com/office/drawing/2014/main" val="10001"/>
                  </a:ext>
                </a:extLst>
              </a:tr>
              <a:tr h="456063">
                <a:tc rowSpan="2">
                  <a:txBody>
                    <a:bodyPr/>
                    <a:lstStyle/>
                    <a:p>
                      <a:pPr algn="ctr">
                        <a:spcAft>
                          <a:spcPts val="0"/>
                        </a:spcAft>
                      </a:pPr>
                      <a:r>
                        <a:rPr lang="zh-TW" altLang="en-US" sz="2300" b="1" kern="100" dirty="0">
                          <a:effectLst/>
                          <a:latin typeface="微軟正黑體" panose="020B0604030504040204" pitchFamily="34" charset="-120"/>
                          <a:ea typeface="微軟正黑體" panose="020B0604030504040204" pitchFamily="34" charset="-120"/>
                        </a:rPr>
                        <a:t>英語</a:t>
                      </a:r>
                      <a:endParaRPr lang="zh-TW" sz="2300" b="1" kern="100" dirty="0">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algn="ctr">
                        <a:spcAft>
                          <a:spcPts val="0"/>
                        </a:spcAft>
                      </a:pPr>
                      <a:r>
                        <a:rPr lang="zh-TW" altLang="en-US" sz="2300" b="1" kern="100" dirty="0">
                          <a:solidFill>
                            <a:schemeClr val="bg1"/>
                          </a:solidFill>
                          <a:effectLst/>
                          <a:latin typeface="微軟正黑體" panose="020B0604030504040204" pitchFamily="34" charset="-120"/>
                          <a:ea typeface="微軟正黑體" panose="020B0604030504040204" pitchFamily="34" charset="-120"/>
                        </a:rPr>
                        <a:t>閱讀</a:t>
                      </a:r>
                      <a:endParaRPr lang="zh-TW" sz="2300" b="1" kern="100" dirty="0">
                        <a:solidFill>
                          <a:schemeClr val="bg1"/>
                        </a:solidFill>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algn="ctr">
                        <a:lnSpc>
                          <a:spcPct val="100000"/>
                        </a:lnSpc>
                        <a:spcAft>
                          <a:spcPts val="0"/>
                        </a:spcAft>
                      </a:pPr>
                      <a:r>
                        <a:rPr lang="en-US" sz="2000" b="1" kern="100" dirty="0">
                          <a:effectLst/>
                          <a:latin typeface="微軟正黑體" panose="020B0604030504040204" pitchFamily="34" charset="-120"/>
                          <a:ea typeface="微軟正黑體" panose="020B0604030504040204" pitchFamily="34" charset="-120"/>
                        </a:rPr>
                        <a:t>60</a:t>
                      </a:r>
                      <a:r>
                        <a:rPr lang="zh-TW" sz="2000" b="1"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lnSpc>
                          <a:spcPct val="100000"/>
                        </a:lnSpc>
                        <a:spcAft>
                          <a:spcPts val="0"/>
                        </a:spcAft>
                      </a:pPr>
                      <a:r>
                        <a:rPr lang="zh-TW" sz="2000" b="1" kern="100" dirty="0">
                          <a:effectLst/>
                          <a:latin typeface="微軟正黑體" panose="020B0604030504040204" pitchFamily="34" charset="-120"/>
                          <a:ea typeface="微軟正黑體" panose="020B0604030504040204" pitchFamily="34" charset="-120"/>
                        </a:rPr>
                        <a:t>閱讀</a:t>
                      </a:r>
                      <a:r>
                        <a:rPr lang="en-US" sz="2000" b="1" kern="100" dirty="0">
                          <a:effectLst/>
                          <a:latin typeface="微軟正黑體" panose="020B0604030504040204" pitchFamily="34" charset="-120"/>
                          <a:ea typeface="微軟正黑體" panose="020B0604030504040204" pitchFamily="34" charset="-120"/>
                        </a:rPr>
                        <a:t>40</a:t>
                      </a:r>
                      <a:r>
                        <a:rPr lang="zh-TW" sz="2000" b="1" kern="100" dirty="0">
                          <a:effectLst/>
                          <a:latin typeface="微軟正黑體" panose="020B0604030504040204" pitchFamily="34" charset="-120"/>
                          <a:ea typeface="微軟正黑體" panose="020B0604030504040204" pitchFamily="34" charset="-120"/>
                        </a:rPr>
                        <a:t>～</a:t>
                      </a:r>
                      <a:r>
                        <a:rPr lang="en-US" sz="2000" b="1" kern="100" dirty="0">
                          <a:effectLst/>
                          <a:latin typeface="微軟正黑體" panose="020B0604030504040204" pitchFamily="34" charset="-120"/>
                          <a:ea typeface="微軟正黑體" panose="020B0604030504040204" pitchFamily="34" charset="-120"/>
                        </a:rPr>
                        <a:t>45</a:t>
                      </a:r>
                      <a:r>
                        <a:rPr lang="zh-TW" sz="2000" b="1" kern="100" dirty="0">
                          <a:effectLst/>
                          <a:latin typeface="微軟正黑體" panose="020B0604030504040204" pitchFamily="34" charset="-120"/>
                          <a:ea typeface="微軟正黑體" panose="020B0604030504040204" pitchFamily="34" charset="-120"/>
                        </a:rPr>
                        <a:t>題</a:t>
                      </a:r>
                      <a:endParaRPr lang="en-US" altLang="zh-TW" sz="2000" b="1" kern="100" dirty="0">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1474624588"/>
                  </a:ext>
                </a:extLst>
              </a:tr>
              <a:tr h="456063">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b="1" kern="100" dirty="0">
                          <a:solidFill>
                            <a:srgbClr val="FF0000"/>
                          </a:solidFill>
                          <a:effectLst/>
                          <a:latin typeface="微軟正黑體" panose="020B0604030504040204" pitchFamily="34" charset="-120"/>
                          <a:ea typeface="微軟正黑體" panose="020B0604030504040204" pitchFamily="34" charset="-120"/>
                        </a:rPr>
                        <a:t>聽力</a:t>
                      </a:r>
                      <a:endParaRPr lang="zh-TW" sz="2300" b="1" kern="100" dirty="0">
                        <a:solidFill>
                          <a:srgbClr val="FF0000"/>
                        </a:solidFill>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algn="ctr">
                        <a:lnSpc>
                          <a:spcPct val="100000"/>
                        </a:lnSpc>
                        <a:spcAft>
                          <a:spcPts val="0"/>
                        </a:spcAft>
                      </a:pPr>
                      <a:r>
                        <a:rPr lang="en-US" altLang="zh-TW" sz="2000" b="1" kern="100" dirty="0">
                          <a:effectLst/>
                          <a:latin typeface="微軟正黑體" panose="020B0604030504040204" pitchFamily="34" charset="-120"/>
                          <a:ea typeface="微軟正黑體" panose="020B0604030504040204" pitchFamily="34" charset="-120"/>
                        </a:rPr>
                        <a:t>25</a:t>
                      </a:r>
                      <a:r>
                        <a:rPr lang="zh-TW" altLang="en-US" sz="2000" b="1" kern="100" dirty="0">
                          <a:effectLst/>
                          <a:latin typeface="微軟正黑體" panose="020B0604030504040204" pitchFamily="34" charset="-120"/>
                          <a:ea typeface="微軟正黑體" panose="020B0604030504040204" pitchFamily="34" charset="-120"/>
                        </a:rPr>
                        <a:t>分鐘</a:t>
                      </a:r>
                      <a:endParaRPr lang="zh-TW" sz="2000" b="1" kern="100" dirty="0">
                        <a:effectLst/>
                        <a:latin typeface="微軟正黑體" panose="020B0604030504040204" pitchFamily="34" charset="-120"/>
                        <a:ea typeface="微軟正黑體" panose="020B0604030504040204" pitchFamily="34" charset="-120"/>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kern="100" dirty="0">
                          <a:effectLst/>
                          <a:latin typeface="微軟正黑體" panose="020B0604030504040204" pitchFamily="34" charset="-120"/>
                          <a:ea typeface="微軟正黑體" panose="020B0604030504040204" pitchFamily="34" charset="-120"/>
                        </a:rPr>
                        <a:t>20</a:t>
                      </a:r>
                      <a:r>
                        <a:rPr lang="zh-TW" altLang="zh-TW" sz="2000" b="1" kern="100" dirty="0">
                          <a:effectLst/>
                          <a:latin typeface="微軟正黑體" panose="020B0604030504040204" pitchFamily="34" charset="-120"/>
                          <a:ea typeface="微軟正黑體" panose="020B0604030504040204" pitchFamily="34" charset="-120"/>
                        </a:rPr>
                        <a:t>～</a:t>
                      </a:r>
                      <a:r>
                        <a:rPr lang="en-US" altLang="zh-TW" sz="2000" b="1" kern="100" dirty="0">
                          <a:effectLst/>
                          <a:latin typeface="微軟正黑體" panose="020B0604030504040204" pitchFamily="34" charset="-120"/>
                          <a:ea typeface="微軟正黑體" panose="020B0604030504040204" pitchFamily="34" charset="-120"/>
                        </a:rPr>
                        <a:t>30</a:t>
                      </a:r>
                      <a:r>
                        <a:rPr lang="zh-TW" altLang="zh-TW" sz="2000" b="1" kern="100" dirty="0">
                          <a:effectLst/>
                          <a:latin typeface="微軟正黑體" panose="020B0604030504040204" pitchFamily="34" charset="-120"/>
                          <a:ea typeface="微軟正黑體" panose="020B0604030504040204" pitchFamily="34" charset="-120"/>
                        </a:rPr>
                        <a:t>題</a:t>
                      </a:r>
                      <a:endParaRPr lang="zh-TW" sz="2000" b="1" kern="100" dirty="0">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2225571277"/>
                  </a:ext>
                </a:extLst>
              </a:tr>
              <a:tr h="1154185">
                <a:tc gridSpan="2">
                  <a:txBody>
                    <a:bodyPr/>
                    <a:lstStyle/>
                    <a:p>
                      <a:pPr algn="ctr">
                        <a:lnSpc>
                          <a:spcPct val="100000"/>
                        </a:lnSpc>
                        <a:spcAft>
                          <a:spcPts val="0"/>
                        </a:spcAft>
                      </a:pPr>
                      <a:r>
                        <a:rPr lang="zh-TW" sz="2300" b="1" kern="100" dirty="0">
                          <a:effectLst/>
                          <a:latin typeface="微軟正黑體" panose="020B0604030504040204" pitchFamily="34" charset="-120"/>
                          <a:ea typeface="微軟正黑體" panose="020B0604030504040204" pitchFamily="34" charset="-120"/>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微軟正黑體" panose="020B0604030504040204" pitchFamily="34" charset="-120"/>
                          <a:ea typeface="微軟正黑體" panose="020B0604030504040204" pitchFamily="34" charset="-120"/>
                        </a:rPr>
                        <a:t>80</a:t>
                      </a:r>
                      <a:r>
                        <a:rPr lang="zh-TW" sz="2000" b="1"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a:effectLst/>
                          <a:latin typeface="微軟正黑體" panose="020B0604030504040204" pitchFamily="34" charset="-120"/>
                          <a:ea typeface="微軟正黑體" panose="020B0604030504040204" pitchFamily="34" charset="-120"/>
                        </a:rPr>
                        <a:t>選擇題</a:t>
                      </a:r>
                      <a:r>
                        <a:rPr lang="en-US" sz="2000" b="1" kern="100" dirty="0">
                          <a:effectLst/>
                          <a:latin typeface="微軟正黑體" panose="020B0604030504040204" pitchFamily="34" charset="-120"/>
                          <a:ea typeface="微軟正黑體" panose="020B0604030504040204" pitchFamily="34" charset="-120"/>
                        </a:rPr>
                        <a:t>23</a:t>
                      </a:r>
                      <a:r>
                        <a:rPr lang="zh-TW" sz="2000" b="1" kern="100" dirty="0">
                          <a:effectLst/>
                          <a:latin typeface="微軟正黑體" panose="020B0604030504040204" pitchFamily="34" charset="-120"/>
                          <a:ea typeface="微軟正黑體" panose="020B0604030504040204" pitchFamily="34" charset="-120"/>
                        </a:rPr>
                        <a:t>～</a:t>
                      </a:r>
                      <a:r>
                        <a:rPr lang="en-US" sz="2000" b="1" kern="100" dirty="0">
                          <a:effectLst/>
                          <a:latin typeface="微軟正黑體" panose="020B0604030504040204" pitchFamily="34" charset="-120"/>
                          <a:ea typeface="微軟正黑體" panose="020B0604030504040204" pitchFamily="34" charset="-120"/>
                        </a:rPr>
                        <a:t>28</a:t>
                      </a:r>
                      <a:r>
                        <a:rPr lang="zh-TW" sz="2000" b="1" kern="100" dirty="0">
                          <a:effectLst/>
                          <a:latin typeface="微軟正黑體" panose="020B0604030504040204" pitchFamily="34" charset="-120"/>
                          <a:ea typeface="微軟正黑體" panose="020B0604030504040204" pitchFamily="34" charset="-120"/>
                        </a:rPr>
                        <a:t>題</a:t>
                      </a:r>
                      <a:endParaRPr lang="en-US" altLang="zh-TW" sz="2000" b="1" kern="100" dirty="0">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a:solidFill>
                            <a:srgbClr val="FF0000"/>
                          </a:solidFill>
                          <a:effectLst/>
                          <a:latin typeface="微軟正黑體" panose="020B0604030504040204" pitchFamily="34" charset="-120"/>
                          <a:ea typeface="微軟正黑體" panose="020B0604030504040204" pitchFamily="34" charset="-120"/>
                        </a:rPr>
                        <a:t>非選擇題</a:t>
                      </a:r>
                      <a:r>
                        <a:rPr lang="en-US" sz="2000" b="1" kern="100" dirty="0">
                          <a:solidFill>
                            <a:srgbClr val="FF0000"/>
                          </a:solidFill>
                          <a:effectLst/>
                          <a:latin typeface="微軟正黑體" panose="020B0604030504040204" pitchFamily="34" charset="-120"/>
                          <a:ea typeface="微軟正黑體" panose="020B0604030504040204" pitchFamily="34" charset="-120"/>
                        </a:rPr>
                        <a:t>2</a:t>
                      </a:r>
                      <a:r>
                        <a:rPr lang="zh-TW" sz="2000" b="1" kern="100" dirty="0">
                          <a:solidFill>
                            <a:srgbClr val="FF0000"/>
                          </a:solidFill>
                          <a:effectLst/>
                          <a:latin typeface="微軟正黑體" panose="020B0604030504040204" pitchFamily="34" charset="-120"/>
                          <a:ea typeface="微軟正黑體" panose="020B0604030504040204" pitchFamily="34" charset="-120"/>
                        </a:rPr>
                        <a:t>題</a:t>
                      </a:r>
                      <a:endParaRPr lang="zh-TW" altLang="zh-TW" sz="2000" b="1" kern="100" dirty="0">
                        <a:solidFill>
                          <a:srgbClr val="FF0000"/>
                        </a:solidFill>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10004"/>
                  </a:ext>
                </a:extLst>
              </a:tr>
              <a:tr h="666158">
                <a:tc gridSpan="2">
                  <a:txBody>
                    <a:bodyPr/>
                    <a:lstStyle/>
                    <a:p>
                      <a:pPr algn="ctr">
                        <a:lnSpc>
                          <a:spcPct val="100000"/>
                        </a:lnSpc>
                        <a:spcAft>
                          <a:spcPts val="0"/>
                        </a:spcAft>
                      </a:pPr>
                      <a:r>
                        <a:rPr lang="zh-TW" sz="2300" b="1" kern="100" dirty="0">
                          <a:effectLst/>
                          <a:latin typeface="微軟正黑體" panose="020B0604030504040204" pitchFamily="34" charset="-120"/>
                          <a:ea typeface="微軟正黑體" panose="020B0604030504040204" pitchFamily="34" charset="-120"/>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微軟正黑體" panose="020B0604030504040204" pitchFamily="34" charset="-120"/>
                          <a:ea typeface="微軟正黑體" panose="020B0604030504040204" pitchFamily="34" charset="-120"/>
                        </a:rPr>
                        <a:t>70</a:t>
                      </a:r>
                      <a:r>
                        <a:rPr lang="zh-TW" sz="2000" b="1"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lnSpc>
                          <a:spcPct val="100000"/>
                        </a:lnSpc>
                        <a:spcAft>
                          <a:spcPts val="0"/>
                        </a:spcAft>
                      </a:pPr>
                      <a:r>
                        <a:rPr lang="en-US" sz="2000" b="1" kern="100" dirty="0">
                          <a:effectLst/>
                          <a:latin typeface="微軟正黑體" panose="020B0604030504040204" pitchFamily="34" charset="-120"/>
                          <a:ea typeface="微軟正黑體" panose="020B0604030504040204" pitchFamily="34" charset="-120"/>
                        </a:rPr>
                        <a:t>50</a:t>
                      </a:r>
                      <a:r>
                        <a:rPr lang="zh-TW" sz="2000" b="1" kern="100" dirty="0">
                          <a:effectLst/>
                          <a:latin typeface="微軟正黑體" panose="020B0604030504040204" pitchFamily="34" charset="-120"/>
                          <a:ea typeface="微軟正黑體" panose="020B0604030504040204" pitchFamily="34" charset="-120"/>
                        </a:rPr>
                        <a:t>～</a:t>
                      </a:r>
                      <a:r>
                        <a:rPr lang="en-US" sz="2000" b="1" kern="100" dirty="0">
                          <a:effectLst/>
                          <a:latin typeface="微軟正黑體" panose="020B0604030504040204" pitchFamily="34" charset="-120"/>
                          <a:ea typeface="微軟正黑體" panose="020B0604030504040204" pitchFamily="34" charset="-120"/>
                        </a:rPr>
                        <a:t>60</a:t>
                      </a:r>
                      <a:r>
                        <a:rPr lang="zh-TW" sz="2000" b="1" kern="100" dirty="0">
                          <a:effectLst/>
                          <a:latin typeface="微軟正黑體" panose="020B0604030504040204" pitchFamily="34" charset="-120"/>
                          <a:ea typeface="微軟正黑體" panose="020B0604030504040204" pitchFamily="34" charset="-120"/>
                        </a:rPr>
                        <a:t>題</a:t>
                      </a:r>
                    </a:p>
                  </a:txBody>
                  <a:tcPr marL="0" marR="0" marT="0" marB="0" anchor="ctr"/>
                </a:tc>
                <a:tc vMerge="1">
                  <a:txBody>
                    <a:bodyPr/>
                    <a:lstStyle/>
                    <a:p>
                      <a:endParaRPr lang="zh-TW" altLang="en-US"/>
                    </a:p>
                  </a:txBody>
                  <a:tcPr/>
                </a:tc>
                <a:extLst>
                  <a:ext uri="{0D108BD9-81ED-4DB2-BD59-A6C34878D82A}">
                    <a16:rowId xmlns="" xmlns:a16="http://schemas.microsoft.com/office/drawing/2014/main" val="10005"/>
                  </a:ext>
                </a:extLst>
              </a:tr>
              <a:tr h="562199">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微軟正黑體" panose="020B0604030504040204" pitchFamily="34" charset="-120"/>
                          <a:ea typeface="微軟正黑體" panose="020B0604030504040204" pitchFamily="34" charset="-120"/>
                          <a:cs typeface="+mn-cs"/>
                        </a:rPr>
                        <a:t>自然</a:t>
                      </a:r>
                    </a:p>
                  </a:txBody>
                  <a:tcPr marL="54616" marR="54616" marT="29188" marB="29188"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b="1" kern="100" dirty="0">
                          <a:solidFill>
                            <a:schemeClr val="dk1"/>
                          </a:solidFill>
                          <a:effectLst/>
                          <a:latin typeface="微軟正黑體" panose="020B0604030504040204" pitchFamily="34" charset="-120"/>
                          <a:ea typeface="微軟正黑體" panose="020B0604030504040204" pitchFamily="34" charset="-120"/>
                          <a:cs typeface="+mn-cs"/>
                        </a:rPr>
                        <a:t>70</a:t>
                      </a:r>
                      <a:r>
                        <a:rPr lang="zh-TW" sz="2000" b="1" kern="100" dirty="0">
                          <a:solidFill>
                            <a:schemeClr val="dk1"/>
                          </a:solidFill>
                          <a:effectLst/>
                          <a:latin typeface="微軟正黑體" panose="020B0604030504040204" pitchFamily="34" charset="-120"/>
                          <a:ea typeface="微軟正黑體" panose="020B0604030504040204" pitchFamily="34" charset="-120"/>
                          <a:cs typeface="+mn-cs"/>
                        </a:rPr>
                        <a:t>分鐘</a:t>
                      </a:r>
                    </a:p>
                  </a:txBody>
                  <a:tcPr marL="54616" marR="54616" marT="29188" marB="29188" anchor="ctr"/>
                </a:tc>
                <a:tc>
                  <a:txBody>
                    <a:bodyPr/>
                    <a:lstStyle/>
                    <a:p>
                      <a:pPr marL="0" algn="ctr" defTabSz="914400" rtl="0" eaLnBrk="1" latinLnBrk="0" hangingPunct="1">
                        <a:lnSpc>
                          <a:spcPct val="100000"/>
                        </a:lnSpc>
                        <a:spcBef>
                          <a:spcPts val="0"/>
                        </a:spcBef>
                        <a:spcAft>
                          <a:spcPts val="0"/>
                        </a:spcAft>
                      </a:pPr>
                      <a:r>
                        <a:rPr lang="en-US" sz="2000" b="1" kern="100" dirty="0">
                          <a:solidFill>
                            <a:schemeClr val="dk1"/>
                          </a:solidFill>
                          <a:effectLst/>
                          <a:latin typeface="微軟正黑體" panose="020B0604030504040204" pitchFamily="34" charset="-120"/>
                          <a:ea typeface="微軟正黑體" panose="020B0604030504040204" pitchFamily="34" charset="-120"/>
                          <a:cs typeface="+mn-cs"/>
                        </a:rPr>
                        <a:t>45</a:t>
                      </a:r>
                      <a:r>
                        <a:rPr lang="zh-TW" sz="2000" b="1" kern="100" dirty="0">
                          <a:solidFill>
                            <a:schemeClr val="dk1"/>
                          </a:solidFill>
                          <a:effectLst/>
                          <a:latin typeface="微軟正黑體" panose="020B0604030504040204" pitchFamily="34" charset="-120"/>
                          <a:ea typeface="微軟正黑體" panose="020B0604030504040204" pitchFamily="34" charset="-120"/>
                          <a:cs typeface="+mn-cs"/>
                        </a:rPr>
                        <a:t>～</a:t>
                      </a:r>
                      <a:r>
                        <a:rPr lang="en-US" sz="2000" b="1" kern="100" dirty="0">
                          <a:solidFill>
                            <a:schemeClr val="dk1"/>
                          </a:solidFill>
                          <a:effectLst/>
                          <a:latin typeface="微軟正黑體" panose="020B0604030504040204" pitchFamily="34" charset="-120"/>
                          <a:ea typeface="微軟正黑體" panose="020B0604030504040204" pitchFamily="34" charset="-120"/>
                          <a:cs typeface="+mn-cs"/>
                        </a:rPr>
                        <a:t>55</a:t>
                      </a:r>
                      <a:r>
                        <a:rPr lang="zh-TW" sz="2000" b="1" kern="100" dirty="0">
                          <a:solidFill>
                            <a:schemeClr val="dk1"/>
                          </a:solidFill>
                          <a:effectLst/>
                          <a:latin typeface="微軟正黑體" panose="020B0604030504040204" pitchFamily="34" charset="-120"/>
                          <a:ea typeface="微軟正黑體" panose="020B0604030504040204" pitchFamily="34" charset="-120"/>
                          <a:cs typeface="+mn-cs"/>
                        </a:rPr>
                        <a:t>題</a:t>
                      </a:r>
                    </a:p>
                  </a:txBody>
                  <a:tcPr marL="0" marR="0" marT="0" marB="0" anchor="ctr"/>
                </a:tc>
                <a:tc vMerge="1">
                  <a:txBody>
                    <a:bodyPr/>
                    <a:lstStyle/>
                    <a:p>
                      <a:endParaRPr lang="zh-TW" altLang="en-US"/>
                    </a:p>
                  </a:txBody>
                  <a:tcPr/>
                </a:tc>
                <a:extLst>
                  <a:ext uri="{0D108BD9-81ED-4DB2-BD59-A6C34878D82A}">
                    <a16:rowId xmlns="" xmlns:a16="http://schemas.microsoft.com/office/drawing/2014/main" val="762422471"/>
                  </a:ext>
                </a:extLst>
              </a:tr>
              <a:tr h="490562">
                <a:tc gridSpan="2">
                  <a:txBody>
                    <a:bodyPr/>
                    <a:lstStyle/>
                    <a:p>
                      <a:pPr algn="ctr">
                        <a:lnSpc>
                          <a:spcPct val="100000"/>
                        </a:lnSpc>
                        <a:spcAft>
                          <a:spcPts val="0"/>
                        </a:spcAft>
                      </a:pPr>
                      <a:r>
                        <a:rPr lang="zh-TW" sz="2300" b="1" kern="100" dirty="0">
                          <a:effectLst/>
                          <a:latin typeface="微軟正黑體" panose="020B0604030504040204" pitchFamily="34" charset="-120"/>
                          <a:ea typeface="微軟正黑體" panose="020B0604030504040204" pitchFamily="34" charset="-120"/>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微軟正黑體" panose="020B0604030504040204" pitchFamily="34" charset="-120"/>
                          <a:ea typeface="微軟正黑體" panose="020B0604030504040204" pitchFamily="34" charset="-120"/>
                        </a:rPr>
                        <a:t>50</a:t>
                      </a:r>
                      <a:r>
                        <a:rPr lang="zh-TW" sz="2000" b="1"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lnSpc>
                          <a:spcPct val="100000"/>
                        </a:lnSpc>
                        <a:spcAft>
                          <a:spcPts val="0"/>
                        </a:spcAft>
                      </a:pPr>
                      <a:r>
                        <a:rPr lang="en-US" sz="2000" b="1" kern="100" dirty="0">
                          <a:effectLst/>
                          <a:latin typeface="微軟正黑體" panose="020B0604030504040204" pitchFamily="34" charset="-120"/>
                          <a:ea typeface="微軟正黑體" panose="020B0604030504040204" pitchFamily="34" charset="-120"/>
                        </a:rPr>
                        <a:t>1</a:t>
                      </a:r>
                      <a:r>
                        <a:rPr lang="zh-TW" sz="2000" b="1" kern="100" dirty="0">
                          <a:effectLst/>
                          <a:latin typeface="微軟正黑體" panose="020B0604030504040204" pitchFamily="34" charset="-120"/>
                          <a:ea typeface="微軟正黑體" panose="020B0604030504040204" pitchFamily="34" charset="-120"/>
                        </a:rPr>
                        <a:t>題</a:t>
                      </a:r>
                    </a:p>
                  </a:txBody>
                  <a:tcPr marL="0" marR="0" marT="0" marB="0" anchor="ctr"/>
                </a:tc>
                <a:tc>
                  <a:txBody>
                    <a:bodyPr/>
                    <a:lstStyle/>
                    <a:p>
                      <a:pPr algn="ctr">
                        <a:spcAft>
                          <a:spcPts val="0"/>
                        </a:spcAft>
                      </a:pPr>
                      <a:r>
                        <a:rPr lang="zh-TW" sz="2000" b="1" kern="100" dirty="0">
                          <a:effectLst/>
                          <a:latin typeface="微軟正黑體" panose="020B0604030504040204" pitchFamily="34" charset="-120"/>
                          <a:ea typeface="微軟正黑體" panose="020B0604030504040204" pitchFamily="34" charset="-120"/>
                        </a:rPr>
                        <a:t>分為</a:t>
                      </a:r>
                      <a:r>
                        <a:rPr lang="en-US" altLang="zh-TW" sz="2000" b="1" kern="100" dirty="0">
                          <a:effectLst/>
                          <a:latin typeface="微軟正黑體" panose="020B0604030504040204" pitchFamily="34" charset="-120"/>
                          <a:ea typeface="微軟正黑體" panose="020B0604030504040204" pitchFamily="34" charset="-120"/>
                        </a:rPr>
                        <a:t>1</a:t>
                      </a:r>
                      <a:r>
                        <a:rPr lang="zh-TW" sz="2000" b="1" kern="100" dirty="0">
                          <a:effectLst/>
                          <a:latin typeface="微軟正黑體" panose="020B0604030504040204" pitchFamily="34" charset="-120"/>
                          <a:ea typeface="微軟正黑體" panose="020B0604030504040204" pitchFamily="34" charset="-120"/>
                        </a:rPr>
                        <a:t>至</a:t>
                      </a:r>
                      <a:r>
                        <a:rPr lang="en-US" altLang="zh-TW" sz="2000" b="1" kern="100" dirty="0">
                          <a:effectLst/>
                          <a:latin typeface="微軟正黑體" panose="020B0604030504040204" pitchFamily="34" charset="-120"/>
                          <a:ea typeface="微軟正黑體" panose="020B0604030504040204" pitchFamily="34" charset="-120"/>
                        </a:rPr>
                        <a:t>6</a:t>
                      </a:r>
                      <a:r>
                        <a:rPr lang="zh-TW" sz="2000" b="1" kern="100" dirty="0">
                          <a:effectLst/>
                          <a:latin typeface="微軟正黑體" panose="020B0604030504040204" pitchFamily="34" charset="-120"/>
                          <a:ea typeface="微軟正黑體" panose="020B0604030504040204" pitchFamily="34" charset="-120"/>
                        </a:rPr>
                        <a:t>級分</a:t>
                      </a:r>
                    </a:p>
                  </a:txBody>
                  <a:tcPr marL="54616" marR="54616" marT="29188" marB="29188" anchor="ct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647508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4294967295"/>
          </p:nvPr>
        </p:nvSpPr>
        <p:spPr>
          <a:xfrm>
            <a:off x="0" y="1985226"/>
            <a:ext cx="1577975" cy="3827335"/>
          </a:xfrm>
        </p:spPr>
        <p:txBody>
          <a:bodyPr>
            <a:normAutofit lnSpcReduction="10000"/>
          </a:bodyPr>
          <a:lstStyle/>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宣</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導</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大</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綱</a:t>
            </a:r>
          </a:p>
        </p:txBody>
      </p:sp>
      <p:sp>
        <p:nvSpPr>
          <p:cNvPr id="6" name="投影片編號版面配置區 1"/>
          <p:cNvSpPr>
            <a:spLocks noGrp="1"/>
          </p:cNvSpPr>
          <p:nvPr>
            <p:ph type="sldNum" sz="quarter" idx="4294967295"/>
          </p:nvPr>
        </p:nvSpPr>
        <p:spPr>
          <a:xfrm>
            <a:off x="6876256" y="6453336"/>
            <a:ext cx="2133600" cy="365125"/>
          </a:xfrm>
        </p:spPr>
        <p:txBody>
          <a:bodyPr/>
          <a:lstStyle/>
          <a:p>
            <a:pPr>
              <a:defRPr/>
            </a:pPr>
            <a:fld id="{03FD5384-ADE2-4419-8CED-3AA429929FD9}" type="slidenum">
              <a:rPr lang="zh-TW" altLang="en-US" b="1">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pPr>
                <a:defRPr/>
              </a:pPr>
              <a:t>2</a:t>
            </a:fld>
            <a:endPar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7" name="群組 6"/>
          <p:cNvGrpSpPr/>
          <p:nvPr/>
        </p:nvGrpSpPr>
        <p:grpSpPr>
          <a:xfrm>
            <a:off x="-5523850" y="-99392"/>
            <a:ext cx="14344322" cy="7468497"/>
            <a:chOff x="-5870942" y="35553"/>
            <a:chExt cx="14344322" cy="7468497"/>
          </a:xfrm>
        </p:grpSpPr>
        <p:sp>
          <p:nvSpPr>
            <p:cNvPr id="8" name="拱形 7"/>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手繪多邊形 8"/>
            <p:cNvSpPr/>
            <p:nvPr/>
          </p:nvSpPr>
          <p:spPr>
            <a:xfrm>
              <a:off x="1272938" y="1295388"/>
              <a:ext cx="7200442"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 前言</a:t>
              </a:r>
              <a:endParaRPr lang="zh-TW" altLang="en-US" sz="32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橢圓 9"/>
            <p:cNvSpPr/>
            <p:nvPr/>
          </p:nvSpPr>
          <p:spPr>
            <a:xfrm>
              <a:off x="893243" y="123738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手繪多邊形 10"/>
            <p:cNvSpPr/>
            <p:nvPr/>
          </p:nvSpPr>
          <p:spPr>
            <a:xfrm>
              <a:off x="1483903" y="2159484"/>
              <a:ext cx="6989477"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國中教育會考</a:t>
              </a:r>
            </a:p>
          </p:txBody>
        </p:sp>
        <p:sp>
          <p:nvSpPr>
            <p:cNvPr id="12" name="橢圓 11"/>
            <p:cNvSpPr/>
            <p:nvPr/>
          </p:nvSpPr>
          <p:spPr>
            <a:xfrm>
              <a:off x="1158884" y="21014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手繪多邊形 12"/>
            <p:cNvSpPr/>
            <p:nvPr/>
          </p:nvSpPr>
          <p:spPr>
            <a:xfrm>
              <a:off x="1741974" y="3023580"/>
              <a:ext cx="6731406"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適性入學與相關資源</a:t>
              </a:r>
            </a:p>
          </p:txBody>
        </p:sp>
        <p:sp>
          <p:nvSpPr>
            <p:cNvPr id="14" name="橢圓 13"/>
            <p:cNvSpPr/>
            <p:nvPr/>
          </p:nvSpPr>
          <p:spPr>
            <a:xfrm>
              <a:off x="1416954" y="28935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手繪多邊形 14"/>
            <p:cNvSpPr/>
            <p:nvPr/>
          </p:nvSpPr>
          <p:spPr>
            <a:xfrm>
              <a:off x="1824373" y="3829677"/>
              <a:ext cx="6649007" cy="650037"/>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endParaRPr lang="zh-TW" altLang="en-US" sz="2800" b="1" dirty="0">
                <a:solidFill>
                  <a:srgbClr val="FFFF99"/>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1469307" y="3829677"/>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手繪多邊形 16"/>
            <p:cNvSpPr/>
            <p:nvPr/>
          </p:nvSpPr>
          <p:spPr>
            <a:xfrm>
              <a:off x="1615289" y="4751772"/>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r>
                <a:rPr lang="zh-TW" altLang="en-US" sz="3200" b="1" dirty="0">
                  <a:solidFill>
                    <a:srgbClr val="FFFFFF"/>
                  </a:solidFill>
                  <a:latin typeface="微軟正黑體" panose="020B0604030504040204" pitchFamily="34" charset="-120"/>
                  <a:ea typeface="微軟正黑體" panose="020B0604030504040204" pitchFamily="34" charset="-120"/>
                </a:rPr>
                <a:t>志願選填與適性輔導</a:t>
              </a:r>
            </a:p>
          </p:txBody>
        </p:sp>
        <p:sp>
          <p:nvSpPr>
            <p:cNvPr id="18" name="橢圓 17"/>
            <p:cNvSpPr/>
            <p:nvPr/>
          </p:nvSpPr>
          <p:spPr>
            <a:xfrm>
              <a:off x="1181275" y="46937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手繪多邊形 18"/>
            <p:cNvSpPr/>
            <p:nvPr/>
          </p:nvSpPr>
          <p:spPr>
            <a:xfrm>
              <a:off x="1357219" y="5717905"/>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12774" tIns="0" rIns="71120" bIns="71120" numCol="1" spcCol="1270" anchor="ctr" anchorCtr="0">
              <a:noAutofit/>
            </a:bodyPr>
            <a:lstStyle/>
            <a:p>
              <a:pPr defTabSz="1244600">
                <a:lnSpc>
                  <a:spcPct val="90000"/>
                </a:lnSpc>
                <a:spcAft>
                  <a:spcPct val="35000"/>
                </a:spcAft>
              </a:pPr>
              <a:endParaRPr lang="en-US" altLang="zh-TW" sz="28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0" name="橢圓 19"/>
            <p:cNvSpPr/>
            <p:nvPr/>
          </p:nvSpPr>
          <p:spPr>
            <a:xfrm>
              <a:off x="823200" y="555786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21" name="文字方塊 20"/>
          <p:cNvSpPr txBox="1"/>
          <p:nvPr/>
        </p:nvSpPr>
        <p:spPr>
          <a:xfrm>
            <a:off x="1555822" y="195230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1</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1816399" y="27504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2</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1878013" y="367243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3</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1565353" y="452070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4</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1225858" y="542292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5</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1288928" y="10777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0</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2490196" y="3766884"/>
            <a:ext cx="5538188" cy="590931"/>
          </a:xfrm>
          <a:prstGeom prst="rect">
            <a:avLst/>
          </a:prstGeom>
        </p:spPr>
        <p:txBody>
          <a:bodyPr wrap="square">
            <a:spAutoFit/>
          </a:bodyPr>
          <a:lstStyle/>
          <a:p>
            <a:pPr defTabSz="1244600">
              <a:lnSpc>
                <a:spcPct val="90000"/>
              </a:lnSpc>
              <a:spcAft>
                <a:spcPct val="35000"/>
              </a:spcAft>
              <a:tabLst>
                <a:tab pos="895350" algn="l"/>
              </a:tabLst>
            </a:pPr>
            <a:r>
              <a:rPr lang="zh-TW" altLang="en-US" sz="3600" b="1" dirty="0">
                <a:solidFill>
                  <a:srgbClr val="FF0000"/>
                </a:solidFill>
                <a:latin typeface="微軟正黑體" panose="020B0604030504040204" pitchFamily="34" charset="-120"/>
                <a:ea typeface="微軟正黑體" panose="020B0604030504040204" pitchFamily="34" charset="-120"/>
              </a:rPr>
              <a:t>花蓮區適性入學相關管道</a:t>
            </a:r>
            <a:endParaRPr lang="en-US" altLang="zh-TW" sz="3600" b="1" dirty="0">
              <a:solidFill>
                <a:srgbClr val="FF0000"/>
              </a:solidFill>
              <a:latin typeface="微軟正黑體" panose="020B0604030504040204" pitchFamily="34" charset="-120"/>
              <a:ea typeface="微軟正黑體" panose="020B0604030504040204" pitchFamily="34" charset="-120"/>
            </a:endParaRPr>
          </a:p>
        </p:txBody>
      </p:sp>
      <p:sp>
        <p:nvSpPr>
          <p:cNvPr id="28" name="矩形 27"/>
          <p:cNvSpPr/>
          <p:nvPr/>
        </p:nvSpPr>
        <p:spPr>
          <a:xfrm>
            <a:off x="2115169" y="5568905"/>
            <a:ext cx="1005403" cy="535531"/>
          </a:xfrm>
          <a:prstGeom prst="rect">
            <a:avLst/>
          </a:prstGeom>
        </p:spPr>
        <p:txBody>
          <a:bodyPr wrap="none">
            <a:sp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結語</a:t>
            </a:r>
          </a:p>
        </p:txBody>
      </p:sp>
      <p:sp>
        <p:nvSpPr>
          <p:cNvPr id="29" name="矩形 28"/>
          <p:cNvSpPr/>
          <p:nvPr/>
        </p:nvSpPr>
        <p:spPr bwMode="auto">
          <a:xfrm>
            <a:off x="2322918"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33" name="群組 32"/>
          <p:cNvGrpSpPr/>
          <p:nvPr/>
        </p:nvGrpSpPr>
        <p:grpSpPr>
          <a:xfrm>
            <a:off x="2875452" y="98852"/>
            <a:ext cx="2056588" cy="360040"/>
            <a:chOff x="2803444" y="98852"/>
            <a:chExt cx="2056588" cy="360040"/>
          </a:xfrm>
        </p:grpSpPr>
        <p:grpSp>
          <p:nvGrpSpPr>
            <p:cNvPr id="34" name="群組 4"/>
            <p:cNvGrpSpPr/>
            <p:nvPr/>
          </p:nvGrpSpPr>
          <p:grpSpPr>
            <a:xfrm>
              <a:off x="3227581" y="98852"/>
              <a:ext cx="1632451" cy="360040"/>
              <a:chOff x="2835897" y="44624"/>
              <a:chExt cx="1632451"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矩形 39"/>
          <p:cNvSpPr/>
          <p:nvPr/>
        </p:nvSpPr>
        <p:spPr>
          <a:xfrm>
            <a:off x="5220251" y="85874"/>
            <a:ext cx="3719288" cy="400110"/>
          </a:xfrm>
          <a:prstGeom prst="rect">
            <a:avLst/>
          </a:prstGeom>
        </p:spPr>
        <p:txBody>
          <a:bodyPr wrap="non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年花蓮區適性入學到校宣導</a:t>
            </a:r>
          </a:p>
        </p:txBody>
      </p:sp>
      <p:sp>
        <p:nvSpPr>
          <p:cNvPr id="41" name="橢圓 40"/>
          <p:cNvSpPr/>
          <p:nvPr/>
        </p:nvSpPr>
        <p:spPr>
          <a:xfrm>
            <a:off x="2425700" y="63500"/>
            <a:ext cx="411523" cy="39203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21202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成績等級標準</a:t>
            </a:r>
          </a:p>
        </p:txBody>
      </p:sp>
      <p:graphicFrame>
        <p:nvGraphicFramePr>
          <p:cNvPr id="5" name="表格 4"/>
          <p:cNvGraphicFramePr>
            <a:graphicFrameLocks noGrp="1"/>
          </p:cNvGraphicFramePr>
          <p:nvPr>
            <p:extLst>
              <p:ext uri="{D42A27DB-BD31-4B8C-83A1-F6EECF244321}">
                <p14:modId xmlns:p14="http://schemas.microsoft.com/office/powerpoint/2010/main" val="221010971"/>
              </p:ext>
            </p:extLst>
          </p:nvPr>
        </p:nvGraphicFramePr>
        <p:xfrm>
          <a:off x="169863" y="1268413"/>
          <a:ext cx="8794750" cy="5277434"/>
        </p:xfrm>
        <a:graphic>
          <a:graphicData uri="http://schemas.openxmlformats.org/drawingml/2006/table">
            <a:tbl>
              <a:tblPr/>
              <a:tblGrid>
                <a:gridCol w="601351">
                  <a:extLst>
                    <a:ext uri="{9D8B030D-6E8A-4147-A177-3AD203B41FA5}">
                      <a16:colId xmlns="" xmlns:a16="http://schemas.microsoft.com/office/drawing/2014/main" val="20000"/>
                    </a:ext>
                  </a:extLst>
                </a:gridCol>
                <a:gridCol w="526182">
                  <a:extLst>
                    <a:ext uri="{9D8B030D-6E8A-4147-A177-3AD203B41FA5}">
                      <a16:colId xmlns="" xmlns:a16="http://schemas.microsoft.com/office/drawing/2014/main" val="20001"/>
                    </a:ext>
                  </a:extLst>
                </a:gridCol>
                <a:gridCol w="2555739">
                  <a:extLst>
                    <a:ext uri="{9D8B030D-6E8A-4147-A177-3AD203B41FA5}">
                      <a16:colId xmlns="" xmlns:a16="http://schemas.microsoft.com/office/drawing/2014/main" val="20002"/>
                    </a:ext>
                  </a:extLst>
                </a:gridCol>
                <a:gridCol w="2555739">
                  <a:extLst>
                    <a:ext uri="{9D8B030D-6E8A-4147-A177-3AD203B41FA5}">
                      <a16:colId xmlns="" xmlns:a16="http://schemas.microsoft.com/office/drawing/2014/main" val="20003"/>
                    </a:ext>
                  </a:extLst>
                </a:gridCol>
                <a:gridCol w="2555739">
                  <a:extLst>
                    <a:ext uri="{9D8B030D-6E8A-4147-A177-3AD203B41FA5}">
                      <a16:colId xmlns="" xmlns:a16="http://schemas.microsoft.com/office/drawing/2014/main" val="20004"/>
                    </a:ext>
                  </a:extLst>
                </a:gridCol>
              </a:tblGrid>
              <a:tr h="365812">
                <a:tc gridSpan="2">
                  <a:txBody>
                    <a:bodyPr/>
                    <a:lstStyle/>
                    <a:p>
                      <a:pPr algn="r">
                        <a:spcAft>
                          <a:spcPts val="0"/>
                        </a:spcAft>
                      </a:pPr>
                      <a:r>
                        <a:rPr lang="en-US" sz="1200" b="1" kern="100" dirty="0">
                          <a:solidFill>
                            <a:srgbClr val="000000"/>
                          </a:solidFill>
                          <a:latin typeface="Times New Roman"/>
                          <a:ea typeface="標楷體"/>
                          <a:cs typeface="Times New Roman"/>
                        </a:rPr>
                        <a:t>          </a:t>
                      </a:r>
                      <a:r>
                        <a:rPr lang="zh-TW" sz="1200" b="1" kern="100" dirty="0">
                          <a:solidFill>
                            <a:srgbClr val="000000"/>
                          </a:solidFill>
                          <a:latin typeface="Times New Roman"/>
                          <a:ea typeface="標楷體"/>
                          <a:cs typeface="Times New Roman"/>
                        </a:rPr>
                        <a:t>等級</a:t>
                      </a:r>
                      <a:endParaRPr lang="zh-TW" sz="1200" kern="100" dirty="0">
                        <a:latin typeface="Calibri"/>
                        <a:ea typeface="新細明體"/>
                        <a:cs typeface="Times New Roman"/>
                      </a:endParaRPr>
                    </a:p>
                    <a:p>
                      <a:pPr algn="just">
                        <a:spcAft>
                          <a:spcPts val="0"/>
                        </a:spcAft>
                      </a:pPr>
                      <a:r>
                        <a:rPr lang="zh-TW" sz="1200" b="1" kern="100" dirty="0">
                          <a:solidFill>
                            <a:srgbClr val="000000"/>
                          </a:solidFill>
                          <a:latin typeface="Times New Roman"/>
                          <a:ea typeface="標楷體"/>
                          <a:cs typeface="Times New Roman"/>
                        </a:rPr>
                        <a:t>考試科目</a:t>
                      </a:r>
                      <a:endParaRPr lang="zh-TW" sz="1200" kern="100" dirty="0">
                        <a:latin typeface="Calibri"/>
                        <a:ea typeface="新細明體"/>
                        <a:cs typeface="Times New Roman"/>
                      </a:endParaRPr>
                    </a:p>
                  </a:txBody>
                  <a:tcPr marL="11724" marR="11724" marT="0" marB="0">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w="12700" cap="flat" cmpd="sng" algn="ctr">
                      <a:solidFill>
                        <a:srgbClr val="660066"/>
                      </a:solidFill>
                      <a:prstDash val="solid"/>
                      <a:round/>
                      <a:headEnd type="none" w="med" len="med"/>
                      <a:tailEnd type="none" w="med" len="med"/>
                    </a:lnTlToBr>
                    <a:solidFill>
                      <a:srgbClr val="D7B1D0"/>
                    </a:solidFill>
                  </a:tcPr>
                </a:tc>
                <a:tc hMerge="1">
                  <a:txBody>
                    <a:bodyPr/>
                    <a:lstStyle/>
                    <a:p>
                      <a:endParaRPr lang="zh-TW" altLang="en-US"/>
                    </a:p>
                  </a:txBody>
                  <a:tcPr/>
                </a:tc>
                <a:tc>
                  <a:txBody>
                    <a:bodyPr/>
                    <a:lstStyle/>
                    <a:p>
                      <a:pPr algn="ctr">
                        <a:spcAft>
                          <a:spcPts val="0"/>
                        </a:spcAft>
                      </a:pPr>
                      <a:r>
                        <a:rPr lang="zh-TW" sz="2800" b="1" kern="100" dirty="0">
                          <a:solidFill>
                            <a:srgbClr val="FF0000"/>
                          </a:solidFill>
                          <a:latin typeface="Times New Roman"/>
                          <a:ea typeface="標楷體"/>
                          <a:cs typeface="Times New Roman"/>
                        </a:rPr>
                        <a:t>精</a:t>
                      </a:r>
                      <a:r>
                        <a:rPr lang="en-US" sz="2800" b="1" kern="100" dirty="0">
                          <a:solidFill>
                            <a:srgbClr val="FF0000"/>
                          </a:solidFill>
                          <a:latin typeface="Times New Roman"/>
                          <a:ea typeface="標楷體"/>
                          <a:cs typeface="Times New Roman"/>
                        </a:rPr>
                        <a:t>  </a:t>
                      </a:r>
                      <a:r>
                        <a:rPr lang="zh-TW" sz="2800" b="1" kern="100" dirty="0">
                          <a:solidFill>
                            <a:srgbClr val="FF0000"/>
                          </a:solidFill>
                          <a:latin typeface="Times New Roman"/>
                          <a:ea typeface="標楷體"/>
                          <a:cs typeface="Times New Roman"/>
                        </a:rPr>
                        <a:t>熟</a:t>
                      </a:r>
                      <a:r>
                        <a:rPr lang="en-US" altLang="zh-TW" sz="2800" b="1" kern="100" dirty="0">
                          <a:solidFill>
                            <a:srgbClr val="FF0000"/>
                          </a:solidFill>
                          <a:latin typeface="Times New Roman"/>
                          <a:ea typeface="標楷體"/>
                          <a:cs typeface="Times New Roman"/>
                        </a:rPr>
                        <a:t> (A)</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基</a:t>
                      </a:r>
                      <a:r>
                        <a:rPr lang="en-US" sz="2800" b="1" kern="100" dirty="0">
                          <a:solidFill>
                            <a:srgbClr val="FF0000"/>
                          </a:solidFill>
                          <a:latin typeface="Times New Roman"/>
                          <a:ea typeface="標楷體"/>
                          <a:cs typeface="Times New Roman"/>
                        </a:rPr>
                        <a:t>  </a:t>
                      </a:r>
                      <a:r>
                        <a:rPr lang="zh-TW" sz="2800" b="1" kern="100" dirty="0">
                          <a:solidFill>
                            <a:srgbClr val="FF0000"/>
                          </a:solidFill>
                          <a:latin typeface="Times New Roman"/>
                          <a:ea typeface="標楷體"/>
                          <a:cs typeface="Times New Roman"/>
                        </a:rPr>
                        <a:t>礎</a:t>
                      </a:r>
                      <a:r>
                        <a:rPr lang="en-US" altLang="zh-TW" sz="2800" b="1" kern="100" dirty="0">
                          <a:solidFill>
                            <a:srgbClr val="FF0000"/>
                          </a:solidFill>
                          <a:latin typeface="Times New Roman"/>
                          <a:ea typeface="標楷體"/>
                          <a:cs typeface="Times New Roman"/>
                        </a:rPr>
                        <a:t> (B)</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待加強</a:t>
                      </a:r>
                      <a:r>
                        <a:rPr lang="en-US" altLang="zh-TW" sz="2800" b="1" kern="100" dirty="0">
                          <a:solidFill>
                            <a:srgbClr val="FF0000"/>
                          </a:solidFill>
                          <a:latin typeface="Times New Roman"/>
                          <a:ea typeface="標楷體"/>
                          <a:cs typeface="Times New Roman"/>
                        </a:rPr>
                        <a:t> (C)</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extLst>
                  <a:ext uri="{0D108BD9-81ED-4DB2-BD59-A6C34878D82A}">
                    <a16:rowId xmlns="" xmlns:a16="http://schemas.microsoft.com/office/drawing/2014/main" val="10000"/>
                  </a:ext>
                </a:extLst>
              </a:tr>
              <a:tr h="656585">
                <a:tc gridSpan="2">
                  <a:txBody>
                    <a:bodyPr/>
                    <a:lstStyle/>
                    <a:p>
                      <a:pPr algn="ctr">
                        <a:spcAft>
                          <a:spcPts val="0"/>
                        </a:spcAft>
                      </a:pPr>
                      <a:r>
                        <a:rPr lang="zh-TW" sz="1600" b="1" kern="0" dirty="0">
                          <a:solidFill>
                            <a:srgbClr val="000000"/>
                          </a:solidFill>
                          <a:latin typeface="Times New Roman"/>
                          <a:ea typeface="標楷體"/>
                          <a:cs typeface="Times New Roman"/>
                        </a:rPr>
                        <a:t>國　文</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latin typeface="Times New Roman"/>
                          <a:ea typeface="標楷體"/>
                          <a:cs typeface="Times New Roman"/>
                        </a:rPr>
                        <a:t>能具備與教材相關的語文知識，並能深入的理解文本內容、評鑑文本的內容與形式。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大致能具備與教材相關的語文知識，並能大致理解文本內容、評鑑文本的內容與形式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僅能具備部分與教材相關的語文知識，並有限的理解文本內容、評鑑文本的內容與形式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1"/>
                  </a:ext>
                </a:extLst>
              </a:tr>
              <a:tr h="293748">
                <a:tc rowSpan="3">
                  <a:txBody>
                    <a:bodyPr/>
                    <a:lstStyle/>
                    <a:p>
                      <a:pPr algn="ctr">
                        <a:spcAft>
                          <a:spcPts val="0"/>
                        </a:spcAft>
                      </a:pPr>
                      <a:r>
                        <a:rPr lang="zh-TW" sz="1600" b="1" kern="0" dirty="0">
                          <a:solidFill>
                            <a:srgbClr val="000000"/>
                          </a:solidFill>
                          <a:latin typeface="Times New Roman"/>
                          <a:ea typeface="標楷體"/>
                          <a:cs typeface="Times New Roman"/>
                        </a:rPr>
                        <a:t>英語</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rowSpan="2">
                  <a:txBody>
                    <a:bodyPr/>
                    <a:lstStyle/>
                    <a:p>
                      <a:pPr algn="ctr">
                        <a:spcAft>
                          <a:spcPts val="0"/>
                        </a:spcAft>
                      </a:pPr>
                      <a:r>
                        <a:rPr lang="zh-TW" sz="1600" b="1" kern="0">
                          <a:solidFill>
                            <a:srgbClr val="000000"/>
                          </a:solidFill>
                          <a:latin typeface="Times New Roman"/>
                          <a:ea typeface="標楷體"/>
                          <a:cs typeface="Times New Roman"/>
                        </a:rPr>
                        <a:t>聽力</a:t>
                      </a:r>
                      <a:endParaRPr lang="zh-TW" sz="16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gridSpan="2">
                  <a:txBody>
                    <a:bodyPr/>
                    <a:lstStyle/>
                    <a:p>
                      <a:pPr algn="ctr">
                        <a:spcAft>
                          <a:spcPts val="0"/>
                        </a:spcAft>
                      </a:pPr>
                      <a:r>
                        <a:rPr lang="zh-TW" sz="1200" b="1" kern="100">
                          <a:solidFill>
                            <a:srgbClr val="000000"/>
                          </a:solidFill>
                          <a:latin typeface="Times New Roman"/>
                          <a:ea typeface="標楷體"/>
                          <a:cs typeface="Times New Roman"/>
                        </a:rPr>
                        <a:t>基礎</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1200" b="1" kern="100">
                          <a:solidFill>
                            <a:srgbClr val="000000"/>
                          </a:solidFill>
                          <a:latin typeface="Times New Roman"/>
                          <a:ea typeface="標楷體"/>
                          <a:cs typeface="Times New Roman"/>
                        </a:rPr>
                        <a:t>待加強</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2"/>
                  </a:ext>
                </a:extLst>
              </a:tr>
              <a:tr h="686988">
                <a:tc vMerge="1">
                  <a:txBody>
                    <a:bodyPr/>
                    <a:lstStyle/>
                    <a:p>
                      <a:endParaRPr lang="zh-TW" altLang="en-US"/>
                    </a:p>
                  </a:txBody>
                  <a:tcPr/>
                </a:tc>
                <a:tc vMerge="1">
                  <a:txBody>
                    <a:bodyPr/>
                    <a:lstStyle/>
                    <a:p>
                      <a:endParaRPr lang="zh-TW" altLang="en-US"/>
                    </a:p>
                  </a:txBody>
                  <a:tcPr/>
                </a:tc>
                <a:tc gridSpan="2">
                  <a:txBody>
                    <a:bodyPr/>
                    <a:lstStyle/>
                    <a:p>
                      <a:pPr algn="just">
                        <a:spcAft>
                          <a:spcPts val="0"/>
                        </a:spcAft>
                      </a:pPr>
                      <a:r>
                        <a:rPr lang="zh-TW" sz="1200" kern="100" dirty="0">
                          <a:latin typeface="Times New Roman"/>
                          <a:ea typeface="標楷體"/>
                          <a:cs typeface="Times New Roman"/>
                        </a:rPr>
                        <a:t>能聽懂日常生活主題、訊息單純的短篇言談，指出言談的主旨與結論等重要訊息，並從言談中明顯的言語及其他如語調與節奏等線索做出簡易推論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just">
                        <a:spcAft>
                          <a:spcPts val="0"/>
                        </a:spcAft>
                      </a:pPr>
                      <a:r>
                        <a:rPr lang="zh-TW" sz="1200" kern="100">
                          <a:latin typeface="Times New Roman"/>
                          <a:ea typeface="標楷體"/>
                          <a:cs typeface="Times New Roman"/>
                        </a:rPr>
                        <a:t>僅能聽懂單句及簡易問答；僅能有限的理解短篇言談</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3"/>
                  </a:ext>
                </a:extLst>
              </a:tr>
              <a:tr h="1512383">
                <a:tc vMerge="1">
                  <a:txBody>
                    <a:bodyPr/>
                    <a:lstStyle/>
                    <a:p>
                      <a:endParaRPr lang="zh-TW" altLang="en-US"/>
                    </a:p>
                  </a:txBody>
                  <a:tcPr/>
                </a:tc>
                <a:tc>
                  <a:txBody>
                    <a:bodyPr/>
                    <a:lstStyle/>
                    <a:p>
                      <a:pPr algn="ctr">
                        <a:spcAft>
                          <a:spcPts val="0"/>
                        </a:spcAft>
                      </a:pPr>
                      <a:r>
                        <a:rPr lang="zh-TW" sz="1600" b="1" kern="0" dirty="0">
                          <a:solidFill>
                            <a:srgbClr val="000000"/>
                          </a:solidFill>
                          <a:latin typeface="Times New Roman"/>
                          <a:ea typeface="標楷體"/>
                          <a:cs typeface="Times New Roman"/>
                        </a:rPr>
                        <a:t>閱讀</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just">
                        <a:spcAft>
                          <a:spcPts val="0"/>
                        </a:spcAft>
                      </a:pPr>
                      <a:r>
                        <a:rPr lang="zh-TW" sz="1200" kern="100" dirty="0">
                          <a:latin typeface="Times New Roman"/>
                          <a:ea typeface="標楷體"/>
                          <a:cs typeface="Times New Roman"/>
                        </a:rPr>
                        <a:t>能整合應用字句及語法結構等多項語言知識；能理解主題較抽象或嚴肅、訊息或情境多元複雜、語句結構長且複雜的文本，並指出各類文本的主旨、結論與作者立場等重要訊息，且能整合文本內容如文本結構、解釋或例子等，做進一步的推論或評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能理解字句基本語意及語法概念；能理解主題具體熟悉或貼近日常生活、訊息或情境略為複雜、語句結構略長的文本，並指出文本主旨、結論與作者立場等重要訊息，且從文本的解釋或例子做出推論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僅能有限地理解字句基本語意；</a:t>
                      </a:r>
                      <a:r>
                        <a:rPr lang="en-US" altLang="zh-TW" sz="1200" kern="100" dirty="0">
                          <a:latin typeface="Times New Roman"/>
                          <a:ea typeface="標楷體"/>
                          <a:cs typeface="Times New Roman"/>
                        </a:rPr>
                        <a:t/>
                      </a:r>
                      <a:br>
                        <a:rPr lang="en-US" altLang="zh-TW" sz="1200" kern="100" dirty="0">
                          <a:latin typeface="Times New Roman"/>
                          <a:ea typeface="標楷體"/>
                          <a:cs typeface="Times New Roman"/>
                        </a:rPr>
                      </a:br>
                      <a:r>
                        <a:rPr lang="zh-TW" sz="1200" kern="100" dirty="0">
                          <a:latin typeface="Times New Roman"/>
                          <a:ea typeface="標楷體"/>
                          <a:cs typeface="Times New Roman"/>
                        </a:rPr>
                        <a:t>僅能理解主題貼近日常生活或與</a:t>
                      </a:r>
                      <a:r>
                        <a:rPr lang="en-US" altLang="zh-TW" sz="1200" kern="100" dirty="0">
                          <a:latin typeface="Times New Roman"/>
                          <a:ea typeface="標楷體"/>
                          <a:cs typeface="Times New Roman"/>
                        </a:rPr>
                        <a:t/>
                      </a:r>
                      <a:br>
                        <a:rPr lang="en-US" altLang="zh-TW" sz="1200" kern="100" dirty="0">
                          <a:latin typeface="Times New Roman"/>
                          <a:ea typeface="標楷體"/>
                          <a:cs typeface="Times New Roman"/>
                        </a:rPr>
                      </a:br>
                      <a:r>
                        <a:rPr lang="zh-TW" sz="1200" kern="100" dirty="0">
                          <a:latin typeface="Times New Roman"/>
                          <a:ea typeface="標楷體"/>
                          <a:cs typeface="Times New Roman"/>
                        </a:rPr>
                        <a:t>個人相關、訊息或情境單純且明顯、語句結構簡單的文本或語句；僅能指出文本明白陳述的主旨、結論與作者立場等重要訊息；僅能藉文本明顯的線索做出簡易的推論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4"/>
                  </a:ext>
                </a:extLst>
              </a:tr>
              <a:tr h="504128">
                <a:tc gridSpan="2">
                  <a:txBody>
                    <a:bodyPr/>
                    <a:lstStyle/>
                    <a:p>
                      <a:pPr algn="ctr">
                        <a:spcAft>
                          <a:spcPts val="0"/>
                        </a:spcAft>
                      </a:pPr>
                      <a:r>
                        <a:rPr lang="zh-TW" sz="1600" b="1" kern="0" dirty="0">
                          <a:solidFill>
                            <a:srgbClr val="000000"/>
                          </a:solidFill>
                          <a:latin typeface="Times New Roman"/>
                          <a:ea typeface="標楷體"/>
                          <a:cs typeface="Times New Roman"/>
                        </a:rPr>
                        <a:t>數　學</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solidFill>
                            <a:srgbClr val="000000"/>
                          </a:solidFill>
                          <a:latin typeface="Times New Roman"/>
                          <a:ea typeface="標楷體"/>
                          <a:cs typeface="Times New Roman"/>
                        </a:rPr>
                        <a:t>能作數學概念間的連結，建立恰當的數學方法或模式解題，並能論證。</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a:solidFill>
                            <a:srgbClr val="000000"/>
                          </a:solidFill>
                          <a:latin typeface="Times New Roman"/>
                          <a:ea typeface="標楷體"/>
                          <a:cs typeface="Times New Roman"/>
                        </a:rPr>
                        <a:t>理解基本的數學概念、能操作算則或程序，並應用所學解題。</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solidFill>
                            <a:srgbClr val="000000"/>
                          </a:solidFill>
                          <a:latin typeface="Times New Roman"/>
                          <a:ea typeface="標楷體"/>
                          <a:cs typeface="Times New Roman"/>
                        </a:rPr>
                        <a:t>認識基本的數學概念，僅能操作簡易算則或程序。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5"/>
                  </a:ext>
                </a:extLst>
              </a:tr>
              <a:tr h="648164">
                <a:tc gridSpan="2">
                  <a:txBody>
                    <a:bodyPr/>
                    <a:lstStyle/>
                    <a:p>
                      <a:pPr algn="ctr">
                        <a:spcAft>
                          <a:spcPts val="0"/>
                        </a:spcAft>
                      </a:pPr>
                      <a:r>
                        <a:rPr lang="zh-TW" sz="1600" b="1" kern="0" dirty="0">
                          <a:solidFill>
                            <a:srgbClr val="000000"/>
                          </a:solidFill>
                          <a:latin typeface="Times New Roman"/>
                          <a:ea typeface="標楷體"/>
                          <a:cs typeface="Times New Roman"/>
                        </a:rPr>
                        <a:t>社　會</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a:latin typeface="Times New Roman"/>
                          <a:ea typeface="標楷體"/>
                          <a:cs typeface="Times New Roman"/>
                        </a:rPr>
                        <a:t>能廣泛且深入的認識及了解社會科學習內容，並具有運用多元的社會科知識之能力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能大致認識及了解社會科學習內容，並具有運用基礎的社會科知識之能力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能約略的認識及了解社會科學習內容</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6"/>
                  </a:ext>
                </a:extLst>
              </a:tr>
              <a:tr h="548718">
                <a:tc gridSpan="2">
                  <a:txBody>
                    <a:bodyPr/>
                    <a:lstStyle/>
                    <a:p>
                      <a:pPr algn="ctr">
                        <a:spcAft>
                          <a:spcPts val="0"/>
                        </a:spcAft>
                      </a:pPr>
                      <a:r>
                        <a:rPr lang="zh-TW" sz="1600" b="1" kern="0" dirty="0">
                          <a:solidFill>
                            <a:srgbClr val="000000"/>
                          </a:solidFill>
                          <a:latin typeface="Times New Roman"/>
                          <a:ea typeface="標楷體"/>
                          <a:cs typeface="Times New Roman"/>
                        </a:rPr>
                        <a:t>自　然</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dirty="0">
                          <a:latin typeface="Times New Roman"/>
                          <a:ea typeface="標楷體"/>
                          <a:cs typeface="Times New Roman"/>
                        </a:rPr>
                        <a:t>能融會貫通學習內容，並能運用所培養的能力來解決需要多層次思考的問題</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能知道及理解學習內容，並能運用所培養的能力來解決基本的問題</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dirty="0">
                          <a:latin typeface="Times New Roman"/>
                          <a:ea typeface="標楷體"/>
                          <a:cs typeface="Times New Roman"/>
                        </a:rPr>
                        <a:t>能部分知道及理解學習內容</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10291"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20</a:t>
            </a:fld>
            <a:endParaRPr lang="zh-TW" altLang="en-US"/>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60920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矩形 17"/>
          <p:cNvSpPr/>
          <p:nvPr/>
        </p:nvSpPr>
        <p:spPr>
          <a:xfrm>
            <a:off x="2388000" y="1583497"/>
            <a:ext cx="3897649"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a:solidFill>
                  <a:srgbClr val="FFFF00"/>
                </a:solidFill>
                <a:latin typeface="微軟正黑體" panose="020B0604030504040204" pitchFamily="34" charset="-120"/>
                <a:ea typeface="微軟正黑體" panose="020B0604030504040204" pitchFamily="34" charset="-120"/>
                <a:cs typeface="BiauKai"/>
              </a:rPr>
              <a:t>三等級 四標示</a:t>
            </a:r>
            <a:endParaRPr lang="zh-TW" altLang="en-US" sz="24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20" name="內容版面配置區 2"/>
          <p:cNvSpPr txBox="1">
            <a:spLocks/>
          </p:cNvSpPr>
          <p:nvPr/>
        </p:nvSpPr>
        <p:spPr>
          <a:xfrm>
            <a:off x="725669" y="2458399"/>
            <a:ext cx="8229600" cy="3994938"/>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indent="-514350" algn="just">
              <a:buFont typeface="Wingdings" pitchFamily="2" charset="2"/>
              <a:buChar char="u"/>
            </a:pPr>
            <a:r>
              <a:rPr lang="zh-TW" altLang="en-US" b="1" dirty="0">
                <a:latin typeface="微軟正黑體" pitchFamily="34" charset="-120"/>
                <a:ea typeface="微軟正黑體" pitchFamily="34" charset="-120"/>
                <a:cs typeface="Times New Roman" pitchFamily="18" charset="0"/>
              </a:rPr>
              <a:t>解決免試入學超額問題的配套方式：</a:t>
            </a:r>
            <a:endParaRPr lang="en-US" altLang="zh-TW" b="1" dirty="0">
              <a:latin typeface="微軟正黑體" pitchFamily="34" charset="-120"/>
              <a:ea typeface="微軟正黑體" pitchFamily="34" charset="-120"/>
              <a:cs typeface="Times New Roman" pitchFamily="18" charset="0"/>
            </a:endParaRPr>
          </a:p>
          <a:p>
            <a:pPr marL="1200150" lvl="1" indent="-457200" algn="just">
              <a:buFont typeface="標楷體" pitchFamily="65" charset="-120"/>
              <a:buChar char="․"/>
            </a:pPr>
            <a:r>
              <a:rPr lang="zh-TW" altLang="en-US" sz="3200" b="1" dirty="0">
                <a:solidFill>
                  <a:srgbClr val="FF0000"/>
                </a:solidFill>
                <a:latin typeface="微軟正黑體" pitchFamily="34" charset="-120"/>
                <a:ea typeface="微軟正黑體" pitchFamily="34" charset="-120"/>
                <a:cs typeface="Times New Roman" pitchFamily="18" charset="0"/>
              </a:rPr>
              <a:t>精熟</a:t>
            </a:r>
            <a:r>
              <a:rPr lang="en-US" altLang="zh-TW" sz="3200" b="1" dirty="0">
                <a:solidFill>
                  <a:srgbClr val="FF0000"/>
                </a:solidFill>
                <a:latin typeface="微軟正黑體" pitchFamily="34" charset="-120"/>
                <a:ea typeface="微軟正黑體" pitchFamily="34" charset="-120"/>
                <a:cs typeface="Times New Roman" pitchFamily="18" charset="0"/>
              </a:rPr>
              <a:t>[A]</a:t>
            </a:r>
            <a:r>
              <a:rPr lang="zh-TW" altLang="en-US" b="1" dirty="0">
                <a:latin typeface="微軟正黑體" pitchFamily="34" charset="-120"/>
                <a:ea typeface="微軟正黑體" pitchFamily="34" charset="-120"/>
                <a:cs typeface="Times New Roman" pitchFamily="18" charset="0"/>
              </a:rPr>
              <a:t>加註標示（</a:t>
            </a:r>
            <a:r>
              <a:rPr lang="en-US" altLang="zh-TW" b="1" dirty="0">
                <a:latin typeface="微軟正黑體" pitchFamily="34" charset="-120"/>
                <a:ea typeface="微軟正黑體" pitchFamily="34" charset="-120"/>
                <a:cs typeface="Times New Roman" pitchFamily="18" charset="0"/>
              </a:rPr>
              <a:t>A+</a:t>
            </a:r>
            <a:r>
              <a:rPr lang="zh-TW" altLang="en-US" b="1" dirty="0">
                <a:latin typeface="微軟正黑體" pitchFamily="34" charset="-120"/>
                <a:ea typeface="微軟正黑體" pitchFamily="34" charset="-120"/>
                <a:cs typeface="Times New Roman" pitchFamily="18" charset="0"/>
              </a:rPr>
              <a:t>、</a:t>
            </a:r>
            <a:r>
              <a:rPr lang="en-US" altLang="zh-TW" b="1" dirty="0">
                <a:latin typeface="微軟正黑體" pitchFamily="34" charset="-120"/>
                <a:ea typeface="微軟正黑體" pitchFamily="34" charset="-120"/>
                <a:cs typeface="Times New Roman" pitchFamily="18" charset="0"/>
              </a:rPr>
              <a:t>A + +</a:t>
            </a:r>
            <a:r>
              <a:rPr lang="zh-TW" altLang="en-US" b="1" dirty="0">
                <a:latin typeface="微軟正黑體" pitchFamily="34" charset="-120"/>
                <a:ea typeface="微軟正黑體" pitchFamily="34" charset="-120"/>
                <a:cs typeface="Times New Roman" pitchFamily="18" charset="0"/>
              </a:rPr>
              <a:t> ）</a:t>
            </a:r>
            <a:endParaRPr lang="en-US" altLang="zh-TW" b="1" dirty="0">
              <a:latin typeface="微軟正黑體" pitchFamily="34" charset="-120"/>
              <a:ea typeface="微軟正黑體" pitchFamily="34" charset="-120"/>
              <a:cs typeface="Times New Roman" pitchFamily="18" charset="0"/>
            </a:endParaRP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A+ +</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精熟等級前</a:t>
            </a:r>
            <a:r>
              <a:rPr lang="en-US" altLang="zh-TW" sz="2800" b="1" dirty="0">
                <a:solidFill>
                  <a:srgbClr val="0000FF"/>
                </a:solidFill>
                <a:latin typeface="微軟正黑體" pitchFamily="34" charset="-120"/>
                <a:ea typeface="微軟正黑體" pitchFamily="34" charset="-120"/>
                <a:cs typeface="Times New Roman" pitchFamily="18" charset="0"/>
              </a:rPr>
              <a:t>25%</a:t>
            </a: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A+</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精熟等級前</a:t>
            </a:r>
            <a:r>
              <a:rPr lang="en-US" altLang="zh-TW" sz="2800" b="1" dirty="0">
                <a:solidFill>
                  <a:srgbClr val="0000FF"/>
                </a:solidFill>
                <a:latin typeface="微軟正黑體" pitchFamily="34" charset="-120"/>
                <a:ea typeface="微軟正黑體" pitchFamily="34" charset="-120"/>
                <a:cs typeface="Times New Roman" pitchFamily="18" charset="0"/>
              </a:rPr>
              <a:t>26%</a:t>
            </a:r>
            <a:r>
              <a:rPr lang="zh-TW" altLang="zh-TW" sz="2800" b="1" dirty="0">
                <a:solidFill>
                  <a:srgbClr val="0000FF"/>
                </a:solidFill>
                <a:latin typeface="微軟正黑體" pitchFamily="34" charset="-120"/>
                <a:ea typeface="微軟正黑體" pitchFamily="34" charset="-120"/>
                <a:cs typeface="Times New Roman" pitchFamily="18" charset="0"/>
              </a:rPr>
              <a:t>～</a:t>
            </a:r>
            <a:r>
              <a:rPr lang="en-US" altLang="zh-TW" sz="2800" b="1" dirty="0">
                <a:solidFill>
                  <a:srgbClr val="0000FF"/>
                </a:solidFill>
                <a:latin typeface="微軟正黑體" pitchFamily="34" charset="-120"/>
                <a:ea typeface="微軟正黑體" pitchFamily="34" charset="-120"/>
                <a:cs typeface="Times New Roman" pitchFamily="18" charset="0"/>
              </a:rPr>
              <a:t>50%</a:t>
            </a:r>
          </a:p>
          <a:p>
            <a:pPr marL="1200150" lvl="1" indent="-457200" algn="just">
              <a:buFont typeface="標楷體" pitchFamily="65" charset="-120"/>
              <a:buChar char="․"/>
            </a:pPr>
            <a:r>
              <a:rPr lang="zh-TW" altLang="en-US" sz="3200" b="1" dirty="0">
                <a:solidFill>
                  <a:srgbClr val="FF0000"/>
                </a:solidFill>
                <a:latin typeface="微軟正黑體" pitchFamily="34" charset="-120"/>
                <a:ea typeface="微軟正黑體" pitchFamily="34" charset="-120"/>
                <a:cs typeface="Times New Roman" pitchFamily="18" charset="0"/>
              </a:rPr>
              <a:t>基礎</a:t>
            </a:r>
            <a:r>
              <a:rPr lang="en-US" altLang="zh-TW" sz="3200" b="1" dirty="0">
                <a:solidFill>
                  <a:srgbClr val="FF0000"/>
                </a:solidFill>
                <a:latin typeface="微軟正黑體" pitchFamily="34" charset="-120"/>
                <a:ea typeface="微軟正黑體" pitchFamily="34" charset="-120"/>
                <a:cs typeface="Times New Roman" pitchFamily="18" charset="0"/>
              </a:rPr>
              <a:t>[B]</a:t>
            </a:r>
            <a:r>
              <a:rPr lang="zh-TW" altLang="en-US" b="1" dirty="0">
                <a:latin typeface="微軟正黑體" pitchFamily="34" charset="-120"/>
                <a:ea typeface="微軟正黑體" pitchFamily="34" charset="-120"/>
                <a:cs typeface="Times New Roman" pitchFamily="18" charset="0"/>
              </a:rPr>
              <a:t>加註標示（</a:t>
            </a:r>
            <a:r>
              <a:rPr lang="en-US" altLang="zh-TW" b="1" dirty="0">
                <a:latin typeface="微軟正黑體" pitchFamily="34" charset="-120"/>
                <a:ea typeface="微軟正黑體" pitchFamily="34" charset="-120"/>
                <a:cs typeface="Times New Roman" pitchFamily="18" charset="0"/>
              </a:rPr>
              <a:t>B +</a:t>
            </a:r>
            <a:r>
              <a:rPr lang="zh-TW" altLang="en-US" b="1" dirty="0">
                <a:latin typeface="微軟正黑體" pitchFamily="34" charset="-120"/>
                <a:ea typeface="微軟正黑體" pitchFamily="34" charset="-120"/>
                <a:cs typeface="Times New Roman" pitchFamily="18" charset="0"/>
              </a:rPr>
              <a:t>、</a:t>
            </a:r>
            <a:r>
              <a:rPr lang="en-US" altLang="zh-TW" b="1" dirty="0">
                <a:latin typeface="微軟正黑體" pitchFamily="34" charset="-120"/>
                <a:ea typeface="微軟正黑體" pitchFamily="34" charset="-120"/>
                <a:cs typeface="Times New Roman" pitchFamily="18" charset="0"/>
              </a:rPr>
              <a:t>B + +</a:t>
            </a:r>
            <a:r>
              <a:rPr lang="zh-TW" altLang="en-US" b="1" dirty="0">
                <a:latin typeface="微軟正黑體" pitchFamily="34" charset="-120"/>
                <a:ea typeface="微軟正黑體" pitchFamily="34" charset="-120"/>
                <a:cs typeface="Times New Roman" pitchFamily="18" charset="0"/>
              </a:rPr>
              <a:t>）</a:t>
            </a:r>
            <a:endParaRPr lang="en-US" altLang="zh-TW" b="1" dirty="0">
              <a:latin typeface="微軟正黑體" pitchFamily="34" charset="-120"/>
              <a:ea typeface="微軟正黑體" pitchFamily="34" charset="-120"/>
              <a:cs typeface="Times New Roman" pitchFamily="18" charset="0"/>
            </a:endParaRP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B+ +</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基礎等級前</a:t>
            </a:r>
            <a:r>
              <a:rPr lang="en-US" altLang="zh-TW" sz="2800" b="1" dirty="0">
                <a:solidFill>
                  <a:srgbClr val="0000FF"/>
                </a:solidFill>
                <a:latin typeface="微軟正黑體" pitchFamily="34" charset="-120"/>
                <a:ea typeface="微軟正黑體" pitchFamily="34" charset="-120"/>
                <a:cs typeface="Times New Roman" pitchFamily="18" charset="0"/>
              </a:rPr>
              <a:t>25%</a:t>
            </a: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B+</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基礎等級前</a:t>
            </a:r>
            <a:r>
              <a:rPr lang="en-US" altLang="zh-TW" sz="2800" b="1" dirty="0">
                <a:solidFill>
                  <a:srgbClr val="0000FF"/>
                </a:solidFill>
                <a:latin typeface="微軟正黑體" pitchFamily="34" charset="-120"/>
                <a:ea typeface="微軟正黑體" pitchFamily="34" charset="-120"/>
                <a:cs typeface="Times New Roman" pitchFamily="18" charset="0"/>
              </a:rPr>
              <a:t>26%</a:t>
            </a:r>
            <a:r>
              <a:rPr lang="zh-TW" altLang="zh-TW" sz="2800" b="1" dirty="0">
                <a:solidFill>
                  <a:srgbClr val="0000FF"/>
                </a:solidFill>
                <a:latin typeface="微軟正黑體" pitchFamily="34" charset="-120"/>
                <a:ea typeface="微軟正黑體" pitchFamily="34" charset="-120"/>
                <a:cs typeface="Times New Roman" pitchFamily="18" charset="0"/>
              </a:rPr>
              <a:t>～</a:t>
            </a:r>
            <a:r>
              <a:rPr lang="en-US" altLang="zh-TW" sz="2800" b="1" dirty="0">
                <a:solidFill>
                  <a:srgbClr val="0000FF"/>
                </a:solidFill>
                <a:latin typeface="微軟正黑體" pitchFamily="34" charset="-120"/>
                <a:ea typeface="微軟正黑體" pitchFamily="34" charset="-120"/>
                <a:cs typeface="Times New Roman" pitchFamily="18" charset="0"/>
              </a:rPr>
              <a:t>50%</a:t>
            </a:r>
            <a:endParaRPr lang="zh-TW" altLang="en-US" sz="2800" b="1" dirty="0">
              <a:solidFill>
                <a:srgbClr val="0000FF"/>
              </a:solidFill>
              <a:latin typeface="微軟正黑體" pitchFamily="34" charset="-120"/>
              <a:ea typeface="微軟正黑體" pitchFamily="34" charset="-120"/>
              <a:cs typeface="Times New Roman" pitchFamily="18" charset="0"/>
            </a:endParaRPr>
          </a:p>
        </p:txBody>
      </p:sp>
      <p:sp>
        <p:nvSpPr>
          <p:cNvPr id="21" name="標題 1"/>
          <p:cNvSpPr txBox="1">
            <a:spLocks/>
          </p:cNvSpPr>
          <p:nvPr/>
        </p:nvSpPr>
        <p:spPr>
          <a:xfrm>
            <a:off x="373542" y="703310"/>
            <a:ext cx="8229600" cy="77809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能力等級加註標示</a:t>
            </a:r>
          </a:p>
        </p:txBody>
      </p:sp>
    </p:spTree>
    <p:extLst>
      <p:ext uri="{BB962C8B-B14F-4D97-AF65-F5344CB8AC3E}">
        <p14:creationId xmlns:p14="http://schemas.microsoft.com/office/powerpoint/2010/main" val="1693881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87368" y="6516961"/>
            <a:ext cx="2133600" cy="365125"/>
          </a:xfrm>
        </p:spPr>
        <p:txBody>
          <a:bodyPr/>
          <a:lstStyle/>
          <a:p>
            <a:pPr>
              <a:defRPr/>
            </a:pPr>
            <a:fld id="{BB9199D3-8569-4C08-9BDA-497527D70E4F}" type="slidenum">
              <a:rPr lang="zh-TW" altLang="en-US" smtClean="0"/>
              <a:pPr>
                <a:defRPr/>
              </a:pPr>
              <a:t>22</a:t>
            </a:fld>
            <a:endParaRPr lang="zh-TW" altLang="en-US"/>
          </a:p>
        </p:txBody>
      </p:sp>
      <p:sp>
        <p:nvSpPr>
          <p:cNvPr id="8" name="矩形 7"/>
          <p:cNvSpPr/>
          <p:nvPr/>
        </p:nvSpPr>
        <p:spPr>
          <a:xfrm>
            <a:off x="11316" y="751610"/>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國中教育會考部分科目特別說明</a:t>
            </a:r>
          </a:p>
        </p:txBody>
      </p:sp>
      <p:sp>
        <p:nvSpPr>
          <p:cNvPr id="10" name="矩形 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11" name="群組 10"/>
          <p:cNvGrpSpPr/>
          <p:nvPr/>
        </p:nvGrpSpPr>
        <p:grpSpPr>
          <a:xfrm>
            <a:off x="2195736" y="44624"/>
            <a:ext cx="2664296" cy="360045"/>
            <a:chOff x="2123728" y="44624"/>
            <a:chExt cx="2664296" cy="360045"/>
          </a:xfrm>
        </p:grpSpPr>
        <p:grpSp>
          <p:nvGrpSpPr>
            <p:cNvPr id="12" name="群組 11"/>
            <p:cNvGrpSpPr/>
            <p:nvPr/>
          </p:nvGrpSpPr>
          <p:grpSpPr>
            <a:xfrm>
              <a:off x="2627784" y="44624"/>
              <a:ext cx="2160240" cy="360045"/>
              <a:chOff x="2339752" y="44624"/>
              <a:chExt cx="2160240" cy="360045"/>
            </a:xfrm>
          </p:grpSpPr>
          <p:grpSp>
            <p:nvGrpSpPr>
              <p:cNvPr id="14" name="群組 37"/>
              <p:cNvGrpSpPr/>
              <p:nvPr/>
            </p:nvGrpSpPr>
            <p:grpSpPr>
              <a:xfrm>
                <a:off x="2835903" y="44629"/>
                <a:ext cx="1664089" cy="360040"/>
                <a:chOff x="2835897" y="44624"/>
                <a:chExt cx="1664089" cy="360040"/>
              </a:xfrm>
            </p:grpSpPr>
            <p:sp>
              <p:nvSpPr>
                <p:cNvPr id="17" name="橢圓 1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3" name="群組 2"/>
          <p:cNvGrpSpPr/>
          <p:nvPr/>
        </p:nvGrpSpPr>
        <p:grpSpPr>
          <a:xfrm>
            <a:off x="329723" y="1491942"/>
            <a:ext cx="8568952" cy="5392035"/>
            <a:chOff x="329723" y="1491942"/>
            <a:chExt cx="8568952" cy="5392035"/>
          </a:xfrm>
        </p:grpSpPr>
        <p:graphicFrame>
          <p:nvGraphicFramePr>
            <p:cNvPr id="9" name="資料庫圖表 8"/>
            <p:cNvGraphicFramePr/>
            <p:nvPr>
              <p:extLst>
                <p:ext uri="{D42A27DB-BD31-4B8C-83A1-F6EECF244321}">
                  <p14:modId xmlns:p14="http://schemas.microsoft.com/office/powerpoint/2010/main" val="2287244209"/>
                </p:ext>
              </p:extLst>
            </p:nvPr>
          </p:nvGraphicFramePr>
          <p:xfrm>
            <a:off x="329723" y="1491942"/>
            <a:ext cx="8568952" cy="5392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514"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665" y="2114854"/>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7713" y="3699030"/>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665" y="5355214"/>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300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212116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國中教育會考成績</a:t>
            </a:r>
            <a:r>
              <a:rPr lang="zh-TW" altLang="en-US" sz="3200" b="1" dirty="0">
                <a:solidFill>
                  <a:srgbClr val="FFFF00"/>
                </a:solidFill>
                <a:latin typeface="微軟正黑體" panose="020B0604030504040204" pitchFamily="34" charset="-120"/>
                <a:ea typeface="微軟正黑體" panose="020B0604030504040204" pitchFamily="34" charset="-120"/>
                <a:cs typeface="BiauKai"/>
              </a:rPr>
              <a:t>三等級 四標示</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a:t>
            </a:r>
            <a:r>
              <a:rPr lang="zh-TW" altLang="en-US" sz="3200" b="1" dirty="0">
                <a:solidFill>
                  <a:srgbClr val="FF0000"/>
                </a:solidFill>
                <a:latin typeface="微軟正黑體" panose="020B0604030504040204" pitchFamily="34" charset="-120"/>
                <a:ea typeface="微軟正黑體" panose="020B0604030504040204" pitchFamily="34" charset="-120"/>
                <a:cs typeface="BiauKai"/>
              </a:rPr>
              <a:t>標準參照</a:t>
            </a:r>
          </a:p>
        </p:txBody>
      </p:sp>
      <p:graphicFrame>
        <p:nvGraphicFramePr>
          <p:cNvPr id="18" name="資料庫圖表 17"/>
          <p:cNvGraphicFramePr/>
          <p:nvPr>
            <p:extLst>
              <p:ext uri="{D42A27DB-BD31-4B8C-83A1-F6EECF244321}">
                <p14:modId xmlns:p14="http://schemas.microsoft.com/office/powerpoint/2010/main" val="719336329"/>
              </p:ext>
            </p:extLst>
          </p:nvPr>
        </p:nvGraphicFramePr>
        <p:xfrm>
          <a:off x="179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p:cNvSpPr/>
          <p:nvPr/>
        </p:nvSpPr>
        <p:spPr>
          <a:xfrm>
            <a:off x="179512" y="5762945"/>
            <a:ext cx="3312368" cy="576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dirty="0">
                <a:solidFill>
                  <a:prstClr val="white"/>
                </a:solidFill>
                <a:latin typeface="微軟正黑體" panose="020B0604030504040204" pitchFamily="34" charset="-120"/>
                <a:ea typeface="微軟正黑體" panose="020B0604030504040204" pitchFamily="34" charset="-120"/>
              </a:rPr>
              <a:t>寫作測驗：</a:t>
            </a:r>
            <a:r>
              <a:rPr lang="en-US" altLang="zh-TW" sz="2700" dirty="0">
                <a:solidFill>
                  <a:prstClr val="white"/>
                </a:solidFill>
                <a:latin typeface="微軟正黑體" panose="020B0604030504040204" pitchFamily="34" charset="-120"/>
                <a:ea typeface="微軟正黑體" panose="020B0604030504040204" pitchFamily="34" charset="-120"/>
              </a:rPr>
              <a:t>1-6</a:t>
            </a:r>
            <a:r>
              <a:rPr lang="zh-TW" altLang="en-US" sz="2700" dirty="0">
                <a:solidFill>
                  <a:prstClr val="white"/>
                </a:solidFill>
                <a:latin typeface="微軟正黑體" panose="020B0604030504040204" pitchFamily="34" charset="-120"/>
                <a:ea typeface="微軟正黑體" panose="020B0604030504040204" pitchFamily="34" charset="-120"/>
              </a:rPr>
              <a:t>級分</a:t>
            </a:r>
          </a:p>
        </p:txBody>
      </p:sp>
      <p:sp>
        <p:nvSpPr>
          <p:cNvPr id="19" name="圓角矩形 18"/>
          <p:cNvSpPr/>
          <p:nvPr/>
        </p:nvSpPr>
        <p:spPr>
          <a:xfrm>
            <a:off x="3707910" y="5762945"/>
            <a:ext cx="5192861" cy="576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dirty="0">
                <a:solidFill>
                  <a:prstClr val="white"/>
                </a:solidFill>
                <a:latin typeface="微軟正黑體" panose="020B0604030504040204" pitchFamily="34" charset="-120"/>
                <a:ea typeface="微軟正黑體" panose="020B0604030504040204" pitchFamily="34" charset="-120"/>
              </a:rPr>
              <a:t>英語聽力：基礎</a:t>
            </a:r>
            <a:r>
              <a:rPr lang="en-US" altLang="zh-TW" sz="2700" dirty="0">
                <a:solidFill>
                  <a:prstClr val="white"/>
                </a:solidFill>
                <a:latin typeface="微軟正黑體" panose="020B0604030504040204" pitchFamily="34" charset="-120"/>
                <a:ea typeface="微軟正黑體" panose="020B0604030504040204" pitchFamily="34" charset="-120"/>
              </a:rPr>
              <a:t>(</a:t>
            </a:r>
            <a:r>
              <a:rPr lang="zh-TW" altLang="en-US" sz="2700" dirty="0">
                <a:solidFill>
                  <a:prstClr val="white"/>
                </a:solidFill>
                <a:latin typeface="微軟正黑體" panose="020B0604030504040204" pitchFamily="34" charset="-120"/>
                <a:ea typeface="微軟正黑體" panose="020B0604030504040204" pitchFamily="34" charset="-120"/>
              </a:rPr>
              <a:t>含以上</a:t>
            </a:r>
            <a:r>
              <a:rPr lang="en-US" altLang="zh-TW" sz="2700" dirty="0">
                <a:solidFill>
                  <a:prstClr val="white"/>
                </a:solidFill>
                <a:latin typeface="微軟正黑體" panose="020B0604030504040204" pitchFamily="34" charset="-120"/>
                <a:ea typeface="微軟正黑體" panose="020B0604030504040204" pitchFamily="34" charset="-120"/>
              </a:rPr>
              <a:t>)/</a:t>
            </a:r>
            <a:r>
              <a:rPr lang="zh-TW" altLang="en-US" sz="2700" dirty="0">
                <a:solidFill>
                  <a:prstClr val="white"/>
                </a:solidFill>
                <a:latin typeface="微軟正黑體" panose="020B0604030504040204" pitchFamily="34" charset="-120"/>
                <a:ea typeface="微軟正黑體" panose="020B0604030504040204" pitchFamily="34" charset="-120"/>
              </a:rPr>
              <a:t>待加強</a:t>
            </a:r>
          </a:p>
        </p:txBody>
      </p:sp>
      <p:sp>
        <p:nvSpPr>
          <p:cNvPr id="21" name="矩形 20"/>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627784" y="44624"/>
              <a:ext cx="2160240" cy="360045"/>
              <a:chOff x="2339752" y="44624"/>
              <a:chExt cx="2160240" cy="360045"/>
            </a:xfrm>
          </p:grpSpPr>
          <p:grpSp>
            <p:nvGrpSpPr>
              <p:cNvPr id="25" name="群組 37"/>
              <p:cNvGrpSpPr/>
              <p:nvPr/>
            </p:nvGrpSpPr>
            <p:grpSpPr>
              <a:xfrm>
                <a:off x="2835903" y="44629"/>
                <a:ext cx="1664089" cy="360040"/>
                <a:chOff x="2835897" y="44624"/>
                <a:chExt cx="1664089" cy="360040"/>
              </a:xfrm>
            </p:grpSpPr>
            <p:sp>
              <p:nvSpPr>
                <p:cNvPr id="28" name="橢圓 2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924216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24</a:t>
            </a:fld>
            <a:endParaRPr lang="zh-TW" altLang="en-US"/>
          </a:p>
        </p:txBody>
      </p:sp>
      <p:sp>
        <p:nvSpPr>
          <p:cNvPr id="6" name="矩形 5"/>
          <p:cNvSpPr/>
          <p:nvPr/>
        </p:nvSpPr>
        <p:spPr>
          <a:xfrm>
            <a:off x="4981976"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0740" y="764704"/>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內容版面配置區 2"/>
          <p:cNvSpPr txBox="1">
            <a:spLocks/>
          </p:cNvSpPr>
          <p:nvPr/>
        </p:nvSpPr>
        <p:spPr>
          <a:xfrm>
            <a:off x="781676" y="1119648"/>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貳、適性入學與相關資源</a:t>
            </a:r>
            <a:endParaRPr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9" name="直線接點 8"/>
          <p:cNvCxnSpPr/>
          <p:nvPr/>
        </p:nvCxnSpPr>
        <p:spPr>
          <a:xfrm>
            <a:off x="-10739" y="1064843"/>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3324" y="1856931"/>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1" name="群組 10"/>
          <p:cNvGrpSpPr/>
          <p:nvPr/>
        </p:nvGrpSpPr>
        <p:grpSpPr>
          <a:xfrm>
            <a:off x="2195736" y="44624"/>
            <a:ext cx="2664296" cy="360045"/>
            <a:chOff x="2123728" y="44624"/>
            <a:chExt cx="2664296" cy="360045"/>
          </a:xfrm>
        </p:grpSpPr>
        <p:grpSp>
          <p:nvGrpSpPr>
            <p:cNvPr id="12" name="群組 11"/>
            <p:cNvGrpSpPr/>
            <p:nvPr/>
          </p:nvGrpSpPr>
          <p:grpSpPr>
            <a:xfrm>
              <a:off x="2555776" y="44624"/>
              <a:ext cx="2232248" cy="360045"/>
              <a:chOff x="2267744" y="44624"/>
              <a:chExt cx="2232248" cy="360045"/>
            </a:xfrm>
          </p:grpSpPr>
          <p:grpSp>
            <p:nvGrpSpPr>
              <p:cNvPr id="14" name="群組 37"/>
              <p:cNvGrpSpPr/>
              <p:nvPr/>
            </p:nvGrpSpPr>
            <p:grpSpPr>
              <a:xfrm>
                <a:off x="2267744" y="44629"/>
                <a:ext cx="2232248" cy="360040"/>
                <a:chOff x="2267738" y="44624"/>
                <a:chExt cx="2232248" cy="360040"/>
              </a:xfrm>
            </p:grpSpPr>
            <p:sp>
              <p:nvSpPr>
                <p:cNvPr id="17" name="橢圓 1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t="11062" b="1624"/>
          <a:stretch/>
        </p:blipFill>
        <p:spPr>
          <a:xfrm>
            <a:off x="-10741" y="2132855"/>
            <a:ext cx="9144000" cy="4725145"/>
          </a:xfrm>
          <a:prstGeom prst="rect">
            <a:avLst/>
          </a:prstGeom>
        </p:spPr>
      </p:pic>
      <p:sp>
        <p:nvSpPr>
          <p:cNvPr id="4" name="文字方塊 3"/>
          <p:cNvSpPr txBox="1"/>
          <p:nvPr/>
        </p:nvSpPr>
        <p:spPr>
          <a:xfrm>
            <a:off x="2982992" y="3225082"/>
            <a:ext cx="3570208" cy="1107996"/>
          </a:xfrm>
          <a:prstGeom prst="rect">
            <a:avLst/>
          </a:prstGeom>
          <a:noFill/>
        </p:spPr>
        <p:txBody>
          <a:bodyPr wrap="none" rtlCol="0">
            <a:spAutoFit/>
          </a:bodyPr>
          <a:lstStyle/>
          <a:p>
            <a:r>
              <a:rPr lang="zh-TW" altLang="en-US" sz="6600" b="1" dirty="0">
                <a:solidFill>
                  <a:schemeClr val="bg1"/>
                </a:solidFill>
                <a:latin typeface="微軟正黑體" panose="020B0604030504040204" pitchFamily="34" charset="-120"/>
                <a:ea typeface="微軟正黑體" panose="020B0604030504040204" pitchFamily="34" charset="-120"/>
              </a:rPr>
              <a:t>夢想啟航</a:t>
            </a:r>
          </a:p>
        </p:txBody>
      </p:sp>
    </p:spTree>
    <p:extLst>
      <p:ext uri="{BB962C8B-B14F-4D97-AF65-F5344CB8AC3E}">
        <p14:creationId xmlns:p14="http://schemas.microsoft.com/office/powerpoint/2010/main" val="2351498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34814" y="548680"/>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FFFFFF"/>
                </a:solidFill>
                <a:latin typeface="微軟正黑體" panose="020B0604030504040204" pitchFamily="34" charset="-120"/>
                <a:ea typeface="微軟正黑體" panose="020B0604030504040204" pitchFamily="34" charset="-120"/>
                <a:cs typeface="BiauKai"/>
              </a:rPr>
              <a:t>114</a:t>
            </a:r>
            <a:r>
              <a:rPr lang="zh-TW" altLang="en-US" sz="3200" b="1" dirty="0">
                <a:solidFill>
                  <a:prstClr val="white"/>
                </a:solidFill>
                <a:latin typeface="微軟正黑體" panose="020B0604030504040204" pitchFamily="34" charset="-120"/>
                <a:ea typeface="微軟正黑體" panose="020B0604030504040204" pitchFamily="34" charset="-120"/>
              </a:rPr>
              <a:t>學年</a:t>
            </a:r>
            <a:r>
              <a:rPr lang="zh-TW" altLang="en-US" sz="3200" b="1" dirty="0" smtClean="0">
                <a:solidFill>
                  <a:prstClr val="white"/>
                </a:solidFill>
                <a:latin typeface="微軟正黑體" panose="020B0604030504040204" pitchFamily="34" charset="-120"/>
                <a:ea typeface="微軟正黑體" panose="020B0604030504040204" pitchFamily="34" charset="-120"/>
              </a:rPr>
              <a:t>度</a:t>
            </a:r>
            <a:r>
              <a:rPr lang="en-US" altLang="zh-TW" sz="3200" b="1" dirty="0" smtClean="0">
                <a:solidFill>
                  <a:prstClr val="white"/>
                </a:solidFill>
                <a:latin typeface="微軟正黑體" panose="020B0604030504040204" pitchFamily="34" charset="-120"/>
                <a:ea typeface="微軟正黑體" panose="020B0604030504040204" pitchFamily="34" charset="-120"/>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全國</a:t>
            </a:r>
            <a:r>
              <a:rPr lang="en-US" altLang="zh-TW" sz="3200" b="1" dirty="0" smtClean="0">
                <a:solidFill>
                  <a:prstClr val="white"/>
                </a:solidFill>
                <a:latin typeface="微軟正黑體" panose="020B0604030504040204" pitchFamily="34" charset="-120"/>
                <a:ea typeface="微軟正黑體" panose="020B0604030504040204" pitchFamily="34" charset="-120"/>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適</a:t>
            </a:r>
            <a:r>
              <a:rPr lang="zh-TW" altLang="en-US" sz="3200" b="1" dirty="0">
                <a:solidFill>
                  <a:prstClr val="white"/>
                </a:solidFill>
                <a:latin typeface="微軟正黑體" panose="020B0604030504040204" pitchFamily="34" charset="-120"/>
                <a:ea typeface="微軟正黑體" panose="020B0604030504040204" pitchFamily="34" charset="-120"/>
              </a:rPr>
              <a:t>性入學管道</a:t>
            </a: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25</a:t>
            </a:fld>
            <a:endParaRPr lang="zh-TW" altLang="en-US">
              <a:solidFill>
                <a:prstClr val="black">
                  <a:tint val="75000"/>
                </a:prstClr>
              </a:solidFill>
            </a:endParaRPr>
          </a:p>
        </p:txBody>
      </p:sp>
      <p:pic>
        <p:nvPicPr>
          <p:cNvPr id="18" name="圖片 17" descr="Image 005"/>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4814" y="1052736"/>
            <a:ext cx="9178814" cy="5805264"/>
          </a:xfrm>
          <a:prstGeom prst="rect">
            <a:avLst/>
          </a:prstGeom>
        </p:spPr>
      </p:pic>
    </p:spTree>
    <p:extLst>
      <p:ext uri="{BB962C8B-B14F-4D97-AF65-F5344CB8AC3E}">
        <p14:creationId xmlns:p14="http://schemas.microsoft.com/office/powerpoint/2010/main" val="19079321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12591" y="78270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3472" y="119675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0" y="548680"/>
            <a:ext cx="9168548"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srgbClr val="FFFFFF"/>
                </a:solidFill>
                <a:latin typeface="微軟正黑體" panose="020B0604030504040204" pitchFamily="34" charset="-120"/>
                <a:ea typeface="微軟正黑體" panose="020B0604030504040204" pitchFamily="34" charset="-120"/>
                <a:cs typeface="BiauKai"/>
              </a:rPr>
              <a:t>114</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學年度</a:t>
            </a:r>
            <a:r>
              <a:rPr lang="en-US" altLang="zh-TW" sz="3200" b="1" dirty="0" smtClean="0">
                <a:solidFill>
                  <a:srgbClr val="FFFFFF"/>
                </a:solidFill>
                <a:latin typeface="微軟正黑體" panose="020B0604030504040204" pitchFamily="34" charset="-120"/>
                <a:ea typeface="微軟正黑體" panose="020B0604030504040204" pitchFamily="34" charset="-120"/>
                <a:cs typeface="BiauKai"/>
              </a:rPr>
              <a:t>-</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全國</a:t>
            </a:r>
            <a:r>
              <a:rPr lang="en-US" altLang="zh-TW" sz="3200" b="1" dirty="0" smtClean="0">
                <a:solidFill>
                  <a:srgbClr val="FFFFFF"/>
                </a:solidFill>
                <a:latin typeface="微軟正黑體" panose="020B0604030504040204" pitchFamily="34" charset="-120"/>
                <a:ea typeface="微軟正黑體" panose="020B0604030504040204" pitchFamily="34" charset="-120"/>
                <a:cs typeface="BiauKai"/>
              </a:rPr>
              <a:t>-</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適</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性入學政策目標</a:t>
            </a:r>
          </a:p>
        </p:txBody>
      </p:sp>
      <p:graphicFrame>
        <p:nvGraphicFramePr>
          <p:cNvPr id="21" name="圖表 20"/>
          <p:cNvGraphicFramePr>
            <a:graphicFrameLocks/>
          </p:cNvGraphicFramePr>
          <p:nvPr>
            <p:extLst>
              <p:ext uri="{D42A27DB-BD31-4B8C-83A1-F6EECF244321}">
                <p14:modId xmlns:p14="http://schemas.microsoft.com/office/powerpoint/2010/main" val="2221655299"/>
              </p:ext>
            </p:extLst>
          </p:nvPr>
        </p:nvGraphicFramePr>
        <p:xfrm>
          <a:off x="1140578" y="1754678"/>
          <a:ext cx="5597896" cy="4680655"/>
        </p:xfrm>
        <a:graphic>
          <a:graphicData uri="http://schemas.openxmlformats.org/drawingml/2006/chart">
            <c:chart xmlns:c="http://schemas.openxmlformats.org/drawingml/2006/chart" xmlns:r="http://schemas.openxmlformats.org/officeDocument/2006/relationships" r:id="rId4"/>
          </a:graphicData>
        </a:graphic>
      </p:graphicFrame>
      <p:sp>
        <p:nvSpPr>
          <p:cNvPr id="22" name="圓角矩形圖說文字 21"/>
          <p:cNvSpPr/>
          <p:nvPr/>
        </p:nvSpPr>
        <p:spPr>
          <a:xfrm>
            <a:off x="179517" y="1754678"/>
            <a:ext cx="2457811" cy="638641"/>
          </a:xfrm>
          <a:prstGeom prst="wedgeRoundRectCallout">
            <a:avLst>
              <a:gd name="adj1" fmla="val 64063"/>
              <a:gd name="adj2" fmla="val 58850"/>
              <a:gd name="adj3" fmla="val 16667"/>
            </a:avLst>
          </a:prstGeom>
          <a:solidFill>
            <a:srgbClr val="9AC04A"/>
          </a:solidFill>
          <a:ln>
            <a:noFill/>
          </a:ln>
        </p:spPr>
        <p:style>
          <a:lnRef idx="1">
            <a:schemeClr val="accent6"/>
          </a:lnRef>
          <a:fillRef idx="2">
            <a:schemeClr val="accent6"/>
          </a:fillRef>
          <a:effectRef idx="1">
            <a:schemeClr val="accent6"/>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600" b="1" dirty="0">
                <a:solidFill>
                  <a:prstClr val="white"/>
                </a:solidFill>
                <a:latin typeface="微軟正黑體" panose="020B0604030504040204" pitchFamily="34" charset="-120"/>
                <a:ea typeface="微軟正黑體" panose="020B0604030504040204" pitchFamily="34" charset="-120"/>
              </a:rPr>
              <a:t>珍視</a:t>
            </a:r>
            <a:r>
              <a:rPr lang="zh-TW" altLang="zh-TW" sz="2600" b="1" dirty="0">
                <a:solidFill>
                  <a:srgbClr val="FF0000"/>
                </a:solidFill>
                <a:latin typeface="微軟正黑體" panose="020B0604030504040204" pitchFamily="34" charset="-120"/>
                <a:ea typeface="微軟正黑體" panose="020B0604030504040204" pitchFamily="34" charset="-120"/>
              </a:rPr>
              <a:t>菁英教育</a:t>
            </a:r>
            <a:endParaRPr lang="zh-TW" altLang="en-US" sz="2600" b="1" dirty="0">
              <a:solidFill>
                <a:srgbClr val="FF0000"/>
              </a:solidFill>
              <a:latin typeface="微軟正黑體" panose="020B0604030504040204" pitchFamily="34" charset="-120"/>
              <a:ea typeface="微軟正黑體" panose="020B0604030504040204" pitchFamily="34" charset="-120"/>
            </a:endParaRPr>
          </a:p>
        </p:txBody>
      </p:sp>
      <p:sp>
        <p:nvSpPr>
          <p:cNvPr id="23" name="上-下雙向箭號 22"/>
          <p:cNvSpPr/>
          <p:nvPr/>
        </p:nvSpPr>
        <p:spPr>
          <a:xfrm>
            <a:off x="755576" y="2638168"/>
            <a:ext cx="1146228" cy="2647531"/>
          </a:xfrm>
          <a:prstGeom prst="up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相輔相成</a:t>
            </a:r>
          </a:p>
        </p:txBody>
      </p:sp>
      <p:sp>
        <p:nvSpPr>
          <p:cNvPr id="24" name="圓角矩形 23"/>
          <p:cNvSpPr/>
          <p:nvPr/>
        </p:nvSpPr>
        <p:spPr>
          <a:xfrm flipH="1">
            <a:off x="3939526" y="1807424"/>
            <a:ext cx="1656184" cy="562709"/>
          </a:xfrm>
          <a:prstGeom prst="roundRect">
            <a:avLst/>
          </a:prstGeom>
          <a:solidFill>
            <a:srgbClr val="9AC04A"/>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b="1" dirty="0">
                <a:solidFill>
                  <a:prstClr val="white"/>
                </a:solidFill>
                <a:latin typeface="微軟正黑體" panose="020B0604030504040204" pitchFamily="34" charset="-120"/>
                <a:ea typeface="微軟正黑體" panose="020B0604030504040204" pitchFamily="34" charset="-120"/>
              </a:rPr>
              <a:t>發展多元特色</a:t>
            </a:r>
          </a:p>
        </p:txBody>
      </p:sp>
      <p:sp>
        <p:nvSpPr>
          <p:cNvPr id="25" name="文字方塊 24"/>
          <p:cNvSpPr txBox="1"/>
          <p:nvPr/>
        </p:nvSpPr>
        <p:spPr>
          <a:xfrm>
            <a:off x="5977422" y="2147952"/>
            <a:ext cx="1576894" cy="830997"/>
          </a:xfrm>
          <a:prstGeom prst="rect">
            <a:avLst/>
          </a:prstGeom>
          <a:solidFill>
            <a:srgbClr val="9AC04A"/>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特色招生入學</a:t>
            </a:r>
          </a:p>
        </p:txBody>
      </p:sp>
      <p:sp>
        <p:nvSpPr>
          <p:cNvPr id="26" name="右大括弧 25"/>
          <p:cNvSpPr/>
          <p:nvPr/>
        </p:nvSpPr>
        <p:spPr>
          <a:xfrm>
            <a:off x="5652120" y="3068960"/>
            <a:ext cx="432883" cy="3205416"/>
          </a:xfrm>
          <a:prstGeom prst="rightBrace">
            <a:avLst>
              <a:gd name="adj1" fmla="val 56964"/>
              <a:gd name="adj2" fmla="val 50000"/>
            </a:avLst>
          </a:prstGeom>
          <a:ln w="57150">
            <a:solidFill>
              <a:schemeClr val="tx2">
                <a:lumMod val="60000"/>
                <a:lumOff val="40000"/>
              </a:scheme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6156177" y="3227939"/>
            <a:ext cx="718068" cy="1815882"/>
          </a:xfrm>
          <a:prstGeom prst="rect">
            <a:avLst/>
          </a:prstGeom>
          <a:solidFill>
            <a:srgbClr val="4181CE"/>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p>
        </p:txBody>
      </p:sp>
      <p:sp>
        <p:nvSpPr>
          <p:cNvPr id="28" name="右大括弧 27"/>
          <p:cNvSpPr/>
          <p:nvPr/>
        </p:nvSpPr>
        <p:spPr>
          <a:xfrm>
            <a:off x="6843700" y="2491304"/>
            <a:ext cx="1040661" cy="2071683"/>
          </a:xfrm>
          <a:custGeom>
            <a:avLst/>
            <a:gdLst>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7" fmla="*/ 0 w 271404"/>
              <a:gd name="connsiteY7" fmla="*/ 0 h 2071683"/>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769257 w 1040661"/>
              <a:gd name="connsiteY6" fmla="*/ 2071683 h 2071683"/>
              <a:gd name="connsiteX7" fmla="*/ 769257 w 1040661"/>
              <a:gd name="connsiteY7" fmla="*/ 0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0 w 1040661"/>
              <a:gd name="connsiteY6" fmla="*/ 1999111 h 20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661" h="2071683" stroke="0" extrusionOk="0">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844203" y="2071683"/>
                  <a:pt x="769257" y="2071683"/>
                </a:cubicBezTo>
                <a:lnTo>
                  <a:pt x="769257" y="0"/>
                </a:lnTo>
                <a:close/>
              </a:path>
              <a:path w="1040661" h="2071683" fill="none">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74946" y="1999111"/>
                  <a:pt x="0" y="1999111"/>
                </a:cubicBezTo>
              </a:path>
            </a:pathLst>
          </a:custGeom>
          <a:ln w="57150">
            <a:solidFill>
              <a:srgbClr val="C0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7989587" y="2511213"/>
            <a:ext cx="576064" cy="2308324"/>
          </a:xfrm>
          <a:prstGeom prst="rect">
            <a:avLst/>
          </a:prstGeom>
          <a:solidFill>
            <a:srgbClr val="C00000"/>
          </a:solidFill>
          <a:ln>
            <a:noFill/>
          </a:ln>
        </p:spPr>
        <p:style>
          <a:lnRef idx="3">
            <a:schemeClr val="lt1"/>
          </a:lnRef>
          <a:fillRef idx="1">
            <a:schemeClr val="accent2"/>
          </a:fillRef>
          <a:effectRef idx="1">
            <a:schemeClr val="accent2"/>
          </a:effectRef>
          <a:fontRef idx="minor">
            <a:schemeClr val="lt1"/>
          </a:fontRef>
        </p:style>
        <p:txBody>
          <a:bodyPr wrap="square" rtlCol="0" anchor="ctr" anchorCtr="1">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次</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發</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到</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位</a:t>
            </a:r>
          </a:p>
        </p:txBody>
      </p:sp>
      <p:sp>
        <p:nvSpPr>
          <p:cNvPr id="30" name="文字方塊 29"/>
          <p:cNvSpPr txBox="1"/>
          <p:nvPr/>
        </p:nvSpPr>
        <p:spPr>
          <a:xfrm>
            <a:off x="6781139" y="1196752"/>
            <a:ext cx="1560890"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甄選入學</a:t>
            </a:r>
          </a:p>
        </p:txBody>
      </p:sp>
      <p:sp>
        <p:nvSpPr>
          <p:cNvPr id="31" name="文字方塊 30"/>
          <p:cNvSpPr txBox="1"/>
          <p:nvPr/>
        </p:nvSpPr>
        <p:spPr>
          <a:xfrm>
            <a:off x="6766601" y="1619508"/>
            <a:ext cx="1575428"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考試分發入學</a:t>
            </a:r>
          </a:p>
        </p:txBody>
      </p:sp>
      <p:cxnSp>
        <p:nvCxnSpPr>
          <p:cNvPr id="32" name="直線接點 31"/>
          <p:cNvCxnSpPr/>
          <p:nvPr/>
        </p:nvCxnSpPr>
        <p:spPr>
          <a:xfrm>
            <a:off x="6588224" y="1412776"/>
            <a:ext cx="0" cy="759718"/>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3" name="直線接點 32"/>
          <p:cNvCxnSpPr/>
          <p:nvPr/>
        </p:nvCxnSpPr>
        <p:spPr>
          <a:xfrm>
            <a:off x="6588224" y="1412776"/>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4" name="直線接點 33"/>
          <p:cNvCxnSpPr/>
          <p:nvPr/>
        </p:nvCxnSpPr>
        <p:spPr>
          <a:xfrm>
            <a:off x="6588224" y="1840529"/>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sp>
        <p:nvSpPr>
          <p:cNvPr id="35" name="文字方塊 34"/>
          <p:cNvSpPr txBox="1"/>
          <p:nvPr/>
        </p:nvSpPr>
        <p:spPr>
          <a:xfrm>
            <a:off x="6350024" y="5211086"/>
            <a:ext cx="1637692"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優先免試入學</a:t>
            </a:r>
          </a:p>
        </p:txBody>
      </p:sp>
      <p:cxnSp>
        <p:nvCxnSpPr>
          <p:cNvPr id="36" name="直線接點 35"/>
          <p:cNvCxnSpPr/>
          <p:nvPr/>
        </p:nvCxnSpPr>
        <p:spPr>
          <a:xfrm>
            <a:off x="6240703" y="5003416"/>
            <a:ext cx="0" cy="1338071"/>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直線接點 36"/>
          <p:cNvCxnSpPr/>
          <p:nvPr/>
        </p:nvCxnSpPr>
        <p:spPr>
          <a:xfrm>
            <a:off x="6240709" y="5452278"/>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直線接點 45"/>
          <p:cNvCxnSpPr/>
          <p:nvPr/>
        </p:nvCxnSpPr>
        <p:spPr>
          <a:xfrm>
            <a:off x="6264185" y="5880031"/>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47" name="圓角矩形圖說文字 46"/>
          <p:cNvSpPr/>
          <p:nvPr/>
        </p:nvSpPr>
        <p:spPr>
          <a:xfrm>
            <a:off x="278998" y="5395752"/>
            <a:ext cx="2119926" cy="1181016"/>
          </a:xfrm>
          <a:prstGeom prst="wedgeRoundRectCallout">
            <a:avLst>
              <a:gd name="adj1" fmla="val 70149"/>
              <a:gd name="adj2" fmla="val -45566"/>
              <a:gd name="adj3" fmla="val 16667"/>
            </a:avLst>
          </a:prstGeom>
          <a:solidFill>
            <a:srgbClr val="3B75BD"/>
          </a:solidFill>
          <a:ln>
            <a:noFill/>
          </a:ln>
        </p:spPr>
        <p:style>
          <a:lnRef idx="1">
            <a:schemeClr val="accent5"/>
          </a:lnRef>
          <a:fillRef idx="2">
            <a:schemeClr val="accent5"/>
          </a:fillRef>
          <a:effectRef idx="1">
            <a:schemeClr val="accent5"/>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zh-TW" sz="2400" b="1" dirty="0">
                <a:solidFill>
                  <a:prstClr val="white"/>
                </a:solidFill>
                <a:latin typeface="微軟正黑體" panose="020B0604030504040204" pitchFamily="34" charset="-120"/>
                <a:ea typeface="微軟正黑體" panose="020B0604030504040204" pitchFamily="34" charset="-120"/>
              </a:rPr>
              <a:t>適性揚才</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zh-TW" altLang="zh-TW" sz="2400" b="1" dirty="0">
                <a:solidFill>
                  <a:prstClr val="white"/>
                </a:solidFill>
                <a:latin typeface="微軟正黑體" panose="020B0604030504040204" pitchFamily="34" charset="-120"/>
                <a:ea typeface="微軟正黑體" panose="020B0604030504040204" pitchFamily="34" charset="-120"/>
              </a:rPr>
              <a:t>多元發展</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cxnSp>
        <p:nvCxnSpPr>
          <p:cNvPr id="48" name="直線單箭頭接點 47"/>
          <p:cNvCxnSpPr/>
          <p:nvPr/>
        </p:nvCxnSpPr>
        <p:spPr>
          <a:xfrm>
            <a:off x="3673166" y="2495088"/>
            <a:ext cx="2304256" cy="0"/>
          </a:xfrm>
          <a:prstGeom prst="straightConnector1">
            <a:avLst/>
          </a:prstGeom>
          <a:ln w="57150">
            <a:solidFill>
              <a:srgbClr val="93B946"/>
            </a:solidFill>
            <a:prstDash val="solid"/>
            <a:tailEnd type="arrow"/>
          </a:ln>
        </p:spPr>
        <p:style>
          <a:lnRef idx="3">
            <a:schemeClr val="accent2"/>
          </a:lnRef>
          <a:fillRef idx="0">
            <a:schemeClr val="accent2"/>
          </a:fillRef>
          <a:effectRef idx="2">
            <a:schemeClr val="accent2"/>
          </a:effectRef>
          <a:fontRef idx="minor">
            <a:schemeClr val="tx1"/>
          </a:fontRef>
        </p:style>
      </p:cxnSp>
      <p:sp>
        <p:nvSpPr>
          <p:cNvPr id="49" name="文字方塊 48"/>
          <p:cNvSpPr txBox="1"/>
          <p:nvPr/>
        </p:nvSpPr>
        <p:spPr>
          <a:xfrm>
            <a:off x="6333780" y="5674195"/>
            <a:ext cx="1653936"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一般免試入學</a:t>
            </a:r>
          </a:p>
        </p:txBody>
      </p:sp>
      <p:cxnSp>
        <p:nvCxnSpPr>
          <p:cNvPr id="51" name="直線接點 50"/>
          <p:cNvCxnSpPr/>
          <p:nvPr/>
        </p:nvCxnSpPr>
        <p:spPr>
          <a:xfrm>
            <a:off x="6264185" y="6341483"/>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文字方塊 51"/>
          <p:cNvSpPr txBox="1"/>
          <p:nvPr/>
        </p:nvSpPr>
        <p:spPr>
          <a:xfrm>
            <a:off x="6333785" y="6135649"/>
            <a:ext cx="2700894"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zh-TW"/>
            </a:defPPr>
            <a:lvl1pPr>
              <a:defRPr b="1">
                <a:solidFill>
                  <a:prstClr val="white"/>
                </a:solidFill>
                <a:latin typeface="Adobe 繁黑體 Std B" pitchFamily="34" charset="-120"/>
                <a:ea typeface="Adobe 繁黑體 Std B" pitchFamily="34" charset="-120"/>
              </a:defRPr>
            </a:lvl1pPr>
          </a:lstStyle>
          <a:p>
            <a:r>
              <a:rPr lang="zh-TW" altLang="en-US" dirty="0">
                <a:latin typeface="微軟正黑體" panose="020B0604030504040204" pitchFamily="34" charset="-120"/>
                <a:ea typeface="微軟正黑體" panose="020B0604030504040204" pitchFamily="34" charset="-120"/>
              </a:rPr>
              <a:t>試辦學習區完全免試入學</a:t>
            </a:r>
          </a:p>
        </p:txBody>
      </p:sp>
      <p:grpSp>
        <p:nvGrpSpPr>
          <p:cNvPr id="40" name="群組 39"/>
          <p:cNvGrpSpPr/>
          <p:nvPr/>
        </p:nvGrpSpPr>
        <p:grpSpPr>
          <a:xfrm>
            <a:off x="2195736" y="44624"/>
            <a:ext cx="2664296" cy="360045"/>
            <a:chOff x="2123728" y="44624"/>
            <a:chExt cx="2664296" cy="360045"/>
          </a:xfrm>
        </p:grpSpPr>
        <p:grpSp>
          <p:nvGrpSpPr>
            <p:cNvPr id="42" name="群組 41"/>
            <p:cNvGrpSpPr/>
            <p:nvPr/>
          </p:nvGrpSpPr>
          <p:grpSpPr>
            <a:xfrm>
              <a:off x="2555776" y="44624"/>
              <a:ext cx="2232248" cy="360045"/>
              <a:chOff x="2267744" y="44624"/>
              <a:chExt cx="2232248" cy="360045"/>
            </a:xfrm>
          </p:grpSpPr>
          <p:grpSp>
            <p:nvGrpSpPr>
              <p:cNvPr id="44" name="群組 37"/>
              <p:cNvGrpSpPr/>
              <p:nvPr/>
            </p:nvGrpSpPr>
            <p:grpSpPr>
              <a:xfrm>
                <a:off x="2267744" y="44629"/>
                <a:ext cx="2232248" cy="360040"/>
                <a:chOff x="2267738" y="44624"/>
                <a:chExt cx="2232248" cy="360040"/>
              </a:xfrm>
            </p:grpSpPr>
            <p:sp>
              <p:nvSpPr>
                <p:cNvPr id="54" name="橢圓 5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5" name="橢圓 5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3" name="橢圓 5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a:xfrm>
            <a:off x="6241175" y="6315947"/>
            <a:ext cx="2133600" cy="365125"/>
          </a:xfrm>
        </p:spPr>
        <p:txBody>
          <a:bodyPr/>
          <a:lstStyle/>
          <a:p>
            <a:pPr>
              <a:defRPr/>
            </a:pPr>
            <a:fld id="{EA492ED5-1C95-4B29-ACE8-5E88B12C2CFD}" type="slidenum">
              <a:rPr lang="zh-TW" altLang="en-US" smtClean="0">
                <a:solidFill>
                  <a:prstClr val="black">
                    <a:tint val="75000"/>
                  </a:prstClr>
                </a:solidFill>
              </a:rPr>
              <a:pPr>
                <a:defRPr/>
              </a:pPr>
              <a:t>26</a:t>
            </a:fld>
            <a:endParaRPr lang="zh-TW" altLang="en-US">
              <a:solidFill>
                <a:prstClr val="black">
                  <a:tint val="75000"/>
                </a:prstClr>
              </a:solidFill>
            </a:endParaRPr>
          </a:p>
        </p:txBody>
      </p:sp>
    </p:spTree>
    <p:extLst>
      <p:ext uri="{BB962C8B-B14F-4D97-AF65-F5344CB8AC3E}">
        <p14:creationId xmlns:p14="http://schemas.microsoft.com/office/powerpoint/2010/main" val="13532342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randombar(horizontal)">
                                      <p:cBhvr>
                                        <p:cTn id="49" dur="500"/>
                                        <p:tgtEl>
                                          <p:spTgt spid="33"/>
                                        </p:tgtEl>
                                      </p:cBhvr>
                                    </p:animEffect>
                                  </p:childTnLst>
                                </p:cTn>
                              </p:par>
                              <p:par>
                                <p:cTn id="50" presetID="14" presetClass="entr" presetSubtype="1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randombar(horizontal)">
                                      <p:cBhvr>
                                        <p:cTn id="64" dur="500"/>
                                        <p:tgtEl>
                                          <p:spTgt spid="4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randombar(horizontal)">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randombar(horizontal)">
                                      <p:cBhvr>
                                        <p:cTn id="73" dur="500"/>
                                        <p:tgtEl>
                                          <p:spTgt spid="49"/>
                                        </p:tgtEl>
                                      </p:cBhvr>
                                    </p:animEffect>
                                  </p:childTnLst>
                                </p:cTn>
                              </p:par>
                              <p:par>
                                <p:cTn id="74" presetID="14"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randombar(horizontal)">
                                      <p:cBhvr>
                                        <p:cTn id="76" dur="500"/>
                                        <p:tgtEl>
                                          <p:spTgt spid="51"/>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randombar(horizontal)">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P spid="47" grpId="0" animBg="1"/>
      <p:bldP spid="49" grpId="0" animBg="1"/>
      <p:bldP spid="5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4AC0570-A8D8-4D41-8697-910BF0D173E9}"/>
              </a:ext>
            </a:extLst>
          </p:cNvPr>
          <p:cNvSpPr>
            <a:spLocks noGrp="1"/>
          </p:cNvSpPr>
          <p:nvPr>
            <p:ph type="title"/>
          </p:nvPr>
        </p:nvSpPr>
        <p:spPr>
          <a:xfrm>
            <a:off x="1159024" y="836712"/>
            <a:ext cx="7041976" cy="1143000"/>
          </a:xfrm>
        </p:spPr>
        <p:txBody>
          <a:bodyPr/>
          <a:lstStyle/>
          <a:p>
            <a:pPr algn="l"/>
            <a:r>
              <a:rPr lang="zh-TW" altLang="en-US" b="1" dirty="0">
                <a:solidFill>
                  <a:srgbClr val="FF0000"/>
                </a:solidFill>
                <a:latin typeface="微軟正黑體" panose="020B0604030504040204" pitchFamily="34" charset="-120"/>
                <a:ea typeface="微軟正黑體" panose="020B0604030504040204" pitchFamily="34" charset="-120"/>
              </a:rPr>
              <a:t>一個測驗，四個入學方式</a:t>
            </a:r>
          </a:p>
        </p:txBody>
      </p:sp>
      <p:sp>
        <p:nvSpPr>
          <p:cNvPr id="4" name="矩形 3">
            <a:extLst>
              <a:ext uri="{FF2B5EF4-FFF2-40B4-BE49-F238E27FC236}">
                <a16:creationId xmlns="" xmlns:a16="http://schemas.microsoft.com/office/drawing/2014/main" id="{788CB456-2EB2-421D-84A5-AF9749D659DF}"/>
              </a:ext>
            </a:extLst>
          </p:cNvPr>
          <p:cNvSpPr/>
          <p:nvPr/>
        </p:nvSpPr>
        <p:spPr>
          <a:xfrm>
            <a:off x="6876256" y="4221088"/>
            <a:ext cx="2160240" cy="160329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其他入學管道</a:t>
            </a:r>
          </a:p>
        </p:txBody>
      </p:sp>
      <p:sp>
        <p:nvSpPr>
          <p:cNvPr id="5" name="矩形 4">
            <a:extLst>
              <a:ext uri="{FF2B5EF4-FFF2-40B4-BE49-F238E27FC236}">
                <a16:creationId xmlns="" xmlns:a16="http://schemas.microsoft.com/office/drawing/2014/main" id="{CB34C533-B523-4077-B54C-93902B72E553}"/>
              </a:ext>
            </a:extLst>
          </p:cNvPr>
          <p:cNvSpPr/>
          <p:nvPr/>
        </p:nvSpPr>
        <p:spPr>
          <a:xfrm>
            <a:off x="4737438" y="4221088"/>
            <a:ext cx="1944216" cy="160329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b="1" dirty="0">
                <a:solidFill>
                  <a:prstClr val="white"/>
                </a:solidFill>
                <a:latin typeface="微軟正黑體" panose="020B0604030504040204" pitchFamily="34" charset="-120"/>
                <a:ea typeface="微軟正黑體" panose="020B0604030504040204" pitchFamily="34" charset="-120"/>
              </a:rPr>
              <a:t>未受補助</a:t>
            </a:r>
            <a:endParaRPr lang="en-US" altLang="zh-TW" sz="3200" b="1" dirty="0">
              <a:solidFill>
                <a:prstClr val="white"/>
              </a:solidFill>
              <a:latin typeface="微軟正黑體" panose="020B0604030504040204" pitchFamily="34" charset="-120"/>
              <a:ea typeface="微軟正黑體" panose="020B0604030504040204" pitchFamily="34" charset="-120"/>
            </a:endParaRPr>
          </a:p>
          <a:p>
            <a:pPr algn="ctr"/>
            <a:r>
              <a:rPr lang="zh-TW" altLang="en-US" sz="3200" b="1" dirty="0">
                <a:solidFill>
                  <a:prstClr val="white"/>
                </a:solidFill>
                <a:latin typeface="微軟正黑體" panose="020B0604030504040204" pitchFamily="34" charset="-120"/>
                <a:ea typeface="微軟正黑體" panose="020B0604030504040204" pitchFamily="34" charset="-120"/>
              </a:rPr>
              <a:t>私校獨招</a:t>
            </a:r>
          </a:p>
        </p:txBody>
      </p:sp>
      <p:sp>
        <p:nvSpPr>
          <p:cNvPr id="6" name="矩形 5">
            <a:extLst>
              <a:ext uri="{FF2B5EF4-FFF2-40B4-BE49-F238E27FC236}">
                <a16:creationId xmlns="" xmlns:a16="http://schemas.microsoft.com/office/drawing/2014/main" id="{911BE7F6-7A15-4D91-B367-55B46667E2E6}"/>
              </a:ext>
            </a:extLst>
          </p:cNvPr>
          <p:cNvSpPr/>
          <p:nvPr/>
        </p:nvSpPr>
        <p:spPr>
          <a:xfrm>
            <a:off x="2513231" y="4221088"/>
            <a:ext cx="2016224" cy="15881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特色招生</a:t>
            </a:r>
          </a:p>
        </p:txBody>
      </p:sp>
      <p:sp>
        <p:nvSpPr>
          <p:cNvPr id="7" name="矩形 6">
            <a:extLst>
              <a:ext uri="{FF2B5EF4-FFF2-40B4-BE49-F238E27FC236}">
                <a16:creationId xmlns="" xmlns:a16="http://schemas.microsoft.com/office/drawing/2014/main" id="{1F228ABF-D72D-40A1-9BE4-5C54EADEE997}"/>
              </a:ext>
            </a:extLst>
          </p:cNvPr>
          <p:cNvSpPr/>
          <p:nvPr/>
        </p:nvSpPr>
        <p:spPr>
          <a:xfrm>
            <a:off x="192893" y="4221088"/>
            <a:ext cx="2088232" cy="158818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免試入學</a:t>
            </a:r>
          </a:p>
        </p:txBody>
      </p:sp>
      <p:sp>
        <p:nvSpPr>
          <p:cNvPr id="8" name="六邊形 7">
            <a:extLst>
              <a:ext uri="{FF2B5EF4-FFF2-40B4-BE49-F238E27FC236}">
                <a16:creationId xmlns="" xmlns:a16="http://schemas.microsoft.com/office/drawing/2014/main" id="{C5B2670F-471F-4CBB-8F0F-D81F6CE8CDB8}"/>
              </a:ext>
            </a:extLst>
          </p:cNvPr>
          <p:cNvSpPr/>
          <p:nvPr/>
        </p:nvSpPr>
        <p:spPr>
          <a:xfrm>
            <a:off x="2174463" y="2423420"/>
            <a:ext cx="4795073" cy="1224136"/>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b="1" dirty="0">
                <a:solidFill>
                  <a:srgbClr val="0000FF"/>
                </a:solidFill>
                <a:latin typeface="微軟正黑體" panose="020B0604030504040204" pitchFamily="34" charset="-120"/>
                <a:ea typeface="微軟正黑體" panose="020B0604030504040204" pitchFamily="34" charset="-120"/>
              </a:rPr>
              <a:t>國中教育會考</a:t>
            </a:r>
          </a:p>
        </p:txBody>
      </p:sp>
      <p:sp>
        <p:nvSpPr>
          <p:cNvPr id="9" name="矩形 8"/>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27</a:t>
            </a:fld>
            <a:endParaRPr lang="zh-TW" altLang="en-US"/>
          </a:p>
        </p:txBody>
      </p:sp>
    </p:spTree>
    <p:extLst>
      <p:ext uri="{BB962C8B-B14F-4D97-AF65-F5344CB8AC3E}">
        <p14:creationId xmlns:p14="http://schemas.microsoft.com/office/powerpoint/2010/main" val="1872312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34814" y="548680"/>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prstClr val="white"/>
                </a:solidFill>
                <a:latin typeface="微軟正黑體" panose="020B0604030504040204" pitchFamily="34" charset="-120"/>
                <a:ea typeface="微軟正黑體" panose="020B0604030504040204" pitchFamily="34" charset="-120"/>
              </a:rPr>
              <a:t>全台灣</a:t>
            </a:r>
            <a:r>
              <a:rPr lang="en-US" altLang="zh-TW" sz="3200" b="1" dirty="0">
                <a:solidFill>
                  <a:prstClr val="white"/>
                </a:solidFill>
                <a:latin typeface="微軟正黑體" panose="020B0604030504040204" pitchFamily="34" charset="-120"/>
                <a:ea typeface="微軟正黑體" panose="020B0604030504040204" pitchFamily="34" charset="-120"/>
              </a:rPr>
              <a:t>-</a:t>
            </a:r>
            <a:r>
              <a:rPr lang="en-US" altLang="zh-TW" sz="3200" b="1" dirty="0" smtClean="0">
                <a:solidFill>
                  <a:prstClr val="white"/>
                </a:solidFill>
                <a:latin typeface="微軟正黑體" panose="020B0604030504040204" pitchFamily="34" charset="-120"/>
                <a:ea typeface="微軟正黑體" panose="020B0604030504040204" pitchFamily="34" charset="-120"/>
              </a:rPr>
              <a:t>114</a:t>
            </a:r>
            <a:r>
              <a:rPr lang="zh-TW" altLang="en-US" sz="3200" b="1" dirty="0" smtClean="0">
                <a:solidFill>
                  <a:prstClr val="white"/>
                </a:solidFill>
                <a:latin typeface="微軟正黑體" panose="020B0604030504040204" pitchFamily="34" charset="-120"/>
                <a:ea typeface="微軟正黑體" panose="020B0604030504040204" pitchFamily="34" charset="-120"/>
              </a:rPr>
              <a:t>學年</a:t>
            </a:r>
            <a:r>
              <a:rPr lang="zh-TW" altLang="en-US" sz="3200" b="1" dirty="0">
                <a:solidFill>
                  <a:prstClr val="white"/>
                </a:solidFill>
                <a:latin typeface="微軟正黑體" panose="020B0604030504040204" pitchFamily="34" charset="-120"/>
                <a:ea typeface="微軟正黑體" panose="020B0604030504040204" pitchFamily="34" charset="-120"/>
              </a:rPr>
              <a:t>度適性入學管道</a:t>
            </a:r>
          </a:p>
        </p:txBody>
      </p:sp>
      <p:pic>
        <p:nvPicPr>
          <p:cNvPr id="2" name="圖片 1" descr="螢幕快照 2018-12-02 上午1.22.25.png"/>
          <p:cNvPicPr>
            <a:picLocks noChangeAspect="1"/>
          </p:cNvPicPr>
          <p:nvPr/>
        </p:nvPicPr>
        <p:blipFill rotWithShape="1">
          <a:blip r:embed="rId4">
            <a:extLst>
              <a:ext uri="{28A0092B-C50C-407E-A947-70E740481C1C}">
                <a14:useLocalDpi xmlns:a14="http://schemas.microsoft.com/office/drawing/2010/main" val="0"/>
              </a:ext>
            </a:extLst>
          </a:blip>
          <a:srcRect t="8927"/>
          <a:stretch/>
        </p:blipFill>
        <p:spPr>
          <a:xfrm>
            <a:off x="0" y="1124745"/>
            <a:ext cx="9144000" cy="5733256"/>
          </a:xfrm>
          <a:prstGeom prst="rect">
            <a:avLst/>
          </a:prstGeom>
        </p:spPr>
      </p:pic>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28</a:t>
            </a:fld>
            <a:endParaRPr lang="zh-TW" altLang="en-US">
              <a:solidFill>
                <a:prstClr val="black">
                  <a:tint val="75000"/>
                </a:prstClr>
              </a:solidFill>
            </a:endParaRPr>
          </a:p>
        </p:txBody>
      </p:sp>
      <p:sp>
        <p:nvSpPr>
          <p:cNvPr id="18" name="矩形 17"/>
          <p:cNvSpPr/>
          <p:nvPr/>
        </p:nvSpPr>
        <p:spPr>
          <a:xfrm>
            <a:off x="1235508" y="1086904"/>
            <a:ext cx="1872208" cy="57606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4499992" y="1124744"/>
            <a:ext cx="1872208" cy="414097"/>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6876256" y="1133480"/>
            <a:ext cx="720080" cy="405361"/>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7668344" y="1133480"/>
            <a:ext cx="1440842" cy="405361"/>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9263222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prstClr val="white"/>
                </a:solidFill>
                <a:latin typeface="微軟正黑體" panose="020B0604030504040204" pitchFamily="34" charset="-120"/>
                <a:ea typeface="微軟正黑體" panose="020B0604030504040204" pitchFamily="34" charset="-120"/>
              </a:rPr>
              <a:t>114</a:t>
            </a:r>
            <a:r>
              <a:rPr lang="zh-TW" altLang="en-US" sz="2800" b="1" dirty="0" smtClean="0">
                <a:solidFill>
                  <a:prstClr val="white"/>
                </a:solidFill>
                <a:latin typeface="微軟正黑體" panose="020B0604030504040204" pitchFamily="34" charset="-120"/>
                <a:ea typeface="微軟正黑體" panose="020B0604030504040204" pitchFamily="34" charset="-120"/>
              </a:rPr>
              <a:t>學年</a:t>
            </a:r>
            <a:r>
              <a:rPr lang="zh-TW" altLang="en-US" sz="2800" b="1" dirty="0">
                <a:solidFill>
                  <a:prstClr val="white"/>
                </a:solidFill>
                <a:latin typeface="微軟正黑體" panose="020B0604030504040204" pitchFamily="34" charset="-120"/>
                <a:ea typeface="微軟正黑體" panose="020B0604030504040204" pitchFamily="34" charset="-120"/>
              </a:rPr>
              <a:t>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免試入學</a:t>
            </a:r>
            <a:r>
              <a:rPr lang="zh-TW" altLang="en-US" sz="2800" b="1" dirty="0">
                <a:solidFill>
                  <a:prstClr val="white"/>
                </a:solidFill>
                <a:latin typeface="微軟正黑體" panose="020B0604030504040204" pitchFamily="34" charset="-120"/>
                <a:ea typeface="微軟正黑體" panose="020B0604030504040204" pitchFamily="34" charset="-120"/>
              </a:rPr>
              <a:t>管道</a:t>
            </a:r>
          </a:p>
        </p:txBody>
      </p:sp>
      <p:graphicFrame>
        <p:nvGraphicFramePr>
          <p:cNvPr id="25" name="表格 24"/>
          <p:cNvGraphicFramePr>
            <a:graphicFrameLocks noGrp="1"/>
          </p:cNvGraphicFramePr>
          <p:nvPr>
            <p:extLst>
              <p:ext uri="{D42A27DB-BD31-4B8C-83A1-F6EECF244321}">
                <p14:modId xmlns:p14="http://schemas.microsoft.com/office/powerpoint/2010/main" val="1150950503"/>
              </p:ext>
            </p:extLst>
          </p:nvPr>
        </p:nvGraphicFramePr>
        <p:xfrm>
          <a:off x="827586" y="1628800"/>
          <a:ext cx="7704856" cy="502920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u="none" dirty="0">
                          <a:solidFill>
                            <a:srgbClr val="0000FF"/>
                          </a:solidFill>
                          <a:latin typeface="微軟正黑體" panose="020B0604030504040204" pitchFamily="34" charset="-120"/>
                          <a:ea typeface="微軟正黑體" panose="020B0604030504040204" pitchFamily="34" charset="-120"/>
                        </a:rPr>
                        <a:t>學習區完全免試</a:t>
                      </a:r>
                      <a:r>
                        <a:rPr lang="zh-TW" altLang="en-US" sz="3200" b="1" u="none" kern="1200" dirty="0">
                          <a:solidFill>
                            <a:srgbClr val="0000FF"/>
                          </a:solidFill>
                          <a:latin typeface="微軟正黑體" panose="020B0604030504040204" pitchFamily="34" charset="-120"/>
                          <a:ea typeface="微軟正黑體" panose="020B0604030504040204" pitchFamily="34" charset="-120"/>
                          <a:cs typeface="+mn-cs"/>
                        </a:rPr>
                        <a:t>入學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完免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32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、光復、玉里、海星、四維、上騰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免試入學</a:t>
                      </a:r>
                      <a:r>
                        <a:rPr lang="en-US" altLang="zh-TW" sz="3200" b="1" dirty="0">
                          <a:solidFill>
                            <a:srgbClr val="0000FF"/>
                          </a:solidFill>
                          <a:latin typeface="微軟正黑體" panose="020B0604030504040204" pitchFamily="34" charset="-120"/>
                          <a:ea typeface="微軟正黑體" panose="020B0604030504040204" pitchFamily="34" charset="-120"/>
                        </a:rPr>
                        <a:t>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大免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2800" b="1" dirty="0">
                        <a:solidFill>
                          <a:srgbClr val="0000FF"/>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跨區者，須辦變更就學區</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技優甄審入學</a:t>
                      </a:r>
                      <a:r>
                        <a:rPr lang="en-US" altLang="zh-TW" sz="3200" b="1" dirty="0">
                          <a:solidFill>
                            <a:srgbClr val="0000FF"/>
                          </a:solidFill>
                          <a:latin typeface="微軟正黑體" panose="020B0604030504040204" pitchFamily="34" charset="-120"/>
                          <a:ea typeface="微軟正黑體" panose="020B0604030504040204" pitchFamily="34" charset="-120"/>
                        </a:rPr>
                        <a:t/>
                      </a:r>
                      <a:br>
                        <a:rPr lang="en-US" altLang="zh-TW" sz="3200" b="1" dirty="0">
                          <a:solidFill>
                            <a:srgbClr val="0000FF"/>
                          </a:solidFill>
                          <a:latin typeface="微軟正黑體" panose="020B0604030504040204" pitchFamily="34" charset="-120"/>
                          <a:ea typeface="微軟正黑體" panose="020B0604030504040204" pitchFamily="34" charset="-120"/>
                        </a:rPr>
                      </a:b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花商、花工、花農、光復、玉里、上騰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4"/>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直升入學</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慈大附中</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海星高中</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1"/>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實用技能學程</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dirty="0">
                          <a:solidFill>
                            <a:srgbClr val="FF0000"/>
                          </a:solidFill>
                          <a:latin typeface="微軟正黑體" panose="020B0604030504040204" pitchFamily="34" charset="-120"/>
                          <a:ea typeface="微軟正黑體" panose="020B0604030504040204" pitchFamily="34" charset="-120"/>
                        </a:rPr>
                        <a:t>花</a:t>
                      </a:r>
                      <a:r>
                        <a:rPr lang="zh-TW" altLang="en-US" sz="2800" b="1" dirty="0" smtClean="0">
                          <a:solidFill>
                            <a:srgbClr val="FF0000"/>
                          </a:solidFill>
                          <a:latin typeface="微軟正黑體" panose="020B0604030504040204" pitchFamily="34" charset="-120"/>
                          <a:ea typeface="微軟正黑體" panose="020B0604030504040204" pitchFamily="34" charset="-120"/>
                        </a:rPr>
                        <a:t>商</a:t>
                      </a:r>
                      <a:r>
                        <a:rPr lang="zh-TW" altLang="en-US" sz="2800" b="1" dirty="0" smtClean="0">
                          <a:solidFill>
                            <a:srgbClr val="0000FF"/>
                          </a:solidFill>
                          <a:latin typeface="微軟正黑體" panose="020B0604030504040204" pitchFamily="34" charset="-120"/>
                          <a:ea typeface="微軟正黑體" panose="020B0604030504040204" pitchFamily="34" charset="-120"/>
                        </a:rPr>
                        <a:t>夜校</a:t>
                      </a:r>
                      <a:r>
                        <a:rPr lang="en-US" altLang="zh-TW"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2"/>
                  </a:ext>
                </a:extLst>
              </a:tr>
            </a:tbl>
          </a:graphicData>
        </a:graphic>
      </p:graphicFrame>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29</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免試入學</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0426394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標題 2"/>
          <p:cNvSpPr>
            <a:spLocks noGrp="1"/>
          </p:cNvSpPr>
          <p:nvPr>
            <p:ph type="title"/>
          </p:nvPr>
        </p:nvSpPr>
        <p:spPr>
          <a:xfrm>
            <a:off x="251536" y="231903"/>
            <a:ext cx="8475059" cy="1252880"/>
          </a:xfrm>
        </p:spPr>
        <p:txBody>
          <a:bodyPr/>
          <a:lstStyle/>
          <a:p>
            <a:r>
              <a:rPr lang="en-US" altLang="zh-TW" sz="2500" dirty="0"/>
              <a:t>Not Copy Machine</a:t>
            </a:r>
            <a:r>
              <a:rPr lang="zh-TW" altLang="en-US" sz="2500" dirty="0"/>
              <a:t>，紅點設計大賞海報設計類最佳獎</a:t>
            </a: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36" y="1484788"/>
            <a:ext cx="3408109" cy="4817115"/>
          </a:xfrm>
          <a:prstGeom prst="rect">
            <a:avLst/>
          </a:prstGeom>
        </p:spPr>
      </p:pic>
      <p:sp>
        <p:nvSpPr>
          <p:cNvPr id="2" name="矩形 1"/>
          <p:cNvSpPr/>
          <p:nvPr/>
        </p:nvSpPr>
        <p:spPr>
          <a:xfrm>
            <a:off x="4561319" y="3247014"/>
            <a:ext cx="5204757" cy="646331"/>
          </a:xfrm>
          <a:prstGeom prst="rect">
            <a:avLst/>
          </a:prstGeom>
        </p:spPr>
        <p:txBody>
          <a:bodyPr wrap="square">
            <a:spAutoFit/>
          </a:bodyPr>
          <a:lstStyle/>
          <a:p>
            <a:pPr defTabSz="913211" eaLnBrk="1" fontAlgn="auto" hangingPunct="1">
              <a:spcBef>
                <a:spcPts val="0"/>
              </a:spcBef>
              <a:spcAft>
                <a:spcPts val="0"/>
              </a:spcAft>
              <a:defRPr/>
            </a:pPr>
            <a:r>
              <a:rPr lang="zh-TW" altLang="en-US" dirty="0"/>
              <a:t>你覺得這張圖片在傳達什麼</a:t>
            </a:r>
            <a:r>
              <a:rPr lang="en-US" altLang="zh-TW" dirty="0"/>
              <a:t>?</a:t>
            </a:r>
          </a:p>
          <a:p>
            <a:pPr defTabSz="913211" eaLnBrk="1" fontAlgn="auto" hangingPunct="1">
              <a:spcBef>
                <a:spcPts val="0"/>
              </a:spcBef>
              <a:spcAft>
                <a:spcPts val="0"/>
              </a:spcAft>
              <a:defRPr/>
            </a:pPr>
            <a:endParaRPr lang="en-US" altLang="zh-TW" dirty="0"/>
          </a:p>
        </p:txBody>
      </p:sp>
    </p:spTree>
    <p:extLst>
      <p:ext uri="{BB962C8B-B14F-4D97-AF65-F5344CB8AC3E}">
        <p14:creationId xmlns:p14="http://schemas.microsoft.com/office/powerpoint/2010/main" val="1447729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latin typeface="微軟正黑體" panose="020B0604030504040204" pitchFamily="34" charset="-120"/>
                <a:ea typeface="微軟正黑體" panose="020B0604030504040204" pitchFamily="34" charset="-120"/>
              </a:rPr>
              <a:t>114</a:t>
            </a:r>
            <a:r>
              <a:rPr lang="zh-TW" altLang="en-US" sz="2800" b="1" dirty="0" smtClean="0">
                <a:latin typeface="微軟正黑體" panose="020B0604030504040204" pitchFamily="34" charset="-120"/>
                <a:ea typeface="微軟正黑體" panose="020B0604030504040204" pitchFamily="34" charset="-120"/>
              </a:rPr>
              <a:t>學年</a:t>
            </a:r>
            <a:r>
              <a:rPr lang="zh-TW" altLang="en-US" sz="2800" b="1" dirty="0">
                <a:latin typeface="微軟正黑體" panose="020B0604030504040204" pitchFamily="34" charset="-120"/>
                <a:ea typeface="微軟正黑體" panose="020B0604030504040204" pitchFamily="34" charset="-120"/>
              </a:rPr>
              <a:t>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特色招生</a:t>
            </a:r>
            <a:r>
              <a:rPr lang="zh-TW" altLang="en-US" sz="2800" b="1" dirty="0">
                <a:latin typeface="微軟正黑體" panose="020B0604030504040204" pitchFamily="34" charset="-120"/>
                <a:ea typeface="微軟正黑體" panose="020B0604030504040204" pitchFamily="34" charset="-120"/>
              </a:rPr>
              <a:t>入學管道</a:t>
            </a: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30</a:t>
            </a:fld>
            <a:endParaRPr lang="zh-TW" altLang="en-US"/>
          </a:p>
        </p:txBody>
      </p:sp>
      <p:graphicFrame>
        <p:nvGraphicFramePr>
          <p:cNvPr id="18" name="表格 17"/>
          <p:cNvGraphicFramePr>
            <a:graphicFrameLocks noGrp="1"/>
          </p:cNvGraphicFramePr>
          <p:nvPr>
            <p:extLst>
              <p:ext uri="{D42A27DB-BD31-4B8C-83A1-F6EECF244321}">
                <p14:modId xmlns:p14="http://schemas.microsoft.com/office/powerpoint/2010/main" val="1496710187"/>
              </p:ext>
            </p:extLst>
          </p:nvPr>
        </p:nvGraphicFramePr>
        <p:xfrm>
          <a:off x="719574" y="1844824"/>
          <a:ext cx="7704856" cy="420624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dirty="0">
                          <a:solidFill>
                            <a:srgbClr val="0000FF"/>
                          </a:solidFill>
                          <a:latin typeface="微軟正黑體" panose="020B0604030504040204" pitchFamily="34" charset="-120"/>
                          <a:ea typeface="微軟正黑體" panose="020B0604030504040204" pitchFamily="34" charset="-120"/>
                        </a:rPr>
                        <a:t>專業群科甄選入學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、上</a:t>
                      </a:r>
                      <a:r>
                        <a:rPr lang="zh-TW" altLang="en-US" sz="2800" b="1" strike="noStrike" baseline="0" dirty="0" smtClean="0">
                          <a:solidFill>
                            <a:srgbClr val="FF0000"/>
                          </a:solidFill>
                          <a:latin typeface="微軟正黑體" panose="020B0604030504040204" pitchFamily="34" charset="-120"/>
                          <a:ea typeface="微軟正黑體" panose="020B0604030504040204" pitchFamily="34" charset="-120"/>
                        </a:rPr>
                        <a:t>騰、</a:t>
                      </a:r>
                      <a:r>
                        <a:rPr lang="zh-TW" altLang="en-US" sz="2800" b="1" strike="noStrike" baseline="0" dirty="0" smtClean="0">
                          <a:solidFill>
                            <a:srgbClr val="0000FF"/>
                          </a:solidFill>
                          <a:latin typeface="微軟正黑體" panose="020B0604030504040204" pitchFamily="34" charset="-120"/>
                          <a:ea typeface="微軟正黑體" panose="020B0604030504040204" pitchFamily="34" charset="-120"/>
                        </a:rPr>
                        <a:t>玉高</a:t>
                      </a:r>
                      <a:r>
                        <a:rPr lang="en-US" altLang="zh-TW" sz="2800" b="1" strike="noStrike" baseline="0" dirty="0" smtClean="0">
                          <a:solidFill>
                            <a:srgbClr val="0000FF"/>
                          </a:solidFill>
                          <a:latin typeface="微軟正黑體" panose="020B0604030504040204" pitchFamily="34" charset="-120"/>
                          <a:ea typeface="微軟正黑體" panose="020B0604030504040204" pitchFamily="34" charset="-120"/>
                        </a:rPr>
                        <a:t>114</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體育班甄選入學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花中體育班、玉高體育班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藝才班甄選入學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花中音樂班、花女美術班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strike="dblStrike" baseline="0" dirty="0">
                          <a:latin typeface="微軟正黑體" pitchFamily="34" charset="-120"/>
                          <a:ea typeface="微軟正黑體" pitchFamily="34" charset="-120"/>
                        </a:rPr>
                        <a:t>科學班甄選入學</a:t>
                      </a:r>
                      <a:endParaRPr lang="en-US" altLang="zh-TW" sz="3200" strike="dblStrike" baseline="0" dirty="0">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strike="noStrike" baseline="0" dirty="0">
                          <a:solidFill>
                            <a:srgbClr val="006600"/>
                          </a:solidFill>
                          <a:latin typeface="微軟正黑體" pitchFamily="34" charset="-120"/>
                          <a:ea typeface="微軟正黑體" pitchFamily="34" charset="-120"/>
                        </a:rPr>
                        <a:t>(</a:t>
                      </a:r>
                      <a:r>
                        <a:rPr lang="zh-TW" altLang="en-US" sz="2800" strike="noStrike" baseline="0" dirty="0">
                          <a:solidFill>
                            <a:srgbClr val="006600"/>
                          </a:solidFill>
                          <a:latin typeface="微軟正黑體" pitchFamily="34" charset="-120"/>
                          <a:ea typeface="微軟正黑體" pitchFamily="34" charset="-120"/>
                        </a:rPr>
                        <a:t>花蓮區無，但可報考其他縣市</a:t>
                      </a:r>
                      <a:r>
                        <a:rPr lang="en-US" altLang="zh-TW" sz="2800" strike="noStrike" baseline="0" dirty="0">
                          <a:solidFill>
                            <a:srgbClr val="006600"/>
                          </a:solidFill>
                          <a:latin typeface="微軟正黑體" pitchFamily="34" charset="-120"/>
                          <a:ea typeface="微軟正黑體" pitchFamily="34" charset="-120"/>
                        </a:rPr>
                        <a:t>)</a:t>
                      </a:r>
                      <a:endParaRPr lang="zh-TW" altLang="en-US" sz="2800" b="1" strike="noStrike" baseline="0" dirty="0">
                        <a:solidFill>
                          <a:srgbClr val="0066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1"/>
                  </a:ext>
                </a:extLst>
              </a:tr>
            </a:tbl>
          </a:graphicData>
        </a:graphic>
      </p:graphicFrame>
      <p:grpSp>
        <p:nvGrpSpPr>
          <p:cNvPr id="19" name="群組 18"/>
          <p:cNvGrpSpPr/>
          <p:nvPr/>
        </p:nvGrpSpPr>
        <p:grpSpPr>
          <a:xfrm>
            <a:off x="2195737" y="44624"/>
            <a:ext cx="6768752" cy="400110"/>
            <a:chOff x="2195736" y="44624"/>
            <a:chExt cx="6768752" cy="400110"/>
          </a:xfrm>
        </p:grpSpPr>
        <p:sp>
          <p:nvSpPr>
            <p:cNvPr id="20" name="矩形 1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特免招生</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00376993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653786280"/>
              </p:ext>
            </p:extLst>
          </p:nvPr>
        </p:nvGraphicFramePr>
        <p:xfrm>
          <a:off x="1331640" y="1502498"/>
          <a:ext cx="6624736" cy="1348247"/>
        </p:xfrm>
        <a:graphic>
          <a:graphicData uri="http://schemas.openxmlformats.org/drawingml/2006/table">
            <a:tbl>
              <a:tblPr firstRow="1" bandRow="1">
                <a:tableStyleId>{912C8C85-51F0-491E-9774-3900AFEF0FD7}</a:tableStyleId>
              </a:tblPr>
              <a:tblGrid>
                <a:gridCol w="6624736">
                  <a:extLst>
                    <a:ext uri="{9D8B030D-6E8A-4147-A177-3AD203B41FA5}">
                      <a16:colId xmlns="" xmlns:a16="http://schemas.microsoft.com/office/drawing/2014/main" val="20000"/>
                    </a:ext>
                  </a:extLst>
                </a:gridCol>
              </a:tblGrid>
              <a:tr h="648072">
                <a:tc>
                  <a:txBody>
                    <a:bodyPr/>
                    <a:lstStyle/>
                    <a:p>
                      <a:pPr algn="ctr"/>
                      <a:r>
                        <a:rPr lang="zh-TW" altLang="en-US" sz="4000" b="1" kern="1200" dirty="0">
                          <a:solidFill>
                            <a:srgbClr val="FFFF00"/>
                          </a:solidFill>
                          <a:latin typeface="微軟正黑體" pitchFamily="34" charset="-120"/>
                          <a:ea typeface="微軟正黑體" pitchFamily="34" charset="-120"/>
                          <a:cs typeface="+mn-cs"/>
                        </a:rPr>
                        <a:t>獨招</a:t>
                      </a:r>
                    </a:p>
                  </a:txBody>
                  <a:tcPr/>
                </a:tc>
                <a:extLst>
                  <a:ext uri="{0D108BD9-81ED-4DB2-BD59-A6C34878D82A}">
                    <a16:rowId xmlns="" xmlns:a16="http://schemas.microsoft.com/office/drawing/2014/main" val="10000"/>
                  </a:ext>
                </a:extLst>
              </a:tr>
              <a:tr h="647207">
                <a:tc>
                  <a:txBody>
                    <a:bodyPr/>
                    <a:lstStyle/>
                    <a:p>
                      <a:pPr algn="ctr"/>
                      <a:r>
                        <a:rPr lang="zh-TW" altLang="en-US" sz="2400" strike="sngStrike" dirty="0"/>
                        <a:t>未受補助私校單獨招生</a:t>
                      </a:r>
                      <a:endParaRPr lang="zh-TW" altLang="en-US" sz="2400" strike="sngStrike" dirty="0">
                        <a:latin typeface="標楷體" pitchFamily="65" charset="-120"/>
                        <a:ea typeface="標楷體" pitchFamily="65" charset="-120"/>
                      </a:endParaRPr>
                    </a:p>
                  </a:txBody>
                  <a:tcPr anchor="ctr"/>
                </a:tc>
                <a:extLst>
                  <a:ext uri="{0D108BD9-81ED-4DB2-BD59-A6C34878D82A}">
                    <a16:rowId xmlns="" xmlns:a16="http://schemas.microsoft.com/office/drawing/2014/main" val="10001"/>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4131927232"/>
              </p:ext>
            </p:extLst>
          </p:nvPr>
        </p:nvGraphicFramePr>
        <p:xfrm>
          <a:off x="1367644" y="3140968"/>
          <a:ext cx="6624736" cy="3535680"/>
        </p:xfrm>
        <a:graphic>
          <a:graphicData uri="http://schemas.openxmlformats.org/drawingml/2006/table">
            <a:tbl>
              <a:tblPr firstRow="1" bandRow="1">
                <a:tableStyleId>{7DF18680-E054-41AD-8BC1-D1AEF772440D}</a:tableStyleId>
              </a:tblPr>
              <a:tblGrid>
                <a:gridCol w="3312368">
                  <a:extLst>
                    <a:ext uri="{9D8B030D-6E8A-4147-A177-3AD203B41FA5}">
                      <a16:colId xmlns="" xmlns:a16="http://schemas.microsoft.com/office/drawing/2014/main" val="20000"/>
                    </a:ext>
                  </a:extLst>
                </a:gridCol>
                <a:gridCol w="3312368">
                  <a:extLst>
                    <a:ext uri="{9D8B030D-6E8A-4147-A177-3AD203B41FA5}">
                      <a16:colId xmlns="" xmlns:a16="http://schemas.microsoft.com/office/drawing/2014/main" val="20001"/>
                    </a:ext>
                  </a:extLst>
                </a:gridCol>
              </a:tblGrid>
              <a:tr h="627908">
                <a:tc gridSpan="2">
                  <a:txBody>
                    <a:bodyPr/>
                    <a:lstStyle/>
                    <a:p>
                      <a:pPr marL="0" algn="ctr" defTabSz="914400" rtl="0" eaLnBrk="1" latinLnBrk="0" hangingPunct="1"/>
                      <a:r>
                        <a:rPr lang="zh-TW" altLang="en-US" sz="4000" b="1" kern="1200" dirty="0">
                          <a:solidFill>
                            <a:srgbClr val="FFFF00"/>
                          </a:solidFill>
                          <a:latin typeface="微軟正黑體" pitchFamily="34" charset="-120"/>
                          <a:ea typeface="微軟正黑體" pitchFamily="34" charset="-120"/>
                          <a:cs typeface="+mn-cs"/>
                        </a:rPr>
                        <a:t>其他</a:t>
                      </a:r>
                    </a:p>
                  </a:txBody>
                  <a:tcPr/>
                </a:tc>
                <a:tc hMerge="1">
                  <a:txBody>
                    <a:bodyPr/>
                    <a:lstStyle/>
                    <a:p>
                      <a:endParaRPr lang="zh-TW" altLang="en-US"/>
                    </a:p>
                  </a:txBody>
                  <a:tcPr/>
                </a:tc>
                <a:extLst>
                  <a:ext uri="{0D108BD9-81ED-4DB2-BD59-A6C34878D82A}">
                    <a16:rowId xmlns="" xmlns:a16="http://schemas.microsoft.com/office/drawing/2014/main" val="10000"/>
                  </a:ext>
                </a:extLst>
              </a:tr>
              <a:tr h="442975">
                <a:tc>
                  <a:txBody>
                    <a:bodyPr/>
                    <a:lstStyle/>
                    <a:p>
                      <a:pPr algn="ct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1.</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運動績優獨招</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體中</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2.</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實用技能學程</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花商</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1"/>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運動績優甄試</a:t>
                      </a:r>
                      <a:endParaRPr lang="zh-TW" altLang="en-US" sz="2400" strike="sngStrike" dirty="0">
                        <a:latin typeface="標楷體" pitchFamily="65" charset="-120"/>
                        <a:ea typeface="標楷體" pitchFamily="65" charset="-120"/>
                      </a:endParaRPr>
                    </a:p>
                  </a:txBody>
                  <a:tcPr anchor="ctr"/>
                </a:tc>
                <a:tc>
                  <a:txBody>
                    <a:bodyPr/>
                    <a:lstStyle/>
                    <a:p>
                      <a:pPr algn="ct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3.</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建教合作班</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上騰</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 xmlns:a16="http://schemas.microsoft.com/office/drawing/2014/main" val="10002"/>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運動績優甄審</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4.</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身心障礙學生</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適性輔導就學安置</a:t>
                      </a:r>
                    </a:p>
                  </a:txBody>
                  <a:tcPr anchor="ctr"/>
                </a:tc>
                <a:extLst>
                  <a:ext uri="{0D108BD9-81ED-4DB2-BD59-A6C34878D82A}">
                    <a16:rowId xmlns="" xmlns:a16="http://schemas.microsoft.com/office/drawing/2014/main" val="10003"/>
                  </a:ext>
                </a:extLst>
              </a:tr>
            </a:tbl>
          </a:graphicData>
        </a:graphic>
      </p:graphicFrame>
      <p:sp>
        <p:nvSpPr>
          <p:cNvPr id="6" name="標題 1"/>
          <p:cNvSpPr txBox="1">
            <a:spLocks/>
          </p:cNvSpPr>
          <p:nvPr/>
        </p:nvSpPr>
        <p:spPr bwMode="auto">
          <a:xfrm>
            <a:off x="467544" y="47667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a:solidFill>
                  <a:srgbClr val="0000FF"/>
                </a:solidFill>
                <a:latin typeface="微軟正黑體" panose="020B0604030504040204" pitchFamily="34" charset="-120"/>
                <a:ea typeface="微軟正黑體" panose="020B0604030504040204" pitchFamily="34" charset="-120"/>
              </a:rPr>
              <a:t>花蓮區</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多元入學管道</a:t>
            </a:r>
          </a:p>
        </p:txBody>
      </p:sp>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548056"/>
            <a:ext cx="1927101" cy="1344355"/>
          </a:xfrm>
          <a:prstGeom prst="rect">
            <a:avLst/>
          </a:prstGeom>
        </p:spPr>
      </p:pic>
    </p:spTree>
    <p:extLst>
      <p:ext uri="{BB962C8B-B14F-4D97-AF65-F5344CB8AC3E}">
        <p14:creationId xmlns:p14="http://schemas.microsoft.com/office/powerpoint/2010/main" val="245843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32</a:t>
            </a:fld>
            <a:endParaRPr lang="zh-TW" altLang="en-US"/>
          </a:p>
        </p:txBody>
      </p:sp>
      <p:sp>
        <p:nvSpPr>
          <p:cNvPr id="18" name="矩形 17"/>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prstClr val="white"/>
                </a:solidFill>
                <a:latin typeface="微軟正黑體" panose="020B0604030504040204" pitchFamily="34" charset="-120"/>
                <a:ea typeface="微軟正黑體" panose="020B0604030504040204" pitchFamily="34" charset="-120"/>
              </a:rPr>
              <a:t>114</a:t>
            </a:r>
            <a:r>
              <a:rPr lang="zh-TW" altLang="en-US" sz="2800" b="1" dirty="0" smtClean="0">
                <a:solidFill>
                  <a:prstClr val="white"/>
                </a:solidFill>
                <a:latin typeface="微軟正黑體" panose="020B0604030504040204" pitchFamily="34" charset="-120"/>
                <a:ea typeface="微軟正黑體" panose="020B0604030504040204" pitchFamily="34" charset="-120"/>
              </a:rPr>
              <a:t>學年</a:t>
            </a:r>
            <a:r>
              <a:rPr lang="zh-TW" altLang="en-US" sz="2800" b="1" dirty="0">
                <a:solidFill>
                  <a:prstClr val="white"/>
                </a:solidFill>
                <a:latin typeface="微軟正黑體" panose="020B0604030504040204" pitchFamily="34" charset="-120"/>
                <a:ea typeface="微軟正黑體" panose="020B0604030504040204" pitchFamily="34" charset="-120"/>
              </a:rPr>
              <a:t>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高級中等學校</a:t>
            </a:r>
            <a:r>
              <a:rPr lang="zh-TW" altLang="en-US" sz="3600" b="1" dirty="0">
                <a:solidFill>
                  <a:srgbClr val="FFFF00"/>
                </a:solidFill>
                <a:latin typeface="微軟正黑體" panose="020B0604030504040204" pitchFamily="34" charset="-120"/>
                <a:ea typeface="微軟正黑體" panose="020B0604030504040204" pitchFamily="34" charset="-120"/>
              </a:rPr>
              <a:t>五專</a:t>
            </a:r>
            <a:r>
              <a:rPr lang="zh-TW" altLang="en-US" sz="2800" b="1" dirty="0">
                <a:solidFill>
                  <a:prstClr val="white"/>
                </a:solidFill>
                <a:latin typeface="微軟正黑體" panose="020B0604030504040204" pitchFamily="34" charset="-120"/>
                <a:ea typeface="微軟正黑體" panose="020B0604030504040204" pitchFamily="34" charset="-120"/>
              </a:rPr>
              <a:t>入學管道</a:t>
            </a:r>
          </a:p>
        </p:txBody>
      </p:sp>
      <p:graphicFrame>
        <p:nvGraphicFramePr>
          <p:cNvPr id="19" name="表格 18"/>
          <p:cNvGraphicFramePr>
            <a:graphicFrameLocks noGrp="1"/>
          </p:cNvGraphicFramePr>
          <p:nvPr>
            <p:extLst>
              <p:ext uri="{D42A27DB-BD31-4B8C-83A1-F6EECF244321}">
                <p14:modId xmlns:p14="http://schemas.microsoft.com/office/powerpoint/2010/main" val="1089093038"/>
              </p:ext>
            </p:extLst>
          </p:nvPr>
        </p:nvGraphicFramePr>
        <p:xfrm>
          <a:off x="647565" y="2132856"/>
          <a:ext cx="7704856" cy="320040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533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五專</a:t>
                      </a:r>
                      <a:r>
                        <a:rPr lang="zh-TW" altLang="en-US" sz="3600" b="1" u="none" kern="1200" dirty="0">
                          <a:solidFill>
                            <a:srgbClr val="FF0000"/>
                          </a:solidFill>
                          <a:latin typeface="微軟正黑體" panose="020B0604030504040204" pitchFamily="34" charset="-120"/>
                          <a:ea typeface="微軟正黑體" panose="020B0604030504040204" pitchFamily="34" charset="-120"/>
                          <a:cs typeface="+mn-cs"/>
                        </a:rPr>
                        <a:t>完全免試</a:t>
                      </a: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入學 </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完免</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lang="en-US" altLang="zh-TW" sz="2400" b="1" u="none" kern="1200" dirty="0">
                        <a:solidFill>
                          <a:srgbClr val="FF0000"/>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不分區獨招、電腦分發</a:t>
                      </a: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0"/>
                  </a:ext>
                </a:extLst>
              </a:tr>
              <a:tr h="533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五專</a:t>
                      </a:r>
                      <a:r>
                        <a:rPr lang="zh-TW" altLang="en-US" sz="3600" b="1" u="none" kern="1200" dirty="0">
                          <a:solidFill>
                            <a:srgbClr val="FF0000"/>
                          </a:solidFill>
                          <a:latin typeface="微軟正黑體" panose="020B0604030504040204" pitchFamily="34" charset="-120"/>
                          <a:ea typeface="微軟正黑體" panose="020B0604030504040204" pitchFamily="34" charset="-120"/>
                          <a:cs typeface="+mn-cs"/>
                        </a:rPr>
                        <a:t>優先免試</a:t>
                      </a: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入學 </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優免</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a:solidFill>
                          <a:srgbClr val="FF0000"/>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全國一區、電腦分發</a:t>
                      </a: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五專</a:t>
                      </a:r>
                      <a:r>
                        <a:rPr lang="zh-TW" altLang="en-US" sz="3600" b="1" u="none" kern="1200" dirty="0">
                          <a:solidFill>
                            <a:srgbClr val="FF0000"/>
                          </a:solidFill>
                          <a:latin typeface="微軟正黑體" panose="020B0604030504040204" pitchFamily="34" charset="-120"/>
                          <a:ea typeface="微軟正黑體" panose="020B0604030504040204" pitchFamily="34" charset="-120"/>
                          <a:cs typeface="+mn-cs"/>
                        </a:rPr>
                        <a:t>聯合免試</a:t>
                      </a: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入學 </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聯免</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a:solidFill>
                          <a:srgbClr val="FF0000"/>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分北、中、南三區報名</a:t>
                      </a: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p>
                  </a:txBody>
                  <a:tcPr/>
                </a:tc>
                <a:extLst>
                  <a:ext uri="{0D108BD9-81ED-4DB2-BD59-A6C34878D82A}">
                    <a16:rowId xmlns="" xmlns:a16="http://schemas.microsoft.com/office/drawing/2014/main" val="10001"/>
                  </a:ext>
                </a:extLst>
              </a:tr>
            </a:tbl>
          </a:graphicData>
        </a:graphic>
      </p:graphicFrame>
      <p:grpSp>
        <p:nvGrpSpPr>
          <p:cNvPr id="20" name="群組 19"/>
          <p:cNvGrpSpPr/>
          <p:nvPr/>
        </p:nvGrpSpPr>
        <p:grpSpPr>
          <a:xfrm>
            <a:off x="2195737" y="44624"/>
            <a:ext cx="6768752" cy="400110"/>
            <a:chOff x="2195736" y="44624"/>
            <a:chExt cx="6768752" cy="400110"/>
          </a:xfrm>
        </p:grpSpPr>
        <p:sp>
          <p:nvSpPr>
            <p:cNvPr id="21" name="矩形 20"/>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五專入學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16" name="Rectangle 11">
            <a:extLst>
              <a:ext uri="{FF2B5EF4-FFF2-40B4-BE49-F238E27FC236}">
                <a16:creationId xmlns="" xmlns:a16="http://schemas.microsoft.com/office/drawing/2014/main" id="{39AFE8B7-71C2-45AC-A7BD-FC25D503360B}"/>
              </a:ext>
            </a:extLst>
          </p:cNvPr>
          <p:cNvSpPr>
            <a:spLocks noChangeArrowheads="1"/>
          </p:cNvSpPr>
          <p:nvPr/>
        </p:nvSpPr>
        <p:spPr bwMode="auto">
          <a:xfrm>
            <a:off x="683568" y="5517232"/>
            <a:ext cx="7632848"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36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Tree>
    <p:extLst>
      <p:ext uri="{BB962C8B-B14F-4D97-AF65-F5344CB8AC3E}">
        <p14:creationId xmlns:p14="http://schemas.microsoft.com/office/powerpoint/2010/main" val="351764408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33</a:t>
            </a:fld>
            <a:endParaRPr lang="en-US" altLang="zh-TW" b="1">
              <a:solidFill>
                <a:prstClr val="black"/>
              </a:solidFill>
            </a:endParaRPr>
          </a:p>
        </p:txBody>
      </p:sp>
      <p:sp>
        <p:nvSpPr>
          <p:cNvPr id="3" name="文字版面配置區 2"/>
          <p:cNvSpPr>
            <a:spLocks noGrp="1"/>
          </p:cNvSpPr>
          <p:nvPr>
            <p:ph type="body" idx="1"/>
          </p:nvPr>
        </p:nvSpPr>
        <p:spPr>
          <a:xfrm>
            <a:off x="1187624" y="-710977"/>
            <a:ext cx="9144000" cy="3527425"/>
          </a:xfrm>
        </p:spPr>
        <p:txBody>
          <a:bodyPr rtlCol="0">
            <a:noAutofit/>
          </a:bodyPr>
          <a:lstStyle/>
          <a:p>
            <a:pPr algn="ctr" fontAlgn="auto">
              <a:lnSpc>
                <a:spcPct val="150000"/>
              </a:lnSpc>
              <a:spcBef>
                <a:spcPts val="0"/>
              </a:spcBef>
              <a:spcAft>
                <a:spcPts val="0"/>
              </a:spcAft>
              <a:defRPr/>
            </a:pPr>
            <a:r>
              <a:rPr lang="zh-TW" altLang="en-US" sz="4000" b="1" dirty="0">
                <a:solidFill>
                  <a:srgbClr val="FF0000"/>
                </a:solidFill>
                <a:latin typeface="Times New Roman" pitchFamily="18" charset="0"/>
                <a:ea typeface="標楷體" pitchFamily="65" charset="-120"/>
                <a:cs typeface="Times New Roman" pitchFamily="18" charset="0"/>
              </a:rPr>
              <a:t>花蓮區多元入學管道有哪</a:t>
            </a:r>
            <a:r>
              <a:rPr lang="en-US" altLang="zh-TW" sz="4000" b="1" dirty="0">
                <a:solidFill>
                  <a:srgbClr val="FF0000"/>
                </a:solidFill>
                <a:latin typeface="Times New Roman" pitchFamily="18" charset="0"/>
                <a:ea typeface="標楷體" pitchFamily="65" charset="-120"/>
                <a:cs typeface="Times New Roman" pitchFamily="18" charset="0"/>
              </a:rPr>
              <a:t>4</a:t>
            </a:r>
            <a:r>
              <a:rPr lang="zh-TW" altLang="en-US" sz="4000" b="1" dirty="0">
                <a:solidFill>
                  <a:srgbClr val="FF0000"/>
                </a:solidFill>
                <a:latin typeface="Times New Roman" pitchFamily="18" charset="0"/>
                <a:ea typeface="標楷體" pitchFamily="65" charset="-120"/>
                <a:cs typeface="Times New Roman" pitchFamily="18" charset="0"/>
              </a:rPr>
              <a:t>種</a:t>
            </a:r>
            <a:r>
              <a:rPr lang="zh-TW" altLang="en-US" sz="4000" b="1" dirty="0">
                <a:solidFill>
                  <a:srgbClr val="000099"/>
                </a:solidFill>
                <a:latin typeface="Times New Roman" pitchFamily="18" charset="0"/>
                <a:ea typeface="標楷體" pitchFamily="65" charset="-120"/>
                <a:cs typeface="Times New Roman" pitchFamily="18" charset="0"/>
              </a:rPr>
              <a:t>？</a:t>
            </a:r>
            <a:endParaRPr lang="en-US" altLang="zh-TW" sz="4000" b="1" dirty="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endParaRPr lang="en-US" altLang="zh-TW" sz="4000" b="1" dirty="0">
              <a:solidFill>
                <a:srgbClr val="000099"/>
              </a:solidFill>
              <a:latin typeface="Times New Roman" pitchFamily="18" charset="0"/>
              <a:ea typeface="標楷體" pitchFamily="65" charset="-120"/>
              <a:cs typeface="Times New Roman" pitchFamily="18" charset="0"/>
            </a:endParaRPr>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627784" y="44624"/>
              <a:ext cx="2160240" cy="360045"/>
              <a:chOff x="2339752" y="44624"/>
              <a:chExt cx="2160240" cy="360045"/>
            </a:xfrm>
          </p:grpSpPr>
          <p:grpSp>
            <p:nvGrpSpPr>
              <p:cNvPr id="10" name="群組 37"/>
              <p:cNvGrpSpPr/>
              <p:nvPr/>
            </p:nvGrpSpPr>
            <p:grpSpPr>
              <a:xfrm>
                <a:off x="2835903" y="44629"/>
                <a:ext cx="1664089" cy="360040"/>
                <a:chOff x="2835897" y="44624"/>
                <a:chExt cx="1664089" cy="360040"/>
              </a:xfrm>
            </p:grpSpPr>
            <p:sp>
              <p:nvSpPr>
                <p:cNvPr id="13" name="橢圓 1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形圖說文字 15"/>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17" name="標題 1"/>
          <p:cNvSpPr txBox="1">
            <a:spLocks/>
          </p:cNvSpPr>
          <p:nvPr/>
        </p:nvSpPr>
        <p:spPr bwMode="auto">
          <a:xfrm>
            <a:off x="493204" y="2996952"/>
            <a:ext cx="87336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3200" b="1" dirty="0">
                <a:solidFill>
                  <a:srgbClr val="0000FF"/>
                </a:solidFill>
                <a:latin typeface="微軟正黑體" panose="020B0604030504040204" pitchFamily="34" charset="-120"/>
                <a:ea typeface="微軟正黑體" panose="020B0604030504040204" pitchFamily="34" charset="-120"/>
              </a:rPr>
              <a:t>花蓮區</a:t>
            </a:r>
            <a:r>
              <a:rPr lang="en-US" altLang="zh-TW" sz="3200" b="1" dirty="0">
                <a:solidFill>
                  <a:srgbClr val="0000FF"/>
                </a:solidFill>
                <a:latin typeface="微軟正黑體" panose="020B0604030504040204" pitchFamily="34" charset="-120"/>
                <a:ea typeface="微軟正黑體" panose="020B0604030504040204" pitchFamily="34" charset="-120"/>
              </a:rPr>
              <a:t>-</a:t>
            </a:r>
            <a:r>
              <a:rPr lang="zh-TW" altLang="en-US" sz="3200" b="1" dirty="0">
                <a:solidFill>
                  <a:srgbClr val="0000FF"/>
                </a:solidFill>
                <a:latin typeface="微軟正黑體" panose="020B0604030504040204" pitchFamily="34" charset="-120"/>
                <a:ea typeface="微軟正黑體" panose="020B0604030504040204" pitchFamily="34" charset="-120"/>
              </a:rPr>
              <a:t>多元入學管道</a:t>
            </a:r>
            <a:r>
              <a:rPr lang="en-US" altLang="zh-TW" sz="3200" b="1" dirty="0">
                <a:solidFill>
                  <a:srgbClr val="0000FF"/>
                </a:solidFill>
                <a:latin typeface="微軟正黑體" panose="020B0604030504040204" pitchFamily="34" charset="-120"/>
                <a:ea typeface="微軟正黑體" panose="020B0604030504040204" pitchFamily="34" charset="-120"/>
              </a:rPr>
              <a:t>(1)-</a:t>
            </a:r>
            <a:r>
              <a:rPr lang="zh-TW" altLang="en-US" sz="4000" b="1" dirty="0">
                <a:solidFill>
                  <a:srgbClr val="FF0000"/>
                </a:solidFill>
                <a:latin typeface="微軟正黑體" panose="020B0604030504040204" pitchFamily="34" charset="-120"/>
                <a:ea typeface="微軟正黑體" panose="020B0604030504040204" pitchFamily="34" charset="-120"/>
              </a:rPr>
              <a:t>免試入學</a:t>
            </a:r>
          </a:p>
        </p:txBody>
      </p:sp>
      <p:sp>
        <p:nvSpPr>
          <p:cNvPr id="18" name="標題 1"/>
          <p:cNvSpPr txBox="1">
            <a:spLocks/>
          </p:cNvSpPr>
          <p:nvPr/>
        </p:nvSpPr>
        <p:spPr bwMode="auto">
          <a:xfrm>
            <a:off x="497886" y="3933056"/>
            <a:ext cx="87336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3200" b="1" dirty="0">
                <a:solidFill>
                  <a:srgbClr val="0000FF"/>
                </a:solidFill>
                <a:latin typeface="微軟正黑體" panose="020B0604030504040204" pitchFamily="34" charset="-120"/>
                <a:ea typeface="微軟正黑體" panose="020B0604030504040204" pitchFamily="34" charset="-120"/>
              </a:rPr>
              <a:t>花蓮區</a:t>
            </a:r>
            <a:r>
              <a:rPr lang="en-US" altLang="zh-TW" sz="3200" b="1" dirty="0">
                <a:solidFill>
                  <a:srgbClr val="0000FF"/>
                </a:solidFill>
                <a:latin typeface="微軟正黑體" panose="020B0604030504040204" pitchFamily="34" charset="-120"/>
                <a:ea typeface="微軟正黑體" panose="020B0604030504040204" pitchFamily="34" charset="-120"/>
              </a:rPr>
              <a:t>-</a:t>
            </a:r>
            <a:r>
              <a:rPr lang="zh-TW" altLang="en-US" sz="3200" b="1" dirty="0">
                <a:solidFill>
                  <a:srgbClr val="0000FF"/>
                </a:solidFill>
                <a:latin typeface="微軟正黑體" panose="020B0604030504040204" pitchFamily="34" charset="-120"/>
                <a:ea typeface="微軟正黑體" panose="020B0604030504040204" pitchFamily="34" charset="-120"/>
              </a:rPr>
              <a:t>多元入學管道</a:t>
            </a:r>
            <a:r>
              <a:rPr lang="en-US" altLang="zh-TW" sz="3200" b="1" dirty="0">
                <a:solidFill>
                  <a:srgbClr val="0000FF"/>
                </a:solidFill>
                <a:latin typeface="微軟正黑體" panose="020B0604030504040204" pitchFamily="34" charset="-120"/>
                <a:ea typeface="微軟正黑體" panose="020B0604030504040204" pitchFamily="34" charset="-120"/>
              </a:rPr>
              <a:t>(2)-</a:t>
            </a:r>
            <a:r>
              <a:rPr lang="zh-TW" altLang="en-US" sz="4000" b="1" dirty="0">
                <a:solidFill>
                  <a:srgbClr val="FF0000"/>
                </a:solidFill>
                <a:latin typeface="微軟正黑體" panose="020B0604030504040204" pitchFamily="34" charset="-120"/>
                <a:ea typeface="微軟正黑體" panose="020B0604030504040204" pitchFamily="34" charset="-120"/>
              </a:rPr>
              <a:t>特色招生</a:t>
            </a:r>
          </a:p>
        </p:txBody>
      </p:sp>
      <p:sp>
        <p:nvSpPr>
          <p:cNvPr id="19" name="標題 1"/>
          <p:cNvSpPr txBox="1">
            <a:spLocks/>
          </p:cNvSpPr>
          <p:nvPr/>
        </p:nvSpPr>
        <p:spPr bwMode="auto">
          <a:xfrm>
            <a:off x="493204" y="4653136"/>
            <a:ext cx="87336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3200" b="1" dirty="0">
                <a:solidFill>
                  <a:srgbClr val="0000FF"/>
                </a:solidFill>
                <a:latin typeface="微軟正黑體" panose="020B0604030504040204" pitchFamily="34" charset="-120"/>
                <a:ea typeface="微軟正黑體" panose="020B0604030504040204" pitchFamily="34" charset="-120"/>
              </a:rPr>
              <a:t>花蓮區</a:t>
            </a:r>
            <a:r>
              <a:rPr lang="en-US" altLang="zh-TW" sz="3200" b="1" dirty="0">
                <a:solidFill>
                  <a:srgbClr val="0000FF"/>
                </a:solidFill>
                <a:latin typeface="微軟正黑體" panose="020B0604030504040204" pitchFamily="34" charset="-120"/>
                <a:ea typeface="微軟正黑體" panose="020B0604030504040204" pitchFamily="34" charset="-120"/>
              </a:rPr>
              <a:t>-</a:t>
            </a:r>
            <a:r>
              <a:rPr lang="zh-TW" altLang="en-US" sz="3200" b="1" dirty="0">
                <a:solidFill>
                  <a:srgbClr val="0000FF"/>
                </a:solidFill>
                <a:latin typeface="微軟正黑體" panose="020B0604030504040204" pitchFamily="34" charset="-120"/>
                <a:ea typeface="微軟正黑體" panose="020B0604030504040204" pitchFamily="34" charset="-120"/>
              </a:rPr>
              <a:t>多元入學管道</a:t>
            </a:r>
            <a:r>
              <a:rPr lang="en-US" altLang="zh-TW" sz="3200" b="1" dirty="0">
                <a:solidFill>
                  <a:srgbClr val="0000FF"/>
                </a:solidFill>
                <a:latin typeface="微軟正黑體" panose="020B0604030504040204" pitchFamily="34" charset="-120"/>
                <a:ea typeface="微軟正黑體" panose="020B0604030504040204" pitchFamily="34" charset="-120"/>
              </a:rPr>
              <a:t>(3)-</a:t>
            </a:r>
            <a:r>
              <a:rPr lang="zh-TW" altLang="en-US" sz="4000" b="1" dirty="0">
                <a:solidFill>
                  <a:srgbClr val="FF0000"/>
                </a:solidFill>
                <a:latin typeface="微軟正黑體" panose="020B0604030504040204" pitchFamily="34" charset="-120"/>
                <a:ea typeface="微軟正黑體" panose="020B0604030504040204" pitchFamily="34" charset="-120"/>
              </a:rPr>
              <a:t>其他</a:t>
            </a:r>
          </a:p>
        </p:txBody>
      </p:sp>
      <p:sp>
        <p:nvSpPr>
          <p:cNvPr id="20" name="標題 1"/>
          <p:cNvSpPr txBox="1">
            <a:spLocks/>
          </p:cNvSpPr>
          <p:nvPr/>
        </p:nvSpPr>
        <p:spPr bwMode="auto">
          <a:xfrm>
            <a:off x="645604" y="5157192"/>
            <a:ext cx="87336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3200" b="1" dirty="0">
                <a:solidFill>
                  <a:srgbClr val="0000FF"/>
                </a:solidFill>
                <a:latin typeface="微軟正黑體" panose="020B0604030504040204" pitchFamily="34" charset="-120"/>
                <a:ea typeface="微軟正黑體" panose="020B0604030504040204" pitchFamily="34" charset="-120"/>
              </a:rPr>
              <a:t>花蓮區</a:t>
            </a:r>
            <a:r>
              <a:rPr lang="en-US" altLang="zh-TW" sz="3200" b="1" dirty="0">
                <a:solidFill>
                  <a:srgbClr val="0000FF"/>
                </a:solidFill>
                <a:latin typeface="微軟正黑體" panose="020B0604030504040204" pitchFamily="34" charset="-120"/>
                <a:ea typeface="微軟正黑體" panose="020B0604030504040204" pitchFamily="34" charset="-120"/>
              </a:rPr>
              <a:t>-</a:t>
            </a:r>
            <a:r>
              <a:rPr lang="zh-TW" altLang="en-US" sz="3200" b="1" dirty="0">
                <a:solidFill>
                  <a:srgbClr val="0000FF"/>
                </a:solidFill>
                <a:latin typeface="微軟正黑體" panose="020B0604030504040204" pitchFamily="34" charset="-120"/>
                <a:ea typeface="微軟正黑體" panose="020B0604030504040204" pitchFamily="34" charset="-120"/>
              </a:rPr>
              <a:t>多元入學管道</a:t>
            </a:r>
            <a:r>
              <a:rPr lang="en-US" altLang="zh-TW" sz="3200" b="1" dirty="0">
                <a:solidFill>
                  <a:srgbClr val="0000FF"/>
                </a:solidFill>
                <a:latin typeface="微軟正黑體" panose="020B0604030504040204" pitchFamily="34" charset="-120"/>
                <a:ea typeface="微軟正黑體" panose="020B0604030504040204" pitchFamily="34" charset="-120"/>
              </a:rPr>
              <a:t>(4)-</a:t>
            </a:r>
            <a:r>
              <a:rPr lang="zh-TW" altLang="en-US" sz="4000" b="1" dirty="0">
                <a:solidFill>
                  <a:srgbClr val="FF0000"/>
                </a:solidFill>
                <a:latin typeface="微軟正黑體" panose="020B0604030504040204" pitchFamily="34" charset="-120"/>
                <a:ea typeface="微軟正黑體" panose="020B0604030504040204" pitchFamily="34" charset="-120"/>
              </a:rPr>
              <a:t>五專</a:t>
            </a:r>
          </a:p>
        </p:txBody>
      </p:sp>
    </p:spTree>
    <p:extLst>
      <p:ext uri="{BB962C8B-B14F-4D97-AF65-F5344CB8AC3E}">
        <p14:creationId xmlns:p14="http://schemas.microsoft.com/office/powerpoint/2010/main" val="300607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時間序列</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34" name="直線接點 33"/>
          <p:cNvCxnSpPr/>
          <p:nvPr/>
        </p:nvCxnSpPr>
        <p:spPr>
          <a:xfrm>
            <a:off x="196600" y="77685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540435" y="1052204"/>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1" y="476672"/>
            <a:ext cx="9121149"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FFFFFF"/>
                </a:solidFill>
                <a:latin typeface="微軟正黑體" panose="020B0604030504040204" pitchFamily="34" charset="-120"/>
                <a:ea typeface="微軟正黑體" panose="020B0604030504040204" pitchFamily="34" charset="-120"/>
                <a:cs typeface="BiauKai"/>
              </a:rPr>
              <a:t>114</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學年度適性入學時間流程</a:t>
            </a:r>
          </a:p>
        </p:txBody>
      </p:sp>
      <p:sp>
        <p:nvSpPr>
          <p:cNvPr id="37" name="向右箭號 53"/>
          <p:cNvSpPr/>
          <p:nvPr/>
        </p:nvSpPr>
        <p:spPr>
          <a:xfrm>
            <a:off x="1" y="1136912"/>
            <a:ext cx="9121148" cy="5544584"/>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cxnSp>
        <p:nvCxnSpPr>
          <p:cNvPr id="46" name="直線接點 45"/>
          <p:cNvCxnSpPr/>
          <p:nvPr/>
        </p:nvCxnSpPr>
        <p:spPr>
          <a:xfrm>
            <a:off x="5265003" y="1262724"/>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2602680" y="1262724"/>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2176203" y="1918220"/>
            <a:ext cx="1628231" cy="5888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直升入學</a:t>
            </a:r>
          </a:p>
        </p:txBody>
      </p:sp>
      <p:sp>
        <p:nvSpPr>
          <p:cNvPr id="49" name="圓角矩形 57"/>
          <p:cNvSpPr/>
          <p:nvPr/>
        </p:nvSpPr>
        <p:spPr>
          <a:xfrm>
            <a:off x="4043432" y="1944538"/>
            <a:ext cx="2145243" cy="12175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分區免試入學</a:t>
            </a:r>
          </a:p>
        </p:txBody>
      </p:sp>
      <p:sp>
        <p:nvSpPr>
          <p:cNvPr id="51" name="圓角矩形 58"/>
          <p:cNvSpPr/>
          <p:nvPr/>
        </p:nvSpPr>
        <p:spPr>
          <a:xfrm>
            <a:off x="6443392" y="1960861"/>
            <a:ext cx="2326243" cy="40841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免試續招</a:t>
            </a:r>
          </a:p>
        </p:txBody>
      </p:sp>
      <p:sp>
        <p:nvSpPr>
          <p:cNvPr id="52" name="圓角矩形 59"/>
          <p:cNvSpPr/>
          <p:nvPr/>
        </p:nvSpPr>
        <p:spPr>
          <a:xfrm>
            <a:off x="2168179" y="4714666"/>
            <a:ext cx="4052215" cy="7150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單獨辦理免試招生 </a:t>
            </a:r>
            <a:endParaRPr lang="en-US" altLang="zh-TW" sz="2000" b="1" dirty="0">
              <a:solidFill>
                <a:prstClr val="white"/>
              </a:solidFill>
              <a:latin typeface="微軟正黑體" panose="020B0604030504040204" pitchFamily="34" charset="-120"/>
              <a:ea typeface="微軟正黑體" panose="020B0604030504040204" pitchFamily="34" charset="-120"/>
            </a:endParaRPr>
          </a:p>
          <a:p>
            <a:pPr algn="ctr"/>
            <a:r>
              <a:rPr lang="en-US" altLang="zh-TW" b="1" dirty="0">
                <a:solidFill>
                  <a:prstClr val="white"/>
                </a:solidFill>
                <a:latin typeface="微軟正黑體" panose="020B0604030504040204" pitchFamily="34" charset="-120"/>
                <a:ea typeface="微軟正黑體" panose="020B0604030504040204" pitchFamily="34" charset="-120"/>
              </a:rPr>
              <a:t>(</a:t>
            </a:r>
            <a:r>
              <a:rPr lang="zh-TW" altLang="en-US" b="1" dirty="0">
                <a:solidFill>
                  <a:prstClr val="white"/>
                </a:solidFill>
                <a:latin typeface="微軟正黑體" panose="020B0604030504040204" pitchFamily="34" charset="-120"/>
                <a:ea typeface="微軟正黑體" panose="020B0604030504040204" pitchFamily="34" charset="-120"/>
              </a:rPr>
              <a:t>技術型、單科型、進修部</a:t>
            </a:r>
            <a:r>
              <a:rPr lang="en-US" altLang="zh-TW" b="1" dirty="0">
                <a:solidFill>
                  <a:prstClr val="white"/>
                </a:solidFill>
                <a:latin typeface="微軟正黑體" panose="020B0604030504040204" pitchFamily="34" charset="-120"/>
                <a:ea typeface="微軟正黑體" panose="020B0604030504040204" pitchFamily="34" charset="-120"/>
              </a:rPr>
              <a:t>)</a:t>
            </a: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53" name="矩形 52"/>
          <p:cNvSpPr/>
          <p:nvPr/>
        </p:nvSpPr>
        <p:spPr>
          <a:xfrm>
            <a:off x="750557" y="1960863"/>
            <a:ext cx="1298161"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國中教育會考</a:t>
            </a:r>
          </a:p>
        </p:txBody>
      </p:sp>
      <p:sp>
        <p:nvSpPr>
          <p:cNvPr id="54" name="矩形 53"/>
          <p:cNvSpPr/>
          <p:nvPr/>
        </p:nvSpPr>
        <p:spPr>
          <a:xfrm>
            <a:off x="4043446" y="3338385"/>
            <a:ext cx="2170361" cy="127368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特色招生</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zh-TW" altLang="en-US" sz="2200" b="1" dirty="0">
                <a:solidFill>
                  <a:prstClr val="white"/>
                </a:solidFill>
                <a:latin typeface="微軟正黑體" panose="020B0604030504040204" pitchFamily="34" charset="-120"/>
                <a:ea typeface="微軟正黑體" panose="020B0604030504040204" pitchFamily="34" charset="-120"/>
              </a:rPr>
              <a:t>考試分發入學</a:t>
            </a:r>
          </a:p>
        </p:txBody>
      </p:sp>
      <p:sp>
        <p:nvSpPr>
          <p:cNvPr id="55" name="矩形 54"/>
          <p:cNvSpPr/>
          <p:nvPr/>
        </p:nvSpPr>
        <p:spPr>
          <a:xfrm>
            <a:off x="196587" y="5519730"/>
            <a:ext cx="6001876"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特色招生甄選入學</a:t>
            </a:r>
            <a:r>
              <a:rPr lang="en-US" altLang="zh-TW" sz="1600" b="1" dirty="0">
                <a:solidFill>
                  <a:prstClr val="white"/>
                </a:solidFill>
                <a:latin typeface="微軟正黑體" panose="020B0604030504040204" pitchFamily="34" charset="-120"/>
                <a:ea typeface="微軟正黑體" panose="020B0604030504040204" pitchFamily="34" charset="-120"/>
              </a:rPr>
              <a:t>(</a:t>
            </a:r>
            <a:r>
              <a:rPr lang="zh-TW" altLang="en-US" sz="1600" b="1" dirty="0">
                <a:solidFill>
                  <a:prstClr val="white"/>
                </a:solidFill>
                <a:latin typeface="微軟正黑體" panose="020B0604030504040204" pitchFamily="34" charset="-120"/>
                <a:ea typeface="微軟正黑體" panose="020B0604030504040204" pitchFamily="34" charset="-120"/>
              </a:rPr>
              <a:t>專業群科、科學班、藝才班、體育班等</a:t>
            </a:r>
            <a:r>
              <a:rPr lang="en-US" altLang="zh-TW" sz="1600" b="1" dirty="0">
                <a:solidFill>
                  <a:prstClr val="white"/>
                </a:solidFill>
                <a:latin typeface="微軟正黑體" panose="020B0604030504040204" pitchFamily="34" charset="-120"/>
                <a:ea typeface="微軟正黑體" panose="020B0604030504040204" pitchFamily="34" charset="-120"/>
              </a:rPr>
              <a:t>)</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sp>
        <p:nvSpPr>
          <p:cNvPr id="56" name="文字方塊 55"/>
          <p:cNvSpPr txBox="1"/>
          <p:nvPr/>
        </p:nvSpPr>
        <p:spPr>
          <a:xfrm>
            <a:off x="430472" y="6219862"/>
            <a:ext cx="1719865"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114</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57" name="文字方塊 56"/>
          <p:cNvSpPr txBox="1"/>
          <p:nvPr/>
        </p:nvSpPr>
        <p:spPr>
          <a:xfrm>
            <a:off x="3074313" y="6213741"/>
            <a:ext cx="165595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114</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8" name="文字方塊 57"/>
          <p:cNvSpPr txBox="1"/>
          <p:nvPr/>
        </p:nvSpPr>
        <p:spPr>
          <a:xfrm>
            <a:off x="5468264" y="6212009"/>
            <a:ext cx="173010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114</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9" name="文字方塊 58"/>
          <p:cNvSpPr txBox="1"/>
          <p:nvPr/>
        </p:nvSpPr>
        <p:spPr>
          <a:xfrm>
            <a:off x="7198381" y="6190866"/>
            <a:ext cx="176612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114</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60" name="矩形 59"/>
          <p:cNvSpPr/>
          <p:nvPr/>
        </p:nvSpPr>
        <p:spPr>
          <a:xfrm>
            <a:off x="2183730" y="3945254"/>
            <a:ext cx="1628231" cy="69491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技優甄審入學</a:t>
            </a:r>
          </a:p>
        </p:txBody>
      </p:sp>
      <p:sp>
        <p:nvSpPr>
          <p:cNvPr id="61" name="圓角矩形 68"/>
          <p:cNvSpPr/>
          <p:nvPr/>
        </p:nvSpPr>
        <p:spPr>
          <a:xfrm>
            <a:off x="2177400" y="2573924"/>
            <a:ext cx="1636247"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完全免試</a:t>
            </a:r>
          </a:p>
        </p:txBody>
      </p:sp>
      <p:sp>
        <p:nvSpPr>
          <p:cNvPr id="62" name="向下箭號圖說文字 69"/>
          <p:cNvSpPr/>
          <p:nvPr/>
        </p:nvSpPr>
        <p:spPr>
          <a:xfrm>
            <a:off x="3212776" y="1264969"/>
            <a:ext cx="15174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114/6/13</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3" name="向下箭號圖說文字 70"/>
          <p:cNvSpPr/>
          <p:nvPr/>
        </p:nvSpPr>
        <p:spPr>
          <a:xfrm>
            <a:off x="5527206" y="1252120"/>
            <a:ext cx="15062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114/7/10</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5" name="矩形 64"/>
          <p:cNvSpPr/>
          <p:nvPr/>
        </p:nvSpPr>
        <p:spPr>
          <a:xfrm>
            <a:off x="2185593" y="3219045"/>
            <a:ext cx="1628231"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實用技能學程</a:t>
            </a:r>
          </a:p>
        </p:txBody>
      </p:sp>
      <p:sp>
        <p:nvSpPr>
          <p:cNvPr id="38" name="向下箭號圖說文字 69"/>
          <p:cNvSpPr/>
          <p:nvPr/>
        </p:nvSpPr>
        <p:spPr>
          <a:xfrm>
            <a:off x="750542" y="1252120"/>
            <a:ext cx="1767339"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114/5/17-18</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grpSp>
        <p:nvGrpSpPr>
          <p:cNvPr id="39" name="群組 38"/>
          <p:cNvGrpSpPr/>
          <p:nvPr/>
        </p:nvGrpSpPr>
        <p:grpSpPr>
          <a:xfrm>
            <a:off x="2195737" y="44631"/>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3" name="群組 37"/>
              <p:cNvGrpSpPr/>
              <p:nvPr/>
            </p:nvGrpSpPr>
            <p:grpSpPr>
              <a:xfrm>
                <a:off x="2267744" y="44629"/>
                <a:ext cx="2232248" cy="360040"/>
                <a:chOff x="2267738" y="44624"/>
                <a:chExt cx="2232248" cy="360040"/>
              </a:xfrm>
            </p:grpSpPr>
            <p:sp>
              <p:nvSpPr>
                <p:cNvPr id="64" name="橢圓 6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45" name="橢圓 4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a:xfrm>
            <a:off x="6886179" y="6343699"/>
            <a:ext cx="2089589" cy="365125"/>
          </a:xfrm>
        </p:spPr>
        <p:txBody>
          <a:bodyPr/>
          <a:lstStyle/>
          <a:p>
            <a:pPr>
              <a:defRPr/>
            </a:pPr>
            <a:fld id="{EA492ED5-1C95-4B29-ACE8-5E88B12C2CFD}" type="slidenum">
              <a:rPr lang="zh-TW" altLang="en-US" smtClean="0">
                <a:solidFill>
                  <a:prstClr val="black">
                    <a:tint val="75000"/>
                  </a:prstClr>
                </a:solidFill>
              </a:rPr>
              <a:pPr>
                <a:defRPr/>
              </a:pPr>
              <a:t>34</a:t>
            </a:fld>
            <a:endParaRPr lang="zh-TW" altLang="en-US" dirty="0">
              <a:solidFill>
                <a:prstClr val="black">
                  <a:tint val="75000"/>
                </a:prstClr>
              </a:solidFill>
            </a:endParaRPr>
          </a:p>
        </p:txBody>
      </p:sp>
      <p:cxnSp>
        <p:nvCxnSpPr>
          <p:cNvPr id="68" name="直線接點 67"/>
          <p:cNvCxnSpPr/>
          <p:nvPr/>
        </p:nvCxnSpPr>
        <p:spPr>
          <a:xfrm flipH="1">
            <a:off x="7226003" y="1264977"/>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9" name="圓角矩形 57"/>
          <p:cNvSpPr/>
          <p:nvPr/>
        </p:nvSpPr>
        <p:spPr>
          <a:xfrm>
            <a:off x="178429" y="1960860"/>
            <a:ext cx="504056" cy="346885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學習區完全免試入學</a:t>
            </a:r>
          </a:p>
        </p:txBody>
      </p:sp>
    </p:spTree>
    <p:extLst>
      <p:ext uri="{BB962C8B-B14F-4D97-AF65-F5344CB8AC3E}">
        <p14:creationId xmlns:p14="http://schemas.microsoft.com/office/powerpoint/2010/main" val="28702581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051720" y="908720"/>
            <a:ext cx="7256768" cy="1569660"/>
          </a:xfrm>
          <a:prstGeom prst="rect">
            <a:avLst/>
          </a:prstGeom>
        </p:spPr>
        <p:txBody>
          <a:bodyPr wrap="square">
            <a:spAutoFit/>
          </a:bodyPr>
          <a:lstStyle/>
          <a:p>
            <a:pPr indent="-450850" algn="ctr"/>
            <a:r>
              <a:rPr lang="zh-TW" altLang="en-US" sz="4800" b="1" dirty="0">
                <a:solidFill>
                  <a:srgbClr val="000099"/>
                </a:solidFill>
                <a:latin typeface="Times New Roman" pitchFamily="18" charset="0"/>
                <a:ea typeface="標楷體" pitchFamily="65" charset="-120"/>
                <a:cs typeface="Times New Roman" pitchFamily="18" charset="0"/>
              </a:rPr>
              <a:t>哪些入學管道在第一階段</a:t>
            </a:r>
            <a:r>
              <a:rPr lang="en-US" altLang="zh-TW" sz="4800" b="1" dirty="0">
                <a:solidFill>
                  <a:srgbClr val="000099"/>
                </a:solidFill>
                <a:latin typeface="Times New Roman" pitchFamily="18" charset="0"/>
                <a:ea typeface="標楷體" pitchFamily="65" charset="-120"/>
                <a:cs typeface="Times New Roman" pitchFamily="18" charset="0"/>
              </a:rPr>
              <a:t>(</a:t>
            </a:r>
            <a:r>
              <a:rPr lang="zh-TW" altLang="en-US" sz="4800" b="1" dirty="0">
                <a:solidFill>
                  <a:srgbClr val="000099"/>
                </a:solidFill>
                <a:latin typeface="Times New Roman" pitchFamily="18" charset="0"/>
                <a:ea typeface="標楷體" pitchFamily="65" charset="-120"/>
                <a:cs typeface="Times New Roman" pitchFamily="18" charset="0"/>
              </a:rPr>
              <a:t>會考前</a:t>
            </a:r>
            <a:r>
              <a:rPr lang="en-US" altLang="zh-TW" sz="4800" b="1" dirty="0">
                <a:solidFill>
                  <a:srgbClr val="000099"/>
                </a:solidFill>
                <a:latin typeface="Times New Roman" pitchFamily="18" charset="0"/>
                <a:ea typeface="標楷體" pitchFamily="65" charset="-120"/>
                <a:cs typeface="Times New Roman" pitchFamily="18" charset="0"/>
              </a:rPr>
              <a:t>)</a:t>
            </a:r>
            <a:r>
              <a:rPr lang="zh-TW" altLang="en-US" sz="4800" b="1" dirty="0">
                <a:solidFill>
                  <a:srgbClr val="000099"/>
                </a:solidFill>
                <a:latin typeface="Times New Roman" pitchFamily="18" charset="0"/>
                <a:ea typeface="標楷體" pitchFamily="65" charset="-120"/>
                <a:cs typeface="Times New Roman" pitchFamily="18" charset="0"/>
              </a:rPr>
              <a:t>就辦理了</a:t>
            </a:r>
            <a:r>
              <a:rPr lang="en-US" altLang="zh-TW" sz="4800" b="1" dirty="0">
                <a:solidFill>
                  <a:srgbClr val="000099"/>
                </a:solidFill>
                <a:latin typeface="Times New Roman" pitchFamily="18" charset="0"/>
                <a:ea typeface="標楷體" pitchFamily="65" charset="-120"/>
                <a:cs typeface="Times New Roman" pitchFamily="18" charset="0"/>
              </a:rPr>
              <a:t>?</a:t>
            </a:r>
          </a:p>
        </p:txBody>
      </p:sp>
      <p:sp>
        <p:nvSpPr>
          <p:cNvPr id="18" name="橢圓形圖說文字 17"/>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 name="群組 19"/>
          <p:cNvGrpSpPr/>
          <p:nvPr/>
        </p:nvGrpSpPr>
        <p:grpSpPr>
          <a:xfrm>
            <a:off x="2195736" y="44624"/>
            <a:ext cx="2664296" cy="360045"/>
            <a:chOff x="2123728" y="44624"/>
            <a:chExt cx="2664296" cy="360045"/>
          </a:xfrm>
        </p:grpSpPr>
        <p:grpSp>
          <p:nvGrpSpPr>
            <p:cNvPr id="3" name="群組 20"/>
            <p:cNvGrpSpPr/>
            <p:nvPr/>
          </p:nvGrpSpPr>
          <p:grpSpPr>
            <a:xfrm>
              <a:off x="2555776" y="44624"/>
              <a:ext cx="2232248" cy="360045"/>
              <a:chOff x="2267744" y="44624"/>
              <a:chExt cx="2232248" cy="360045"/>
            </a:xfrm>
          </p:grpSpPr>
          <p:grpSp>
            <p:nvGrpSpPr>
              <p:cNvPr id="4"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標題 1"/>
          <p:cNvSpPr txBox="1">
            <a:spLocks/>
          </p:cNvSpPr>
          <p:nvPr/>
        </p:nvSpPr>
        <p:spPr bwMode="auto">
          <a:xfrm>
            <a:off x="493204" y="2996952"/>
            <a:ext cx="87336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en-US" altLang="zh-TW" sz="4000" b="1" dirty="0">
                <a:solidFill>
                  <a:srgbClr val="FF0000"/>
                </a:solidFill>
                <a:latin typeface="微軟正黑體" panose="020B0604030504040204" pitchFamily="34" charset="-120"/>
                <a:ea typeface="微軟正黑體" panose="020B0604030504040204" pitchFamily="34" charset="-120"/>
              </a:rPr>
              <a:t>1.</a:t>
            </a:r>
            <a:r>
              <a:rPr lang="zh-TW" altLang="en-US" sz="4000" b="1" dirty="0">
                <a:solidFill>
                  <a:srgbClr val="FF0000"/>
                </a:solidFill>
                <a:latin typeface="微軟正黑體" panose="020B0604030504040204" pitchFamily="34" charset="-120"/>
                <a:ea typeface="微軟正黑體" panose="020B0604030504040204" pitchFamily="34" charset="-120"/>
              </a:rPr>
              <a:t>學習區完全免試入學</a:t>
            </a:r>
          </a:p>
        </p:txBody>
      </p:sp>
      <p:sp>
        <p:nvSpPr>
          <p:cNvPr id="15" name="標題 1"/>
          <p:cNvSpPr txBox="1">
            <a:spLocks/>
          </p:cNvSpPr>
          <p:nvPr/>
        </p:nvSpPr>
        <p:spPr bwMode="auto">
          <a:xfrm>
            <a:off x="755576" y="4365104"/>
            <a:ext cx="87336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en-US" altLang="zh-TW" sz="4000" b="1" dirty="0">
                <a:solidFill>
                  <a:srgbClr val="FF0000"/>
                </a:solidFill>
                <a:latin typeface="微軟正黑體" panose="020B0604030504040204" pitchFamily="34" charset="-120"/>
                <a:ea typeface="微軟正黑體" panose="020B0604030504040204" pitchFamily="34" charset="-120"/>
              </a:rPr>
              <a:t>2.</a:t>
            </a:r>
            <a:r>
              <a:rPr lang="zh-TW" altLang="en-US" sz="4000" b="1" dirty="0">
                <a:solidFill>
                  <a:srgbClr val="FF0000"/>
                </a:solidFill>
                <a:latin typeface="微軟正黑體" panose="020B0604030504040204" pitchFamily="34" charset="-120"/>
                <a:ea typeface="微軟正黑體" panose="020B0604030504040204" pitchFamily="34" charset="-120"/>
              </a:rPr>
              <a:t>特色招生甄選</a:t>
            </a:r>
            <a:r>
              <a:rPr lang="zh-TW" altLang="en-US" sz="4000" b="1" dirty="0" smtClean="0">
                <a:solidFill>
                  <a:srgbClr val="FF0000"/>
                </a:solidFill>
                <a:latin typeface="微軟正黑體" panose="020B0604030504040204" pitchFamily="34" charset="-120"/>
                <a:ea typeface="微軟正黑體" panose="020B0604030504040204" pitchFamily="34" charset="-120"/>
              </a:rPr>
              <a:t>入學</a:t>
            </a:r>
            <a:endParaRPr lang="en-US" altLang="zh-TW" sz="4000" b="1" dirty="0" smtClean="0">
              <a:solidFill>
                <a:srgbClr val="FF0000"/>
              </a:solidFill>
              <a:latin typeface="微軟正黑體" panose="020B0604030504040204" pitchFamily="34" charset="-120"/>
              <a:ea typeface="微軟正黑體" panose="020B0604030504040204" pitchFamily="34" charset="-120"/>
            </a:endParaRPr>
          </a:p>
          <a:p>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en-US" sz="2000" b="1" dirty="0">
                <a:solidFill>
                  <a:srgbClr val="0000FF"/>
                </a:solidFill>
                <a:latin typeface="微軟正黑體" panose="020B0604030504040204" pitchFamily="34" charset="-120"/>
                <a:ea typeface="微軟正黑體" panose="020B0604030504040204" pitchFamily="34" charset="-120"/>
              </a:rPr>
              <a:t>專業群科、科學班、藝才班、體育班等</a:t>
            </a:r>
            <a:r>
              <a:rPr lang="en-US" altLang="zh-TW" sz="2000" b="1" dirty="0">
                <a:solidFill>
                  <a:srgbClr val="0000FF"/>
                </a:solidFill>
                <a:latin typeface="微軟正黑體" panose="020B0604030504040204" pitchFamily="34" charset="-120"/>
                <a:ea typeface="微軟正黑體" panose="020B0604030504040204" pitchFamily="34" charset="-120"/>
              </a:rPr>
              <a:t>)</a:t>
            </a:r>
            <a:endParaRPr lang="zh-TW" altLang="en-US" sz="2000" b="1" dirty="0">
              <a:solidFill>
                <a:srgbClr val="0000FF"/>
              </a:solidFill>
              <a:latin typeface="微軟正黑體" panose="020B0604030504040204" pitchFamily="34" charset="-120"/>
              <a:ea typeface="微軟正黑體" panose="020B0604030504040204" pitchFamily="34" charset="-120"/>
            </a:endParaRPr>
          </a:p>
          <a:p>
            <a:endParaRPr lang="zh-TW" altLang="en-US" sz="40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63884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5537"/>
            <a:ext cx="9131857" cy="642246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1520" y="1700808"/>
            <a:ext cx="6101670" cy="1107996"/>
          </a:xfrm>
          <a:prstGeom prst="rect">
            <a:avLst/>
          </a:prstGeom>
        </p:spPr>
        <p:txBody>
          <a:bodyPr wrap="none">
            <a:spAutoFit/>
          </a:bodyPr>
          <a:lstStyle/>
          <a:p>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Part1-</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免試入學</a:t>
            </a:r>
            <a:endParaRPr lang="zh-TW" altLang="en-US" sz="6600"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36</a:t>
            </a:fld>
            <a:endParaRPr lang="zh-TW" altLang="en-US">
              <a:solidFill>
                <a:prstClr val="black">
                  <a:tint val="75000"/>
                </a:prstClr>
              </a:solidFill>
            </a:endParaRPr>
          </a:p>
        </p:txBody>
      </p:sp>
      <p:sp>
        <p:nvSpPr>
          <p:cNvPr id="7" name="矩形 6"/>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792620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6012161" y="3717032"/>
            <a:ext cx="1368152" cy="57606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免試入學就學區</a:t>
            </a:r>
          </a:p>
        </p:txBody>
      </p:sp>
      <p:sp>
        <p:nvSpPr>
          <p:cNvPr id="14" name="內容版面配置區 2"/>
          <p:cNvSpPr txBox="1">
            <a:spLocks/>
          </p:cNvSpPr>
          <p:nvPr/>
        </p:nvSpPr>
        <p:spPr bwMode="auto">
          <a:xfrm>
            <a:off x="611560" y="1628800"/>
            <a:ext cx="7560840" cy="338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buFont typeface="Wingdings" pitchFamily="2" charset="2"/>
              <a:buChar char="Ø"/>
            </a:pPr>
            <a:r>
              <a:rPr lang="zh-TW" altLang="en-US" b="1" dirty="0">
                <a:solidFill>
                  <a:srgbClr val="FF0000"/>
                </a:solidFill>
                <a:latin typeface="微軟正黑體" panose="020B0604030504040204" pitchFamily="34" charset="-120"/>
                <a:ea typeface="微軟正黑體" panose="020B0604030504040204" pitchFamily="34" charset="-120"/>
              </a:rPr>
              <a:t>依學生學籍所在全國共分</a:t>
            </a:r>
            <a:r>
              <a:rPr lang="en-US" altLang="zh-TW" b="1" dirty="0">
                <a:solidFill>
                  <a:srgbClr val="FF0000"/>
                </a:solidFill>
                <a:latin typeface="微軟正黑體" panose="020B0604030504040204" pitchFamily="34" charset="-120"/>
                <a:ea typeface="微軟正黑體" panose="020B0604030504040204" pitchFamily="34" charset="-120"/>
              </a:rPr>
              <a:t>15</a:t>
            </a:r>
            <a:r>
              <a:rPr lang="zh-TW" altLang="en-US" b="1" dirty="0">
                <a:solidFill>
                  <a:srgbClr val="FF0000"/>
                </a:solidFill>
                <a:latin typeface="微軟正黑體" panose="020B0604030504040204" pitchFamily="34" charset="-120"/>
                <a:ea typeface="微軟正黑體" panose="020B0604030504040204" pitchFamily="34" charset="-120"/>
              </a:rPr>
              <a:t>個就學區：</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基北區、桃連區、竹苗區、中投區、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彰化區、雲林區、嘉義區、臺南區、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高雄區、屏東區、宜蘭區、花蓮區、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臺東區、澎湖區、金門區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p:txBody>
      </p:sp>
      <p:grpSp>
        <p:nvGrpSpPr>
          <p:cNvPr id="24" name="群組 23"/>
          <p:cNvGrpSpPr/>
          <p:nvPr/>
        </p:nvGrpSpPr>
        <p:grpSpPr>
          <a:xfrm>
            <a:off x="2195736" y="44624"/>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37</a:t>
            </a:fld>
            <a:endParaRPr lang="zh-TW" altLang="en-US"/>
          </a:p>
        </p:txBody>
      </p:sp>
      <p:sp>
        <p:nvSpPr>
          <p:cNvPr id="21" name="矩形 20"/>
          <p:cNvSpPr/>
          <p:nvPr/>
        </p:nvSpPr>
        <p:spPr>
          <a:xfrm>
            <a:off x="5182829"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9562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4342" y="1683969"/>
            <a:ext cx="9011344" cy="4525963"/>
          </a:xfrm>
        </p:spPr>
        <p:txBody>
          <a:bodyPr>
            <a:normAutofit/>
          </a:bodyPr>
          <a:lstStyle/>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國中學生應以其具畢業或同等學力資格之國民中學學籍所在之就學區參加免試入學。</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因</a:t>
            </a:r>
            <a:r>
              <a:rPr lang="zh-TW" altLang="en-US" b="1" dirty="0">
                <a:solidFill>
                  <a:srgbClr val="0000FF"/>
                </a:solidFill>
                <a:latin typeface="微軟正黑體" panose="020B0604030504040204" pitchFamily="34" charset="-120"/>
                <a:ea typeface="微軟正黑體" panose="020B0604030504040204" pitchFamily="34" charset="-120"/>
              </a:rPr>
              <a:t>戶籍遷徙</a:t>
            </a:r>
            <a:r>
              <a:rPr lang="zh-TW" altLang="en-US" b="1" dirty="0">
                <a:solidFill>
                  <a:srgbClr val="FF0000"/>
                </a:solidFill>
                <a:latin typeface="微軟正黑體" panose="020B0604030504040204" pitchFamily="34" charset="-120"/>
                <a:ea typeface="微軟正黑體" panose="020B0604030504040204" pitchFamily="34" charset="-120"/>
              </a:rPr>
              <a:t>或</a:t>
            </a:r>
            <a:r>
              <a:rPr lang="zh-TW" altLang="en-US" b="1" dirty="0">
                <a:solidFill>
                  <a:srgbClr val="0000FF"/>
                </a:solidFill>
                <a:latin typeface="微軟正黑體" panose="020B0604030504040204" pitchFamily="34" charset="-120"/>
                <a:ea typeface="微軟正黑體" panose="020B0604030504040204" pitchFamily="34" charset="-120"/>
              </a:rPr>
              <a:t>其他特殊理由</a:t>
            </a:r>
            <a:r>
              <a:rPr lang="zh-TW" altLang="en-US" b="1" dirty="0">
                <a:solidFill>
                  <a:srgbClr val="FF0000"/>
                </a:solidFill>
                <a:latin typeface="微軟正黑體" panose="020B0604030504040204" pitchFamily="34" charset="-120"/>
                <a:ea typeface="微軟正黑體" panose="020B0604030504040204" pitchFamily="34" charset="-120"/>
              </a:rPr>
              <a:t>，可於</a:t>
            </a:r>
            <a:r>
              <a:rPr lang="zh-TW" altLang="en-US" b="1" u="sng" dirty="0">
                <a:solidFill>
                  <a:srgbClr val="FF0000"/>
                </a:solidFill>
                <a:latin typeface="微軟正黑體" panose="020B0604030504040204" pitchFamily="34" charset="-120"/>
                <a:ea typeface="微軟正黑體" panose="020B0604030504040204" pitchFamily="34" charset="-120"/>
              </a:rPr>
              <a:t>規定期限內</a:t>
            </a:r>
            <a:r>
              <a:rPr lang="zh-TW" altLang="en-US" b="1" dirty="0">
                <a:solidFill>
                  <a:srgbClr val="FF0000"/>
                </a:solidFill>
                <a:latin typeface="微軟正黑體" panose="020B0604030504040204" pitchFamily="34" charset="-120"/>
                <a:ea typeface="微軟正黑體" panose="020B0604030504040204" pitchFamily="34" charset="-120"/>
              </a:rPr>
              <a:t>申請變更就學區。</a:t>
            </a:r>
            <a:endParaRPr lang="en-US" altLang="zh-TW" dirty="0"/>
          </a:p>
        </p:txBody>
      </p:sp>
      <p:sp>
        <p:nvSpPr>
          <p:cNvPr id="6" name="圓角矩形 5"/>
          <p:cNvSpPr/>
          <p:nvPr/>
        </p:nvSpPr>
        <p:spPr>
          <a:xfrm>
            <a:off x="920595" y="4365104"/>
            <a:ext cx="7158796" cy="129614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2800" b="1" dirty="0">
                <a:solidFill>
                  <a:prstClr val="white"/>
                </a:solidFill>
                <a:latin typeface="微軟正黑體" panose="020B0604030504040204" pitchFamily="34" charset="-120"/>
                <a:ea typeface="微軟正黑體" panose="020B0604030504040204" pitchFamily="34" charset="-120"/>
              </a:rPr>
              <a:t>特殊原因可以</a:t>
            </a:r>
            <a:r>
              <a:rPr lang="zh-TW" altLang="en-US" sz="3200" b="1" dirty="0">
                <a:solidFill>
                  <a:srgbClr val="FFFF00"/>
                </a:solidFill>
                <a:latin typeface="微軟正黑體" panose="020B0604030504040204" pitchFamily="34" charset="-120"/>
                <a:ea typeface="微軟正黑體" panose="020B0604030504040204" pitchFamily="34" charset="-120"/>
              </a:rPr>
              <a:t>變更就學區</a:t>
            </a:r>
            <a:r>
              <a:rPr lang="en-US" altLang="zh-TW" sz="2400" b="1" dirty="0">
                <a:solidFill>
                  <a:prstClr val="white"/>
                </a:solidFill>
                <a:latin typeface="微軟正黑體" panose="020B0604030504040204" pitchFamily="34" charset="-120"/>
                <a:ea typeface="微軟正黑體" panose="020B0604030504040204" pitchFamily="34" charset="-120"/>
              </a:rPr>
              <a:t/>
            </a:r>
            <a:br>
              <a:rPr lang="en-US" altLang="zh-TW" sz="2400" b="1" dirty="0">
                <a:solidFill>
                  <a:prstClr val="white"/>
                </a:solidFill>
                <a:latin typeface="微軟正黑體" panose="020B0604030504040204" pitchFamily="34" charset="-120"/>
                <a:ea typeface="微軟正黑體" panose="020B0604030504040204" pitchFamily="34" charset="-120"/>
              </a:rPr>
            </a:br>
            <a:r>
              <a:rPr lang="zh-TW" altLang="en-US" sz="2800" b="1" dirty="0">
                <a:solidFill>
                  <a:prstClr val="white"/>
                </a:solidFill>
                <a:latin typeface="微軟正黑體" panose="020B0604030504040204" pitchFamily="34" charset="-120"/>
                <a:ea typeface="微軟正黑體" panose="020B0604030504040204" pitchFamily="34" charset="-120"/>
              </a:rPr>
              <a:t>申請日程：</a:t>
            </a:r>
            <a:r>
              <a:rPr lang="en-US" altLang="zh-TW" sz="3200" b="1" dirty="0">
                <a:solidFill>
                  <a:srgbClr val="FFFF00"/>
                </a:solidFill>
                <a:latin typeface="微軟正黑體" panose="020B0604030504040204" pitchFamily="34" charset="-120"/>
                <a:ea typeface="微軟正黑體" panose="020B0604030504040204" pitchFamily="34" charset="-120"/>
              </a:rPr>
              <a:t>114</a:t>
            </a:r>
            <a:r>
              <a:rPr lang="zh-TW" altLang="en-US" sz="3200" b="1" dirty="0">
                <a:solidFill>
                  <a:srgbClr val="FFFF00"/>
                </a:solidFill>
                <a:latin typeface="微軟正黑體" panose="020B0604030504040204" pitchFamily="34" charset="-120"/>
                <a:ea typeface="微軟正黑體" panose="020B0604030504040204" pitchFamily="34" charset="-120"/>
              </a:rPr>
              <a:t>年</a:t>
            </a:r>
            <a:r>
              <a:rPr lang="en-US" altLang="zh-TW" sz="3200" b="1" dirty="0">
                <a:solidFill>
                  <a:srgbClr val="FFFF00"/>
                </a:solidFill>
                <a:latin typeface="微軟正黑體" panose="020B0604030504040204" pitchFamily="34" charset="-120"/>
                <a:ea typeface="微軟正黑體" panose="020B0604030504040204" pitchFamily="34" charset="-120"/>
              </a:rPr>
              <a:t>4</a:t>
            </a:r>
            <a:r>
              <a:rPr lang="zh-TW" altLang="en-US" sz="3200" b="1" dirty="0">
                <a:solidFill>
                  <a:srgbClr val="FFFF00"/>
                </a:solidFill>
                <a:latin typeface="微軟正黑體" panose="020B0604030504040204" pitchFamily="34" charset="-120"/>
                <a:ea typeface="微軟正黑體" panose="020B0604030504040204" pitchFamily="34" charset="-120"/>
              </a:rPr>
              <a:t>月</a:t>
            </a:r>
            <a:r>
              <a:rPr lang="en-US" altLang="zh-TW" sz="3200" b="1" dirty="0">
                <a:solidFill>
                  <a:srgbClr val="FFFF00"/>
                </a:solidFill>
                <a:latin typeface="微軟正黑體" panose="020B0604030504040204" pitchFamily="34" charset="-120"/>
                <a:ea typeface="微軟正黑體" panose="020B0604030504040204" pitchFamily="34" charset="-120"/>
              </a:rPr>
              <a:t>25</a:t>
            </a:r>
            <a:r>
              <a:rPr lang="zh-TW" altLang="en-US" sz="3200" b="1" dirty="0">
                <a:solidFill>
                  <a:srgbClr val="FFFF00"/>
                </a:solidFill>
                <a:latin typeface="微軟正黑體" panose="020B0604030504040204" pitchFamily="34" charset="-120"/>
                <a:ea typeface="微軟正黑體" panose="020B0604030504040204" pitchFamily="34" charset="-120"/>
              </a:rPr>
              <a:t>日～</a:t>
            </a:r>
            <a:r>
              <a:rPr lang="en-US" altLang="zh-TW" sz="3200" b="1" dirty="0">
                <a:solidFill>
                  <a:srgbClr val="FFFF00"/>
                </a:solidFill>
                <a:latin typeface="微軟正黑體" panose="020B0604030504040204" pitchFamily="34" charset="-120"/>
                <a:ea typeface="微軟正黑體" panose="020B0604030504040204" pitchFamily="34" charset="-120"/>
              </a:rPr>
              <a:t>5</a:t>
            </a:r>
            <a:r>
              <a:rPr lang="zh-TW" altLang="en-US" sz="3200" b="1" dirty="0">
                <a:solidFill>
                  <a:srgbClr val="FFFF00"/>
                </a:solidFill>
                <a:latin typeface="微軟正黑體" panose="020B0604030504040204" pitchFamily="34" charset="-120"/>
                <a:ea typeface="微軟正黑體" panose="020B0604030504040204" pitchFamily="34" charset="-120"/>
              </a:rPr>
              <a:t>月</a:t>
            </a:r>
            <a:r>
              <a:rPr lang="en-US" altLang="zh-TW" sz="3200" b="1" dirty="0">
                <a:solidFill>
                  <a:srgbClr val="FFFF00"/>
                </a:solidFill>
                <a:latin typeface="微軟正黑體" panose="020B0604030504040204" pitchFamily="34" charset="-120"/>
                <a:ea typeface="微軟正黑體" panose="020B0604030504040204" pitchFamily="34" charset="-120"/>
              </a:rPr>
              <a:t>2</a:t>
            </a:r>
            <a:r>
              <a:rPr lang="zh-TW" altLang="en-US" sz="3200" b="1" dirty="0">
                <a:solidFill>
                  <a:srgbClr val="FFFF00"/>
                </a:solidFill>
                <a:latin typeface="微軟正黑體" panose="020B0604030504040204" pitchFamily="34" charset="-120"/>
                <a:ea typeface="微軟正黑體" panose="020B0604030504040204" pitchFamily="34" charset="-120"/>
              </a:rPr>
              <a:t>日</a:t>
            </a:r>
          </a:p>
        </p:txBody>
      </p:sp>
      <p:sp>
        <p:nvSpPr>
          <p:cNvPr id="11" name="矩形 10"/>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免試入學就學區</a:t>
            </a:r>
          </a:p>
        </p:txBody>
      </p:sp>
      <p:grpSp>
        <p:nvGrpSpPr>
          <p:cNvPr id="12" name="群組 11"/>
          <p:cNvGrpSpPr/>
          <p:nvPr/>
        </p:nvGrpSpPr>
        <p:grpSpPr>
          <a:xfrm>
            <a:off x="2195737" y="44631"/>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矩形 20"/>
          <p:cNvSpPr/>
          <p:nvPr/>
        </p:nvSpPr>
        <p:spPr>
          <a:xfrm>
            <a:off x="5182831"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8392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標題 1"/>
          <p:cNvSpPr>
            <a:spLocks noGrp="1"/>
          </p:cNvSpPr>
          <p:nvPr>
            <p:ph type="title"/>
          </p:nvPr>
        </p:nvSpPr>
        <p:spPr>
          <a:xfrm>
            <a:off x="467544" y="692696"/>
            <a:ext cx="8229600" cy="8509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特殊情形變更學區申請</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67262213"/>
              </p:ext>
            </p:extLst>
          </p:nvPr>
        </p:nvGraphicFramePr>
        <p:xfrm>
          <a:off x="971600" y="1759496"/>
          <a:ext cx="7355160"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7043" name="投影片編號版面配置區 3"/>
          <p:cNvSpPr>
            <a:spLocks noGrp="1"/>
          </p:cNvSpPr>
          <p:nvPr>
            <p:ph type="sldNum" sz="quarter" idx="12"/>
          </p:nvPr>
        </p:nvSpPr>
        <p:spPr bwMode="auto">
          <a:xfrm>
            <a:off x="6563544" y="6774408"/>
            <a:ext cx="2133600" cy="365125"/>
          </a:xfrm>
          <a:noFill/>
          <a:ln>
            <a:miter lim="800000"/>
            <a:headEnd/>
            <a:tailEnd/>
          </a:ln>
        </p:spPr>
        <p:txBody>
          <a:bodyPr/>
          <a:lstStyle/>
          <a:p>
            <a:fld id="{7021F833-D52D-43DB-96D4-9D3DE191D105}" type="slidenum">
              <a:rPr lang="zh-TW" altLang="en-US" smtClean="0">
                <a:ea typeface="新細明體" charset="-120"/>
              </a:rPr>
              <a:pPr/>
              <a:t>39</a:t>
            </a:fld>
            <a:endParaRPr lang="en-US" altLang="zh-TW">
              <a:ea typeface="新細明體" charset="-120"/>
            </a:endParaRPr>
          </a:p>
        </p:txBody>
      </p:sp>
      <p:pic>
        <p:nvPicPr>
          <p:cNvPr id="66562"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1916832"/>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3689739"/>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8247" y="4581128"/>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748" y="5517232"/>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6566" name="Picture 6" descr="「笑臉」的圖片搜尋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9885" y="2708920"/>
            <a:ext cx="1052827" cy="10528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矩形 10"/>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371334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267" y="404665"/>
            <a:ext cx="9103253" cy="936104"/>
          </a:xfrm>
        </p:spPr>
        <p:txBody>
          <a:bodyPr>
            <a:normAutofit/>
          </a:bodyPr>
          <a:lstStyle/>
          <a:p>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人人生而不同 ～ 多元智能</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6" name="圓角矩形 70">
            <a:extLst>
              <a:ext uri="{FF2B5EF4-FFF2-40B4-BE49-F238E27FC236}">
                <a16:creationId xmlns="" xmlns:a16="http://schemas.microsoft.com/office/drawing/2014/main" id="{6A20E060-A643-4559-9CFB-AF372A2FFFEA}"/>
              </a:ext>
            </a:extLst>
          </p:cNvPr>
          <p:cNvSpPr/>
          <p:nvPr/>
        </p:nvSpPr>
        <p:spPr>
          <a:xfrm flipV="1">
            <a:off x="323528" y="1973440"/>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cxnSp>
        <p:nvCxnSpPr>
          <p:cNvPr id="37" name="直線接點 36">
            <a:extLst>
              <a:ext uri="{FF2B5EF4-FFF2-40B4-BE49-F238E27FC236}">
                <a16:creationId xmlns="" xmlns:a16="http://schemas.microsoft.com/office/drawing/2014/main" id="{A673EA53-5297-4710-A296-74C7DD0D3038}"/>
              </a:ext>
            </a:extLst>
          </p:cNvPr>
          <p:cNvCxnSpPr/>
          <p:nvPr/>
        </p:nvCxnSpPr>
        <p:spPr>
          <a:xfrm>
            <a:off x="0" y="153054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3" name="Object 3">
            <a:extLst>
              <a:ext uri="{FF2B5EF4-FFF2-40B4-BE49-F238E27FC236}">
                <a16:creationId xmlns="" xmlns:a16="http://schemas.microsoft.com/office/drawing/2014/main" id="{C6701F45-93DD-446A-852E-61611E19B1BE}"/>
              </a:ext>
            </a:extLst>
          </p:cNvPr>
          <p:cNvGraphicFramePr>
            <a:graphicFrameLocks noChangeAspect="1"/>
          </p:cNvGraphicFramePr>
          <p:nvPr>
            <p:extLst>
              <p:ext uri="{D42A27DB-BD31-4B8C-83A1-F6EECF244321}">
                <p14:modId xmlns:p14="http://schemas.microsoft.com/office/powerpoint/2010/main" val="514727613"/>
              </p:ext>
            </p:extLst>
          </p:nvPr>
        </p:nvGraphicFramePr>
        <p:xfrm>
          <a:off x="5767915" y="1676888"/>
          <a:ext cx="1071570" cy="1097083"/>
        </p:xfrm>
        <a:graphic>
          <a:graphicData uri="http://schemas.openxmlformats.org/presentationml/2006/ole">
            <mc:AlternateContent xmlns:mc="http://schemas.openxmlformats.org/markup-compatibility/2006">
              <mc:Choice xmlns:v="urn:schemas-microsoft-com:vml" Requires="v">
                <p:oleObj spid="_x0000_s1761" name="多媒體項目" r:id="rId5" imgW="1580998" imgH="1618488" progId="">
                  <p:embed/>
                </p:oleObj>
              </mc:Choice>
              <mc:Fallback>
                <p:oleObj name="多媒體項目" r:id="rId5" imgW="1580998" imgH="1618488" progId="">
                  <p:embed/>
                  <p:pic>
                    <p:nvPicPr>
                      <p:cNvPr id="0" name="Picture 7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7915" y="1676888"/>
                        <a:ext cx="1071570" cy="1097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a:extLst>
              <a:ext uri="{FF2B5EF4-FFF2-40B4-BE49-F238E27FC236}">
                <a16:creationId xmlns="" xmlns:a16="http://schemas.microsoft.com/office/drawing/2014/main" id="{A6357D00-D321-405F-B8F2-FC1719E0DA95}"/>
              </a:ext>
            </a:extLst>
          </p:cNvPr>
          <p:cNvGraphicFramePr>
            <a:graphicFrameLocks noChangeAspect="1"/>
          </p:cNvGraphicFramePr>
          <p:nvPr>
            <p:extLst>
              <p:ext uri="{D42A27DB-BD31-4B8C-83A1-F6EECF244321}">
                <p14:modId xmlns:p14="http://schemas.microsoft.com/office/powerpoint/2010/main" val="2674520289"/>
              </p:ext>
            </p:extLst>
          </p:nvPr>
        </p:nvGraphicFramePr>
        <p:xfrm>
          <a:off x="1624511" y="5043309"/>
          <a:ext cx="1071570" cy="1016810"/>
        </p:xfrm>
        <a:graphic>
          <a:graphicData uri="http://schemas.openxmlformats.org/presentationml/2006/ole">
            <mc:AlternateContent xmlns:mc="http://schemas.openxmlformats.org/markup-compatibility/2006">
              <mc:Choice xmlns:v="urn:schemas-microsoft-com:vml" Requires="v">
                <p:oleObj spid="_x0000_s1762" name="多媒體項目" r:id="rId7" imgW="987552" imgH="937260" progId="">
                  <p:embed/>
                </p:oleObj>
              </mc:Choice>
              <mc:Fallback>
                <p:oleObj name="多媒體項目" r:id="rId7" imgW="987552" imgH="937260" progId="">
                  <p:embed/>
                  <p:pic>
                    <p:nvPicPr>
                      <p:cNvPr id="0" name="Picture 7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4511" y="5043309"/>
                        <a:ext cx="1071570" cy="10168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5">
            <a:extLst>
              <a:ext uri="{FF2B5EF4-FFF2-40B4-BE49-F238E27FC236}">
                <a16:creationId xmlns="" xmlns:a16="http://schemas.microsoft.com/office/drawing/2014/main" id="{F083A046-26B7-40C6-A0FF-8FCC70735CBB}"/>
              </a:ext>
            </a:extLst>
          </p:cNvPr>
          <p:cNvGraphicFramePr>
            <a:graphicFrameLocks noChangeAspect="1"/>
          </p:cNvGraphicFramePr>
          <p:nvPr>
            <p:extLst>
              <p:ext uri="{D42A27DB-BD31-4B8C-83A1-F6EECF244321}">
                <p14:modId xmlns:p14="http://schemas.microsoft.com/office/powerpoint/2010/main" val="1438691561"/>
              </p:ext>
            </p:extLst>
          </p:nvPr>
        </p:nvGraphicFramePr>
        <p:xfrm>
          <a:off x="3767651" y="2131029"/>
          <a:ext cx="1282381" cy="853978"/>
        </p:xfrm>
        <a:graphic>
          <a:graphicData uri="http://schemas.openxmlformats.org/presentationml/2006/ole">
            <mc:AlternateContent xmlns:mc="http://schemas.openxmlformats.org/markup-compatibility/2006">
              <mc:Choice xmlns:v="urn:schemas-microsoft-com:vml" Requires="v">
                <p:oleObj spid="_x0000_s1763" name="多媒體項目" r:id="rId9" imgW="5124450" imgH="3406775" progId="">
                  <p:embed/>
                </p:oleObj>
              </mc:Choice>
              <mc:Fallback>
                <p:oleObj name="多媒體項目" r:id="rId9" imgW="5124450" imgH="3406775" progId="">
                  <p:embed/>
                  <p:pic>
                    <p:nvPicPr>
                      <p:cNvPr id="0" name="Picture 7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7651" y="2131029"/>
                        <a:ext cx="1282381" cy="853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6">
            <a:extLst>
              <a:ext uri="{FF2B5EF4-FFF2-40B4-BE49-F238E27FC236}">
                <a16:creationId xmlns="" xmlns:a16="http://schemas.microsoft.com/office/drawing/2014/main" id="{0D4F8A1C-1857-40E4-8891-D2CA80035309}"/>
              </a:ext>
            </a:extLst>
          </p:cNvPr>
          <p:cNvGraphicFramePr>
            <a:graphicFrameLocks noChangeAspect="1"/>
          </p:cNvGraphicFramePr>
          <p:nvPr>
            <p:extLst>
              <p:ext uri="{D42A27DB-BD31-4B8C-83A1-F6EECF244321}">
                <p14:modId xmlns:p14="http://schemas.microsoft.com/office/powerpoint/2010/main" val="3391505271"/>
              </p:ext>
            </p:extLst>
          </p:nvPr>
        </p:nvGraphicFramePr>
        <p:xfrm>
          <a:off x="3696213" y="5131425"/>
          <a:ext cx="1649989" cy="1071715"/>
        </p:xfrm>
        <a:graphic>
          <a:graphicData uri="http://schemas.openxmlformats.org/presentationml/2006/ole">
            <mc:AlternateContent xmlns:mc="http://schemas.openxmlformats.org/markup-compatibility/2006">
              <mc:Choice xmlns:v="urn:schemas-microsoft-com:vml" Requires="v">
                <p:oleObj spid="_x0000_s1764" name="多媒體項目" r:id="rId11" imgW="2191817" imgH="1424635" progId="">
                  <p:embed/>
                </p:oleObj>
              </mc:Choice>
              <mc:Fallback>
                <p:oleObj name="多媒體項目" r:id="rId11" imgW="2191817" imgH="1424635" progId="">
                  <p:embed/>
                  <p:pic>
                    <p:nvPicPr>
                      <p:cNvPr id="0" name="Picture 77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96213" y="5131425"/>
                        <a:ext cx="1649989" cy="107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7">
            <a:extLst>
              <a:ext uri="{FF2B5EF4-FFF2-40B4-BE49-F238E27FC236}">
                <a16:creationId xmlns="" xmlns:a16="http://schemas.microsoft.com/office/drawing/2014/main" id="{5A143D47-6684-4651-AB1E-76E4970B3761}"/>
              </a:ext>
            </a:extLst>
          </p:cNvPr>
          <p:cNvGraphicFramePr>
            <a:graphicFrameLocks noChangeAspect="1"/>
          </p:cNvGraphicFramePr>
          <p:nvPr>
            <p:extLst>
              <p:ext uri="{D42A27DB-BD31-4B8C-83A1-F6EECF244321}">
                <p14:modId xmlns:p14="http://schemas.microsoft.com/office/powerpoint/2010/main" val="846045587"/>
              </p:ext>
            </p:extLst>
          </p:nvPr>
        </p:nvGraphicFramePr>
        <p:xfrm>
          <a:off x="6671437" y="5131425"/>
          <a:ext cx="1411044" cy="951536"/>
        </p:xfrm>
        <a:graphic>
          <a:graphicData uri="http://schemas.openxmlformats.org/presentationml/2006/ole">
            <mc:AlternateContent xmlns:mc="http://schemas.openxmlformats.org/markup-compatibility/2006">
              <mc:Choice xmlns:v="urn:schemas-microsoft-com:vml" Requires="v">
                <p:oleObj spid="_x0000_s1765" name="多媒體項目" r:id="rId13" imgW="2305202" imgH="1884578" progId="">
                  <p:embed/>
                </p:oleObj>
              </mc:Choice>
              <mc:Fallback>
                <p:oleObj name="多媒體項目" r:id="rId13" imgW="2305202" imgH="1884578" progId="">
                  <p:embed/>
                  <p:pic>
                    <p:nvPicPr>
                      <p:cNvPr id="0" name="Picture 77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71437" y="5131425"/>
                        <a:ext cx="1411044" cy="951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8">
            <a:extLst>
              <a:ext uri="{FF2B5EF4-FFF2-40B4-BE49-F238E27FC236}">
                <a16:creationId xmlns="" xmlns:a16="http://schemas.microsoft.com/office/drawing/2014/main" id="{1744BCF0-400B-4347-A3DF-CD60E905B58F}"/>
              </a:ext>
            </a:extLst>
          </p:cNvPr>
          <p:cNvGraphicFramePr>
            <a:graphicFrameLocks noChangeAspect="1"/>
          </p:cNvGraphicFramePr>
          <p:nvPr>
            <p:extLst>
              <p:ext uri="{D42A27DB-BD31-4B8C-83A1-F6EECF244321}">
                <p14:modId xmlns:p14="http://schemas.microsoft.com/office/powerpoint/2010/main" val="2794809089"/>
              </p:ext>
            </p:extLst>
          </p:nvPr>
        </p:nvGraphicFramePr>
        <p:xfrm>
          <a:off x="838693" y="3274037"/>
          <a:ext cx="1001021" cy="1187652"/>
        </p:xfrm>
        <a:graphic>
          <a:graphicData uri="http://schemas.openxmlformats.org/presentationml/2006/ole">
            <mc:AlternateContent xmlns:mc="http://schemas.openxmlformats.org/markup-compatibility/2006">
              <mc:Choice xmlns:v="urn:schemas-microsoft-com:vml" Requires="v">
                <p:oleObj spid="_x0000_s1766" name="多媒體項目" r:id="rId15" imgW="2383841" imgH="3258922" progId="">
                  <p:embed/>
                </p:oleObj>
              </mc:Choice>
              <mc:Fallback>
                <p:oleObj name="多媒體項目" r:id="rId15" imgW="2383841" imgH="3258922" progId="">
                  <p:embed/>
                  <p:pic>
                    <p:nvPicPr>
                      <p:cNvPr id="0" name="Picture 77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8693" y="3274037"/>
                        <a:ext cx="1001021" cy="1187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9">
            <a:extLst>
              <a:ext uri="{FF2B5EF4-FFF2-40B4-BE49-F238E27FC236}">
                <a16:creationId xmlns="" xmlns:a16="http://schemas.microsoft.com/office/drawing/2014/main" id="{DF2A27D5-AF75-40E9-8CF0-ECF98D2D899D}"/>
              </a:ext>
            </a:extLst>
          </p:cNvPr>
          <p:cNvGraphicFramePr>
            <a:graphicFrameLocks noChangeAspect="1"/>
          </p:cNvGraphicFramePr>
          <p:nvPr>
            <p:extLst>
              <p:ext uri="{D42A27DB-BD31-4B8C-83A1-F6EECF244321}">
                <p14:modId xmlns:p14="http://schemas.microsoft.com/office/powerpoint/2010/main" val="170620068"/>
              </p:ext>
            </p:extLst>
          </p:nvPr>
        </p:nvGraphicFramePr>
        <p:xfrm>
          <a:off x="2224827" y="1764060"/>
          <a:ext cx="899882" cy="1009911"/>
        </p:xfrm>
        <a:graphic>
          <a:graphicData uri="http://schemas.openxmlformats.org/presentationml/2006/ole">
            <mc:AlternateContent xmlns:mc="http://schemas.openxmlformats.org/markup-compatibility/2006">
              <mc:Choice xmlns:v="urn:schemas-microsoft-com:vml" Requires="v">
                <p:oleObj spid="_x0000_s1767" name="多媒體項目" r:id="rId17" imgW="933602" imgH="1046988" progId="">
                  <p:embed/>
                </p:oleObj>
              </mc:Choice>
              <mc:Fallback>
                <p:oleObj name="多媒體項目" r:id="rId17" imgW="933602" imgH="1046988" progId="">
                  <p:embed/>
                  <p:pic>
                    <p:nvPicPr>
                      <p:cNvPr id="0" name="Picture 77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24827" y="1764060"/>
                        <a:ext cx="899882" cy="1009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Text Box 10">
            <a:extLst>
              <a:ext uri="{FF2B5EF4-FFF2-40B4-BE49-F238E27FC236}">
                <a16:creationId xmlns="" xmlns:a16="http://schemas.microsoft.com/office/drawing/2014/main" id="{15F189E7-2501-41D4-BE98-5B683DB97E66}"/>
              </a:ext>
            </a:extLst>
          </p:cNvPr>
          <p:cNvSpPr txBox="1">
            <a:spLocks noChangeArrowheads="1"/>
          </p:cNvSpPr>
          <p:nvPr/>
        </p:nvSpPr>
        <p:spPr bwMode="auto">
          <a:xfrm>
            <a:off x="3238466" y="3245601"/>
            <a:ext cx="2180190" cy="66819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3200" b="1" dirty="0">
                <a:solidFill>
                  <a:prstClr val="black"/>
                </a:solidFill>
                <a:latin typeface="微軟正黑體" pitchFamily="34" charset="-120"/>
                <a:ea typeface="微軟正黑體" pitchFamily="34" charset="-120"/>
              </a:rPr>
              <a:t>多元智能</a:t>
            </a:r>
          </a:p>
        </p:txBody>
      </p:sp>
      <p:sp>
        <p:nvSpPr>
          <p:cNvPr id="84" name="Line 11">
            <a:extLst>
              <a:ext uri="{FF2B5EF4-FFF2-40B4-BE49-F238E27FC236}">
                <a16:creationId xmlns="" xmlns:a16="http://schemas.microsoft.com/office/drawing/2014/main" id="{47CCFA5B-2F14-45EF-B723-819E91A2EB05}"/>
              </a:ext>
            </a:extLst>
          </p:cNvPr>
          <p:cNvSpPr>
            <a:spLocks noChangeShapeType="1"/>
          </p:cNvSpPr>
          <p:nvPr/>
        </p:nvSpPr>
        <p:spPr bwMode="auto">
          <a:xfrm flipH="1" flipV="1">
            <a:off x="3196146" y="2773971"/>
            <a:ext cx="376245" cy="347666"/>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5" name="Line 12">
            <a:extLst>
              <a:ext uri="{FF2B5EF4-FFF2-40B4-BE49-F238E27FC236}">
                <a16:creationId xmlns="" xmlns:a16="http://schemas.microsoft.com/office/drawing/2014/main" id="{C8C41463-F7D6-4EC9-8778-5F50E14ECC2E}"/>
              </a:ext>
            </a:extLst>
          </p:cNvPr>
          <p:cNvSpPr>
            <a:spLocks noChangeShapeType="1"/>
          </p:cNvSpPr>
          <p:nvPr/>
        </p:nvSpPr>
        <p:spPr bwMode="auto">
          <a:xfrm flipH="1" flipV="1">
            <a:off x="4293436" y="2845408"/>
            <a:ext cx="45719" cy="285751"/>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6" name="Line 13">
            <a:extLst>
              <a:ext uri="{FF2B5EF4-FFF2-40B4-BE49-F238E27FC236}">
                <a16:creationId xmlns="" xmlns:a16="http://schemas.microsoft.com/office/drawing/2014/main" id="{F70CECD7-3BBF-4113-93E6-30D33A46F49E}"/>
              </a:ext>
            </a:extLst>
          </p:cNvPr>
          <p:cNvSpPr>
            <a:spLocks noChangeShapeType="1"/>
          </p:cNvSpPr>
          <p:nvPr/>
        </p:nvSpPr>
        <p:spPr bwMode="auto">
          <a:xfrm flipV="1">
            <a:off x="5368224" y="2631095"/>
            <a:ext cx="471129" cy="49848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7" name="Line 14">
            <a:extLst>
              <a:ext uri="{FF2B5EF4-FFF2-40B4-BE49-F238E27FC236}">
                <a16:creationId xmlns="" xmlns:a16="http://schemas.microsoft.com/office/drawing/2014/main" id="{3373EFDB-AF7F-4814-A816-700E244824D4}"/>
              </a:ext>
            </a:extLst>
          </p:cNvPr>
          <p:cNvSpPr>
            <a:spLocks noChangeShapeType="1"/>
          </p:cNvSpPr>
          <p:nvPr/>
        </p:nvSpPr>
        <p:spPr bwMode="auto">
          <a:xfrm flipH="1">
            <a:off x="2410329" y="3656946"/>
            <a:ext cx="714380" cy="45719"/>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8" name="Line 15">
            <a:extLst>
              <a:ext uri="{FF2B5EF4-FFF2-40B4-BE49-F238E27FC236}">
                <a16:creationId xmlns="" xmlns:a16="http://schemas.microsoft.com/office/drawing/2014/main" id="{2EB4C73E-52BA-48F6-9400-AEFB1959600E}"/>
              </a:ext>
            </a:extLst>
          </p:cNvPr>
          <p:cNvSpPr>
            <a:spLocks noChangeShapeType="1"/>
          </p:cNvSpPr>
          <p:nvPr/>
        </p:nvSpPr>
        <p:spPr bwMode="auto">
          <a:xfrm flipH="1">
            <a:off x="3196147" y="3988418"/>
            <a:ext cx="497608" cy="35719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9" name="Line 16">
            <a:extLst>
              <a:ext uri="{FF2B5EF4-FFF2-40B4-BE49-F238E27FC236}">
                <a16:creationId xmlns="" xmlns:a16="http://schemas.microsoft.com/office/drawing/2014/main" id="{FDA72A6C-11BE-4178-A120-630CA00A2FF3}"/>
              </a:ext>
            </a:extLst>
          </p:cNvPr>
          <p:cNvSpPr>
            <a:spLocks noChangeShapeType="1"/>
          </p:cNvSpPr>
          <p:nvPr/>
        </p:nvSpPr>
        <p:spPr bwMode="auto">
          <a:xfrm>
            <a:off x="4553469" y="3988418"/>
            <a:ext cx="45719" cy="49885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0" name="Line 17">
            <a:extLst>
              <a:ext uri="{FF2B5EF4-FFF2-40B4-BE49-F238E27FC236}">
                <a16:creationId xmlns="" xmlns:a16="http://schemas.microsoft.com/office/drawing/2014/main" id="{96640DF4-4550-46EF-979B-B04155F36938}"/>
              </a:ext>
            </a:extLst>
          </p:cNvPr>
          <p:cNvSpPr>
            <a:spLocks noChangeShapeType="1"/>
          </p:cNvSpPr>
          <p:nvPr/>
        </p:nvSpPr>
        <p:spPr bwMode="auto">
          <a:xfrm flipV="1">
            <a:off x="5465882" y="3345475"/>
            <a:ext cx="659223" cy="144462"/>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1" name="Text Box 18">
            <a:extLst>
              <a:ext uri="{FF2B5EF4-FFF2-40B4-BE49-F238E27FC236}">
                <a16:creationId xmlns="" xmlns:a16="http://schemas.microsoft.com/office/drawing/2014/main" id="{62D077EA-B080-4858-AB73-4C36E4F6FEBB}"/>
              </a:ext>
            </a:extLst>
          </p:cNvPr>
          <p:cNvSpPr txBox="1">
            <a:spLocks noChangeArrowheads="1"/>
          </p:cNvSpPr>
          <p:nvPr/>
        </p:nvSpPr>
        <p:spPr bwMode="auto">
          <a:xfrm>
            <a:off x="3254862" y="1558310"/>
            <a:ext cx="1731993" cy="42984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語文</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語言</a:t>
            </a:r>
          </a:p>
        </p:txBody>
      </p:sp>
      <p:sp>
        <p:nvSpPr>
          <p:cNvPr id="92" name="Text Box 19">
            <a:extLst>
              <a:ext uri="{FF2B5EF4-FFF2-40B4-BE49-F238E27FC236}">
                <a16:creationId xmlns="" xmlns:a16="http://schemas.microsoft.com/office/drawing/2014/main" id="{D1B71F9B-8779-451A-A972-381E4FC0B394}"/>
              </a:ext>
            </a:extLst>
          </p:cNvPr>
          <p:cNvSpPr txBox="1">
            <a:spLocks noChangeArrowheads="1"/>
          </p:cNvSpPr>
          <p:nvPr/>
        </p:nvSpPr>
        <p:spPr bwMode="auto">
          <a:xfrm>
            <a:off x="6982362" y="1990955"/>
            <a:ext cx="1428760" cy="425826"/>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音樂</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節奏</a:t>
            </a:r>
          </a:p>
        </p:txBody>
      </p:sp>
      <p:sp>
        <p:nvSpPr>
          <p:cNvPr id="93" name="Text Box 20">
            <a:extLst>
              <a:ext uri="{FF2B5EF4-FFF2-40B4-BE49-F238E27FC236}">
                <a16:creationId xmlns="" xmlns:a16="http://schemas.microsoft.com/office/drawing/2014/main" id="{F1E10A46-506E-4936-BAEA-7DEAE1CF8E21}"/>
              </a:ext>
            </a:extLst>
          </p:cNvPr>
          <p:cNvSpPr txBox="1">
            <a:spLocks noChangeArrowheads="1"/>
          </p:cNvSpPr>
          <p:nvPr/>
        </p:nvSpPr>
        <p:spPr bwMode="auto">
          <a:xfrm>
            <a:off x="6848969" y="2845409"/>
            <a:ext cx="1562152" cy="411474"/>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dirty="0">
                <a:solidFill>
                  <a:prstClr val="black"/>
                </a:solidFill>
                <a:latin typeface="微軟正黑體" pitchFamily="34" charset="-120"/>
                <a:ea typeface="微軟正黑體" pitchFamily="34" charset="-120"/>
              </a:rPr>
              <a:t>視覺</a:t>
            </a:r>
            <a:r>
              <a:rPr kumimoji="0" lang="en-US" altLang="zh-TW" sz="2000" dirty="0">
                <a:solidFill>
                  <a:prstClr val="black"/>
                </a:solidFill>
                <a:latin typeface="微軟正黑體" pitchFamily="34" charset="-120"/>
                <a:ea typeface="微軟正黑體" pitchFamily="34" charset="-120"/>
              </a:rPr>
              <a:t>/</a:t>
            </a:r>
            <a:r>
              <a:rPr kumimoji="0" lang="zh-TW" altLang="en-US" sz="2000" dirty="0">
                <a:solidFill>
                  <a:prstClr val="black"/>
                </a:solidFill>
                <a:latin typeface="微軟正黑體" pitchFamily="34" charset="-120"/>
                <a:ea typeface="微軟正黑體" pitchFamily="34" charset="-120"/>
              </a:rPr>
              <a:t>空間</a:t>
            </a:r>
          </a:p>
        </p:txBody>
      </p:sp>
      <p:sp>
        <p:nvSpPr>
          <p:cNvPr id="94" name="Text Box 21">
            <a:extLst>
              <a:ext uri="{FF2B5EF4-FFF2-40B4-BE49-F238E27FC236}">
                <a16:creationId xmlns="" xmlns:a16="http://schemas.microsoft.com/office/drawing/2014/main" id="{D9C52C0B-F278-43F3-8127-8566E2FE69EA}"/>
              </a:ext>
            </a:extLst>
          </p:cNvPr>
          <p:cNvSpPr txBox="1">
            <a:spLocks noChangeArrowheads="1"/>
          </p:cNvSpPr>
          <p:nvPr/>
        </p:nvSpPr>
        <p:spPr bwMode="auto">
          <a:xfrm>
            <a:off x="6196543" y="4559921"/>
            <a:ext cx="169806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人際關係</a:t>
            </a:r>
          </a:p>
        </p:txBody>
      </p:sp>
      <p:sp>
        <p:nvSpPr>
          <p:cNvPr id="95" name="Text Box 22">
            <a:extLst>
              <a:ext uri="{FF2B5EF4-FFF2-40B4-BE49-F238E27FC236}">
                <a16:creationId xmlns="" xmlns:a16="http://schemas.microsoft.com/office/drawing/2014/main" id="{EF9A1481-3236-48E3-B78E-DE24B1F1CD04}"/>
              </a:ext>
            </a:extLst>
          </p:cNvPr>
          <p:cNvSpPr txBox="1">
            <a:spLocks noChangeArrowheads="1"/>
          </p:cNvSpPr>
          <p:nvPr/>
        </p:nvSpPr>
        <p:spPr bwMode="auto">
          <a:xfrm>
            <a:off x="3767651" y="4559922"/>
            <a:ext cx="160333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邏輯</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數學</a:t>
            </a:r>
          </a:p>
        </p:txBody>
      </p:sp>
      <p:sp>
        <p:nvSpPr>
          <p:cNvPr id="96" name="Line 23">
            <a:extLst>
              <a:ext uri="{FF2B5EF4-FFF2-40B4-BE49-F238E27FC236}">
                <a16:creationId xmlns="" xmlns:a16="http://schemas.microsoft.com/office/drawing/2014/main" id="{73AAC317-CCD4-4CB7-B817-334FEDC62AB6}"/>
              </a:ext>
            </a:extLst>
          </p:cNvPr>
          <p:cNvSpPr>
            <a:spLocks noChangeShapeType="1"/>
          </p:cNvSpPr>
          <p:nvPr/>
        </p:nvSpPr>
        <p:spPr bwMode="auto">
          <a:xfrm>
            <a:off x="5528910" y="4034273"/>
            <a:ext cx="739071" cy="311334"/>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7" name="Text Box 24">
            <a:extLst>
              <a:ext uri="{FF2B5EF4-FFF2-40B4-BE49-F238E27FC236}">
                <a16:creationId xmlns="" xmlns:a16="http://schemas.microsoft.com/office/drawing/2014/main" id="{167F8338-F866-4B71-97FB-0ACE4FBE99E5}"/>
              </a:ext>
            </a:extLst>
          </p:cNvPr>
          <p:cNvSpPr txBox="1">
            <a:spLocks noChangeArrowheads="1"/>
          </p:cNvSpPr>
          <p:nvPr/>
        </p:nvSpPr>
        <p:spPr bwMode="auto">
          <a:xfrm>
            <a:off x="1481635" y="4575012"/>
            <a:ext cx="1731993" cy="41511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肢體</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動作</a:t>
            </a:r>
          </a:p>
        </p:txBody>
      </p:sp>
      <p:sp>
        <p:nvSpPr>
          <p:cNvPr id="98" name="Text Box 25">
            <a:extLst>
              <a:ext uri="{FF2B5EF4-FFF2-40B4-BE49-F238E27FC236}">
                <a16:creationId xmlns="" xmlns:a16="http://schemas.microsoft.com/office/drawing/2014/main" id="{7E09C161-75FD-4910-873C-A0066C7FBCC6}"/>
              </a:ext>
            </a:extLst>
          </p:cNvPr>
          <p:cNvSpPr txBox="1">
            <a:spLocks noChangeArrowheads="1"/>
          </p:cNvSpPr>
          <p:nvPr/>
        </p:nvSpPr>
        <p:spPr bwMode="auto">
          <a:xfrm>
            <a:off x="521247" y="2773971"/>
            <a:ext cx="1603330" cy="44992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自然觀察</a:t>
            </a:r>
          </a:p>
        </p:txBody>
      </p:sp>
      <p:sp>
        <p:nvSpPr>
          <p:cNvPr id="99" name="Text Box 26">
            <a:extLst>
              <a:ext uri="{FF2B5EF4-FFF2-40B4-BE49-F238E27FC236}">
                <a16:creationId xmlns="" xmlns:a16="http://schemas.microsoft.com/office/drawing/2014/main" id="{88F80BEE-350B-4BF6-905E-530F2A2D2CE8}"/>
              </a:ext>
            </a:extLst>
          </p:cNvPr>
          <p:cNvSpPr txBox="1">
            <a:spLocks noChangeArrowheads="1"/>
          </p:cNvSpPr>
          <p:nvPr/>
        </p:nvSpPr>
        <p:spPr bwMode="auto">
          <a:xfrm>
            <a:off x="539552" y="1886041"/>
            <a:ext cx="1442149" cy="459302"/>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個人內省</a:t>
            </a:r>
          </a:p>
        </p:txBody>
      </p:sp>
      <p:pic>
        <p:nvPicPr>
          <p:cNvPr id="100" name="Picture 27" descr="BL00261_[1]">
            <a:extLst>
              <a:ext uri="{FF2B5EF4-FFF2-40B4-BE49-F238E27FC236}">
                <a16:creationId xmlns="" xmlns:a16="http://schemas.microsoft.com/office/drawing/2014/main" id="{ACF6F0E3-1D6A-4F0C-ADDC-B74791388D26}"/>
              </a:ext>
            </a:extLst>
          </p:cNvPr>
          <p:cNvPicPr>
            <a:picLocks noGrp="1" noChangeAspect="1" noChangeArrowheads="1"/>
          </p:cNvPicPr>
          <p:nvPr>
            <p:ph idx="1"/>
          </p:nvPr>
        </p:nvPicPr>
        <p:blipFill>
          <a:blip r:embed="rId19" cstate="print">
            <a:extLst>
              <a:ext uri="{28A0092B-C50C-407E-A947-70E740481C1C}">
                <a14:useLocalDpi xmlns:a14="http://schemas.microsoft.com/office/drawing/2010/main" val="0"/>
              </a:ext>
            </a:extLst>
          </a:blip>
          <a:srcRect/>
          <a:stretch>
            <a:fillRect/>
          </a:stretch>
        </p:blipFill>
        <p:spPr>
          <a:xfrm>
            <a:off x="6910923" y="3310181"/>
            <a:ext cx="928694" cy="1249740"/>
          </a:xfrm>
          <a:noFill/>
          <a:ln/>
        </p:spPr>
      </p:pic>
    </p:spTree>
    <p:extLst>
      <p:ext uri="{BB962C8B-B14F-4D97-AF65-F5344CB8AC3E}">
        <p14:creationId xmlns:p14="http://schemas.microsoft.com/office/powerpoint/2010/main" val="1308246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標題 1"/>
          <p:cNvSpPr>
            <a:spLocks noGrp="1"/>
          </p:cNvSpPr>
          <p:nvPr>
            <p:ph type="title"/>
          </p:nvPr>
        </p:nvSpPr>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變更學區申請程序</a:t>
            </a:r>
          </a:p>
        </p:txBody>
      </p:sp>
      <p:sp>
        <p:nvSpPr>
          <p:cNvPr id="7" name="矩形 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7" y="44631"/>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內容版面配置區 2"/>
          <p:cNvSpPr>
            <a:spLocks noGrp="1"/>
          </p:cNvSpPr>
          <p:nvPr>
            <p:ph idx="1"/>
          </p:nvPr>
        </p:nvSpPr>
        <p:spPr>
          <a:xfrm>
            <a:off x="233518" y="1392421"/>
            <a:ext cx="4266474" cy="4800533"/>
          </a:xfrm>
        </p:spPr>
        <p:txBody>
          <a:bodyPr>
            <a:noAutofit/>
          </a:bodyPr>
          <a:lstStyle/>
          <a:p>
            <a:pPr marL="380990" indent="-380990">
              <a:spcBef>
                <a:spcPts val="1200"/>
              </a:spcBef>
              <a:buFont typeface="Wingdings" panose="05000000000000000000" pitchFamily="2" charset="2"/>
              <a:buChar char="u"/>
            </a:pPr>
            <a:r>
              <a:rPr lang="zh-TW" altLang="en-US" b="1" dirty="0">
                <a:latin typeface="微軟正黑體" pitchFamily="34" charset="-120"/>
                <a:ea typeface="微軟正黑體" pitchFamily="34" charset="-120"/>
                <a:cs typeface="Times New Roman" panose="02020603050405020304" pitchFamily="18" charset="0"/>
              </a:rPr>
              <a:t>申請日期</a:t>
            </a:r>
            <a:endParaRPr lang="en-US" altLang="zh-TW" b="1" dirty="0">
              <a:latin typeface="微軟正黑體" pitchFamily="34" charset="-120"/>
              <a:ea typeface="微軟正黑體" pitchFamily="34" charset="-120"/>
              <a:cs typeface="Times New Roman" panose="02020603050405020304" pitchFamily="18" charset="0"/>
            </a:endParaRPr>
          </a:p>
          <a:p>
            <a:pPr marL="353475" lvl="1" indent="-114297">
              <a:spcBef>
                <a:spcPts val="1200"/>
              </a:spcBef>
            </a:pP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114</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年</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4</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25</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日至</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5</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2</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日</a:t>
            </a:r>
            <a:endParaRPr lang="en-US" altLang="zh-TW" sz="2400" b="1" u="sng" dirty="0">
              <a:solidFill>
                <a:srgbClr val="FF0000"/>
              </a:solidFill>
              <a:latin typeface="微軟正黑體" pitchFamily="34" charset="-120"/>
              <a:ea typeface="微軟正黑體" pitchFamily="34" charset="-120"/>
              <a:cs typeface="Times New Roman" panose="02020603050405020304" pitchFamily="18" charset="0"/>
            </a:endParaRPr>
          </a:p>
          <a:p>
            <a:pPr marL="380990" indent="-380990">
              <a:spcBef>
                <a:spcPts val="2400"/>
              </a:spcBef>
              <a:buFont typeface="Wingdings" panose="05000000000000000000" pitchFamily="2" charset="2"/>
              <a:buChar char="u"/>
            </a:pPr>
            <a:r>
              <a:rPr lang="zh-TW" altLang="en-US" b="1" dirty="0">
                <a:latin typeface="微軟正黑體" pitchFamily="34" charset="-120"/>
                <a:ea typeface="微軟正黑體" pitchFamily="34" charset="-120"/>
                <a:cs typeface="Times New Roman" panose="02020603050405020304" pitchFamily="18" charset="0"/>
              </a:rPr>
              <a:t>申請方式</a:t>
            </a:r>
            <a:endParaRPr lang="en-US" altLang="zh-TW" b="1" dirty="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en-US" sz="2400" b="1" dirty="0">
                <a:latin typeface="微軟正黑體" pitchFamily="34" charset="-120"/>
                <a:ea typeface="微軟正黑體" pitchFamily="34" charset="-120"/>
                <a:cs typeface="Times New Roman" panose="02020603050405020304" pitchFamily="18" charset="0"/>
              </a:rPr>
              <a:t>應屆畢業生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含非學校型態實驗教育學生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：由</a:t>
            </a:r>
            <a:r>
              <a:rPr lang="zh-TW" altLang="en-US" sz="2400" b="1" dirty="0">
                <a:solidFill>
                  <a:srgbClr val="0000FF"/>
                </a:solidFill>
                <a:latin typeface="微軟正黑體" pitchFamily="34" charset="-120"/>
                <a:ea typeface="微軟正黑體" pitchFamily="34" charset="-120"/>
                <a:cs typeface="Times New Roman" panose="02020603050405020304" pitchFamily="18" charset="0"/>
              </a:rPr>
              <a:t>就讀國中學校集體辦理</a:t>
            </a:r>
            <a:r>
              <a:rPr lang="zh-TW" altLang="en-US" sz="2400" b="1" dirty="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zh-TW" sz="2400" b="1" dirty="0">
                <a:latin typeface="微軟正黑體" pitchFamily="34" charset="-120"/>
                <a:ea typeface="微軟正黑體" pitchFamily="34" charset="-120"/>
                <a:cs typeface="Times New Roman" panose="02020603050405020304" pitchFamily="18" charset="0"/>
              </a:rPr>
              <a:t>非應屆畢業生、具同等學力資格者、就讀海外臺灣學校及大陸</a:t>
            </a:r>
            <a:r>
              <a:rPr lang="zh-TW" altLang="en-US" sz="2400" b="1" dirty="0">
                <a:latin typeface="微軟正黑體" pitchFamily="34" charset="-120"/>
                <a:ea typeface="微軟正黑體" pitchFamily="34" charset="-120"/>
                <a:cs typeface="Times New Roman" panose="02020603050405020304" pitchFamily="18" charset="0"/>
              </a:rPr>
              <a:t>地區</a:t>
            </a:r>
            <a:r>
              <a:rPr lang="zh-TW" altLang="zh-TW" sz="2400" b="1" dirty="0">
                <a:latin typeface="微軟正黑體" pitchFamily="34" charset="-120"/>
                <a:ea typeface="微軟正黑體" pitchFamily="34" charset="-120"/>
                <a:cs typeface="Times New Roman" panose="02020603050405020304" pitchFamily="18" charset="0"/>
              </a:rPr>
              <a:t>臺商學校者：</a:t>
            </a:r>
            <a:r>
              <a:rPr lang="zh-TW" altLang="en-US" sz="2400" b="1" dirty="0">
                <a:latin typeface="微軟正黑體" pitchFamily="34" charset="-120"/>
                <a:ea typeface="微軟正黑體" pitchFamily="34" charset="-120"/>
                <a:cs typeface="Times New Roman" panose="02020603050405020304" pitchFamily="18" charset="0"/>
              </a:rPr>
              <a:t>由學生</a:t>
            </a:r>
            <a:r>
              <a:rPr lang="zh-TW" altLang="en-US" sz="2400" b="1" dirty="0">
                <a:solidFill>
                  <a:srgbClr val="0000FF"/>
                </a:solidFill>
                <a:latin typeface="微軟正黑體" pitchFamily="34" charset="-120"/>
                <a:ea typeface="微軟正黑體" pitchFamily="34" charset="-120"/>
                <a:cs typeface="Times New Roman" panose="02020603050405020304" pitchFamily="18" charset="0"/>
              </a:rPr>
              <a:t>個別辦理</a:t>
            </a:r>
            <a:r>
              <a:rPr lang="zh-TW" altLang="en-US" sz="2400" b="1" dirty="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p:txBody>
      </p:sp>
      <p:sp>
        <p:nvSpPr>
          <p:cNvPr id="18" name="矩形 17"/>
          <p:cNvSpPr/>
          <p:nvPr/>
        </p:nvSpPr>
        <p:spPr>
          <a:xfrm>
            <a:off x="5647512" y="1794881"/>
            <a:ext cx="2005980" cy="699895"/>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學生上網填寫</a:t>
            </a:r>
            <a:endParaRPr kumimoji="0" lang="en-US" altLang="zh-TW" sz="1867" b="1" dirty="0">
              <a:solidFill>
                <a:prstClr val="black"/>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變更就學申請表</a:t>
            </a:r>
          </a:p>
        </p:txBody>
      </p:sp>
      <p:sp>
        <p:nvSpPr>
          <p:cNvPr id="19" name="矩形 18"/>
          <p:cNvSpPr/>
          <p:nvPr/>
        </p:nvSpPr>
        <p:spPr>
          <a:xfrm>
            <a:off x="5652959" y="2841127"/>
            <a:ext cx="2000551" cy="673320"/>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學生列印申請表</a:t>
            </a:r>
            <a:endParaRPr kumimoji="0" lang="en-US" altLang="zh-TW" sz="1867" b="1" dirty="0">
              <a:solidFill>
                <a:srgbClr val="9BBB59">
                  <a:lumMod val="20000"/>
                  <a:lumOff val="80000"/>
                </a:srgbClr>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檢附證明文件</a:t>
            </a:r>
          </a:p>
        </p:txBody>
      </p:sp>
      <p:sp>
        <p:nvSpPr>
          <p:cNvPr id="20" name="矩形 19"/>
          <p:cNvSpPr/>
          <p:nvPr/>
        </p:nvSpPr>
        <p:spPr>
          <a:xfrm>
            <a:off x="4734779" y="4089266"/>
            <a:ext cx="1734193" cy="766424"/>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向就讀國中教務處提出申請</a:t>
            </a:r>
          </a:p>
        </p:txBody>
      </p:sp>
      <p:sp>
        <p:nvSpPr>
          <p:cNvPr id="21" name="矩形 20"/>
          <p:cNvSpPr/>
          <p:nvPr/>
        </p:nvSpPr>
        <p:spPr>
          <a:xfrm>
            <a:off x="6804249" y="4086889"/>
            <a:ext cx="2160240" cy="747623"/>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600" b="1" dirty="0">
                <a:solidFill>
                  <a:srgbClr val="9BBB59">
                    <a:lumMod val="20000"/>
                    <a:lumOff val="80000"/>
                  </a:srgbClr>
                </a:solidFill>
                <a:latin typeface="微軟正黑體" pitchFamily="34" charset="-120"/>
                <a:ea typeface="微軟正黑體" pitchFamily="34" charset="-120"/>
              </a:rPr>
              <a:t>自行掛號郵寄</a:t>
            </a:r>
            <a:r>
              <a:rPr kumimoji="0" lang="en-US" altLang="zh-TW" sz="1600" b="1" dirty="0">
                <a:solidFill>
                  <a:srgbClr val="9BBB59">
                    <a:lumMod val="20000"/>
                    <a:lumOff val="80000"/>
                  </a:srgbClr>
                </a:solidFill>
                <a:latin typeface="微軟正黑體" pitchFamily="34" charset="-120"/>
                <a:ea typeface="微軟正黑體" pitchFamily="34" charset="-120"/>
              </a:rPr>
              <a:t>(5/2</a:t>
            </a:r>
            <a:r>
              <a:rPr kumimoji="0" lang="zh-TW" altLang="en-US" sz="1600" b="1" dirty="0">
                <a:solidFill>
                  <a:srgbClr val="9BBB59">
                    <a:lumMod val="20000"/>
                    <a:lumOff val="80000"/>
                  </a:srgbClr>
                </a:solidFill>
                <a:latin typeface="微軟正黑體" pitchFamily="34" charset="-120"/>
                <a:ea typeface="微軟正黑體" pitchFamily="34" charset="-120"/>
              </a:rPr>
              <a:t>以前以郵戳為憑</a:t>
            </a:r>
            <a:r>
              <a:rPr kumimoji="0" lang="en-US" altLang="zh-TW" sz="1600" b="1" dirty="0">
                <a:solidFill>
                  <a:srgbClr val="9BBB59">
                    <a:lumMod val="20000"/>
                    <a:lumOff val="80000"/>
                  </a:srgbClr>
                </a:solidFill>
                <a:latin typeface="微軟正黑體" pitchFamily="34" charset="-120"/>
                <a:ea typeface="微軟正黑體" pitchFamily="34" charset="-120"/>
              </a:rPr>
              <a:t>)</a:t>
            </a:r>
            <a:r>
              <a:rPr kumimoji="0" lang="zh-TW" altLang="en-US" sz="1600" b="1" dirty="0">
                <a:solidFill>
                  <a:srgbClr val="9BBB59">
                    <a:lumMod val="20000"/>
                    <a:lumOff val="80000"/>
                  </a:srgbClr>
                </a:solidFill>
                <a:latin typeface="微軟正黑體" pitchFamily="34" charset="-120"/>
                <a:ea typeface="微軟正黑體" pitchFamily="34" charset="-120"/>
              </a:rPr>
              <a:t>或親送</a:t>
            </a:r>
            <a:endParaRPr kumimoji="0" lang="en-US" altLang="zh-TW" sz="1600" b="1" dirty="0">
              <a:solidFill>
                <a:srgbClr val="9BBB59">
                  <a:lumMod val="20000"/>
                  <a:lumOff val="80000"/>
                </a:srgbClr>
              </a:solidFill>
              <a:latin typeface="微軟正黑體" pitchFamily="34" charset="-120"/>
              <a:ea typeface="微軟正黑體" pitchFamily="34" charset="-120"/>
            </a:endParaRPr>
          </a:p>
        </p:txBody>
      </p:sp>
      <p:sp>
        <p:nvSpPr>
          <p:cNvPr id="22" name="圓角矩形 21"/>
          <p:cNvSpPr/>
          <p:nvPr/>
        </p:nvSpPr>
        <p:spPr>
          <a:xfrm>
            <a:off x="5226818" y="5511454"/>
            <a:ext cx="2870076" cy="69007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kumimoji="0" lang="zh-TW" altLang="en-US" sz="1867" b="1" dirty="0">
                <a:solidFill>
                  <a:prstClr val="white"/>
                </a:solidFill>
                <a:latin typeface="微軟正黑體" pitchFamily="34" charset="-120"/>
                <a:ea typeface="微軟正黑體" pitchFamily="34" charset="-120"/>
              </a:rPr>
              <a:t>欲參加之就學區</a:t>
            </a:r>
            <a:endParaRPr kumimoji="0" lang="en-US" altLang="zh-TW" sz="1867" b="1" dirty="0">
              <a:solidFill>
                <a:prstClr val="white"/>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prstClr val="white"/>
                </a:solidFill>
                <a:latin typeface="微軟正黑體" pitchFamily="34" charset="-120"/>
                <a:ea typeface="微軟正黑體" pitchFamily="34" charset="-120"/>
              </a:rPr>
              <a:t>免試入學委員會</a:t>
            </a:r>
          </a:p>
        </p:txBody>
      </p:sp>
      <p:cxnSp>
        <p:nvCxnSpPr>
          <p:cNvPr id="23" name="直線單箭頭接點 22"/>
          <p:cNvCxnSpPr>
            <a:stCxn id="18" idx="2"/>
            <a:endCxn id="19" idx="0"/>
          </p:cNvCxnSpPr>
          <p:nvPr/>
        </p:nvCxnSpPr>
        <p:spPr>
          <a:xfrm>
            <a:off x="6650505" y="2494743"/>
            <a:ext cx="2716" cy="346384"/>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23"/>
          <p:cNvCxnSpPr>
            <a:stCxn id="19" idx="2"/>
            <a:endCxn id="20" idx="0"/>
          </p:cNvCxnSpPr>
          <p:nvPr/>
        </p:nvCxnSpPr>
        <p:spPr>
          <a:xfrm rot="5400000">
            <a:off x="5840146" y="3276179"/>
            <a:ext cx="574819" cy="1051359"/>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肘形接點 24"/>
          <p:cNvCxnSpPr>
            <a:stCxn id="20" idx="2"/>
            <a:endCxn id="22" idx="0"/>
          </p:cNvCxnSpPr>
          <p:nvPr/>
        </p:nvCxnSpPr>
        <p:spPr>
          <a:xfrm rot="16200000" flipH="1">
            <a:off x="5803992" y="4653557"/>
            <a:ext cx="655732" cy="1059996"/>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肘形接點 25"/>
          <p:cNvCxnSpPr/>
          <p:nvPr/>
        </p:nvCxnSpPr>
        <p:spPr>
          <a:xfrm rot="5400000">
            <a:off x="6905759" y="4601211"/>
            <a:ext cx="676943" cy="1164717"/>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4734764" y="3215990"/>
            <a:ext cx="672075"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應屆畢業生</a:t>
            </a:r>
            <a:endParaRPr kumimoji="0" lang="zh-TW" altLang="en-US" sz="1600" b="1" dirty="0">
              <a:solidFill>
                <a:prstClr val="black"/>
              </a:solidFill>
              <a:latin typeface="微軟正黑體" pitchFamily="34" charset="-120"/>
              <a:ea typeface="微軟正黑體" pitchFamily="34" charset="-120"/>
            </a:endParaRPr>
          </a:p>
        </p:txBody>
      </p:sp>
      <p:sp>
        <p:nvSpPr>
          <p:cNvPr id="28" name="文字方塊 27"/>
          <p:cNvSpPr txBox="1"/>
          <p:nvPr/>
        </p:nvSpPr>
        <p:spPr>
          <a:xfrm>
            <a:off x="7999125" y="3227492"/>
            <a:ext cx="732240"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非應屆畢業生</a:t>
            </a:r>
            <a:endParaRPr kumimoji="0" lang="zh-TW" altLang="en-US" sz="1600" b="1" dirty="0">
              <a:solidFill>
                <a:prstClr val="black"/>
              </a:solidFill>
              <a:latin typeface="微軟正黑體" pitchFamily="34" charset="-120"/>
              <a:ea typeface="微軟正黑體" pitchFamily="34" charset="-120"/>
            </a:endParaRPr>
          </a:p>
        </p:txBody>
      </p:sp>
      <p:cxnSp>
        <p:nvCxnSpPr>
          <p:cNvPr id="29" name="肘形接點 28"/>
          <p:cNvCxnSpPr/>
          <p:nvPr/>
        </p:nvCxnSpPr>
        <p:spPr>
          <a:xfrm>
            <a:off x="6654992" y="3807565"/>
            <a:ext cx="1171597" cy="287193"/>
          </a:xfrm>
          <a:prstGeom prst="bentConnector2">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40</a:t>
            </a:fld>
            <a:endParaRPr lang="zh-TW" altLang="en-US"/>
          </a:p>
        </p:txBody>
      </p:sp>
    </p:spTree>
    <p:extLst>
      <p:ext uri="{BB962C8B-B14F-4D97-AF65-F5344CB8AC3E}">
        <p14:creationId xmlns:p14="http://schemas.microsoft.com/office/powerpoint/2010/main" val="40058536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變更就學區申請</a:t>
            </a:r>
            <a:endParaRPr kumimoji="0" lang="en-US" altLang="zh-TW"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Bef>
                <a:spcPct val="20000"/>
              </a:spcBef>
              <a:defRPr/>
            </a:pP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申請日期：</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25</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日至</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3"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41</a:t>
            </a:fld>
            <a:endParaRPr lang="zh-TW" altLang="en-US"/>
          </a:p>
        </p:txBody>
      </p:sp>
      <p:sp>
        <p:nvSpPr>
          <p:cNvPr id="17" name="橢圓形圖說文字 16"/>
          <p:cNvSpPr/>
          <p:nvPr/>
        </p:nvSpPr>
        <p:spPr>
          <a:xfrm>
            <a:off x="6156177" y="2492928"/>
            <a:ext cx="2978968" cy="1053193"/>
          </a:xfrm>
          <a:prstGeom prst="wedgeEllipseCallout">
            <a:avLst>
              <a:gd name="adj1" fmla="val -41641"/>
              <a:gd name="adj2" fmla="val -93333"/>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很重要！</a:t>
            </a:r>
            <a:endParaRPr lang="en-US" altLang="zh-TW" sz="2800" b="1" dirty="0">
              <a:solidFill>
                <a:srgbClr val="FFFF00"/>
              </a:solidFill>
              <a:latin typeface="微軟正黑體" panose="020B0604030504040204" pitchFamily="34" charset="-120"/>
              <a:ea typeface="微軟正黑體" panose="020B0604030504040204" pitchFamily="34" charset="-120"/>
            </a:endParaRPr>
          </a:p>
          <a:p>
            <a:pPr algn="ctr"/>
            <a:r>
              <a:rPr lang="zh-TW" altLang="en-US" sz="2800" b="1" dirty="0">
                <a:solidFill>
                  <a:srgbClr val="FFFF00"/>
                </a:solidFill>
                <a:latin typeface="微軟正黑體" panose="020B0604030504040204" pitchFamily="34" charset="-120"/>
                <a:ea typeface="微軟正黑體" panose="020B0604030504040204" pitchFamily="34" charset="-120"/>
              </a:rPr>
              <a:t>再次提醒～</a:t>
            </a:r>
          </a:p>
        </p:txBody>
      </p:sp>
    </p:spTree>
    <p:extLst>
      <p:ext uri="{BB962C8B-B14F-4D97-AF65-F5344CB8AC3E}">
        <p14:creationId xmlns:p14="http://schemas.microsoft.com/office/powerpoint/2010/main" val="17554078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42</a:t>
            </a:fld>
            <a:endParaRPr lang="en-US" altLang="zh-TW" b="1">
              <a:solidFill>
                <a:prstClr val="black"/>
              </a:solidFill>
            </a:endParaRPr>
          </a:p>
        </p:txBody>
      </p:sp>
      <p:sp>
        <p:nvSpPr>
          <p:cNvPr id="3" name="文字版面配置區 2"/>
          <p:cNvSpPr>
            <a:spLocks noGrp="1"/>
          </p:cNvSpPr>
          <p:nvPr>
            <p:ph type="body" idx="1"/>
          </p:nvPr>
        </p:nvSpPr>
        <p:spPr>
          <a:xfrm>
            <a:off x="1264046" y="689361"/>
            <a:ext cx="7776356" cy="2303289"/>
          </a:xfrm>
        </p:spPr>
        <p:txBody>
          <a:bodyPr rtlCol="0" anchor="ctr">
            <a:noAutofit/>
          </a:bodyPr>
          <a:lstStyle/>
          <a:p>
            <a:pPr algn="just" fontAlgn="auto">
              <a:lnSpc>
                <a:spcPct val="120000"/>
              </a:lnSpc>
              <a:spcBef>
                <a:spcPts val="0"/>
              </a:spcBef>
              <a:spcAft>
                <a:spcPts val="0"/>
              </a:spcAft>
              <a:defRPr/>
            </a:pPr>
            <a:r>
              <a:rPr lang="zh-TW" altLang="en-US" sz="4000" b="1" dirty="0">
                <a:solidFill>
                  <a:srgbClr val="000099"/>
                </a:solidFill>
                <a:latin typeface="Times New Roman" pitchFamily="18" charset="0"/>
                <a:ea typeface="標楷體" pitchFamily="65" charset="-120"/>
                <a:cs typeface="Times New Roman" pitchFamily="18" charset="0"/>
              </a:rPr>
              <a:t>從</a:t>
            </a:r>
            <a:r>
              <a:rPr lang="zh-TW" altLang="en-US" sz="4000" b="1" dirty="0">
                <a:solidFill>
                  <a:srgbClr val="FF0000"/>
                </a:solidFill>
                <a:latin typeface="Times New Roman" pitchFamily="18" charset="0"/>
                <a:ea typeface="標楷體" pitchFamily="65" charset="-120"/>
                <a:cs typeface="Times New Roman" pitchFamily="18" charset="0"/>
              </a:rPr>
              <a:t>花蓮縣</a:t>
            </a:r>
            <a:r>
              <a:rPr lang="zh-TW" altLang="en-US" sz="4000" b="1" dirty="0">
                <a:solidFill>
                  <a:srgbClr val="000099"/>
                </a:solidFill>
                <a:latin typeface="Times New Roman" pitchFamily="18" charset="0"/>
                <a:ea typeface="標楷體" pitchFamily="65" charset="-120"/>
                <a:cs typeface="Times New Roman" pitchFamily="18" charset="0"/>
              </a:rPr>
              <a:t>變更就學區到</a:t>
            </a:r>
            <a:r>
              <a:rPr lang="zh-TW" altLang="en-US" sz="4000" b="1" dirty="0">
                <a:solidFill>
                  <a:srgbClr val="FF0000"/>
                </a:solidFill>
                <a:latin typeface="Times New Roman" pitchFamily="18" charset="0"/>
                <a:ea typeface="標楷體" pitchFamily="65" charset="-120"/>
                <a:cs typeface="Times New Roman" pitchFamily="18" charset="0"/>
              </a:rPr>
              <a:t>新北市</a:t>
            </a:r>
            <a:r>
              <a:rPr lang="zh-TW" altLang="en-US" sz="4000" b="1" dirty="0">
                <a:solidFill>
                  <a:srgbClr val="000099"/>
                </a:solidFill>
                <a:latin typeface="Times New Roman" pitchFamily="18" charset="0"/>
                <a:ea typeface="標楷體" pitchFamily="65" charset="-120"/>
                <a:cs typeface="Times New Roman" pitchFamily="18" charset="0"/>
              </a:rPr>
              <a:t>，成績採計與比序規則是用</a:t>
            </a:r>
            <a:r>
              <a:rPr lang="zh-TW" altLang="en-US" sz="4000" b="1" dirty="0">
                <a:solidFill>
                  <a:srgbClr val="0000FF"/>
                </a:solidFill>
                <a:latin typeface="Times New Roman" pitchFamily="18" charset="0"/>
                <a:ea typeface="標楷體" pitchFamily="65" charset="-120"/>
                <a:cs typeface="Times New Roman" pitchFamily="18" charset="0"/>
              </a:rPr>
              <a:t>花蓮區</a:t>
            </a:r>
            <a:r>
              <a:rPr lang="en-US" altLang="zh-TW" sz="4000" b="1" dirty="0">
                <a:solidFill>
                  <a:srgbClr val="000099"/>
                </a:solidFill>
                <a:latin typeface="Times New Roman" pitchFamily="18" charset="0"/>
                <a:ea typeface="標楷體" pitchFamily="65" charset="-120"/>
                <a:cs typeface="Times New Roman" pitchFamily="18" charset="0"/>
              </a:rPr>
              <a:t>? </a:t>
            </a:r>
            <a:r>
              <a:rPr lang="zh-TW" altLang="en-US" sz="4000" b="1" dirty="0">
                <a:solidFill>
                  <a:srgbClr val="000099"/>
                </a:solidFill>
                <a:latin typeface="Times New Roman" pitchFamily="18" charset="0"/>
                <a:ea typeface="標楷體" pitchFamily="65" charset="-120"/>
                <a:cs typeface="Times New Roman" pitchFamily="18" charset="0"/>
              </a:rPr>
              <a:t>還是</a:t>
            </a:r>
            <a:r>
              <a:rPr lang="zh-TW" altLang="en-US" sz="4000" b="1" dirty="0">
                <a:solidFill>
                  <a:srgbClr val="0000FF"/>
                </a:solidFill>
                <a:latin typeface="Times New Roman" pitchFamily="18" charset="0"/>
                <a:ea typeface="標楷體" pitchFamily="65" charset="-120"/>
                <a:cs typeface="Times New Roman" pitchFamily="18" charset="0"/>
              </a:rPr>
              <a:t>基北區</a:t>
            </a:r>
            <a:r>
              <a:rPr lang="en-US" altLang="zh-TW" sz="4000" b="1" dirty="0">
                <a:solidFill>
                  <a:srgbClr val="000099"/>
                </a:solidFill>
                <a:latin typeface="Times New Roman" pitchFamily="18" charset="0"/>
                <a:ea typeface="標楷體" pitchFamily="65" charset="-120"/>
                <a:cs typeface="Times New Roman" pitchFamily="18" charset="0"/>
              </a:rPr>
              <a:t>?</a:t>
            </a:r>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 name="群組 4"/>
          <p:cNvGrpSpPr/>
          <p:nvPr/>
        </p:nvGrpSpPr>
        <p:grpSpPr>
          <a:xfrm>
            <a:off x="2195736" y="44624"/>
            <a:ext cx="2664296" cy="360045"/>
            <a:chOff x="2123728" y="44624"/>
            <a:chExt cx="2664296" cy="360045"/>
          </a:xfrm>
        </p:grpSpPr>
        <p:grpSp>
          <p:nvGrpSpPr>
            <p:cNvPr id="5" name="群組 5"/>
            <p:cNvGrpSpPr/>
            <p:nvPr/>
          </p:nvGrpSpPr>
          <p:grpSpPr>
            <a:xfrm>
              <a:off x="2555776" y="44624"/>
              <a:ext cx="2232248" cy="360045"/>
              <a:chOff x="2267744" y="44624"/>
              <a:chExt cx="2232248" cy="360045"/>
            </a:xfrm>
          </p:grpSpPr>
          <p:grpSp>
            <p:nvGrpSpPr>
              <p:cNvPr id="6" name="群組 37"/>
              <p:cNvGrpSpPr/>
              <p:nvPr/>
            </p:nvGrpSpPr>
            <p:grpSpPr>
              <a:xfrm>
                <a:off x="2267744" y="44629"/>
                <a:ext cx="2232248" cy="360040"/>
                <a:chOff x="2267738" y="44624"/>
                <a:chExt cx="2232248" cy="360040"/>
              </a:xfrm>
            </p:grpSpPr>
            <p:sp>
              <p:nvSpPr>
                <p:cNvPr id="11" name="橢圓 1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0" name="橢圓 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形圖說文字 13"/>
          <p:cNvSpPr/>
          <p:nvPr/>
        </p:nvSpPr>
        <p:spPr>
          <a:xfrm>
            <a:off x="-1756" y="692696"/>
            <a:ext cx="1265802"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15" name="矩形 14"/>
          <p:cNvSpPr/>
          <p:nvPr/>
        </p:nvSpPr>
        <p:spPr>
          <a:xfrm>
            <a:off x="195724" y="2996952"/>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基北區</a:t>
            </a:r>
          </a:p>
        </p:txBody>
      </p:sp>
    </p:spTree>
    <p:extLst>
      <p:ext uri="{BB962C8B-B14F-4D97-AF65-F5344CB8AC3E}">
        <p14:creationId xmlns:p14="http://schemas.microsoft.com/office/powerpoint/2010/main" val="30385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43</a:t>
            </a:fld>
            <a:endParaRPr lang="en-US" altLang="zh-TW" b="1">
              <a:solidFill>
                <a:prstClr val="black"/>
              </a:solidFill>
            </a:endParaRPr>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 name="群組 4"/>
          <p:cNvGrpSpPr/>
          <p:nvPr/>
        </p:nvGrpSpPr>
        <p:grpSpPr>
          <a:xfrm>
            <a:off x="2195736" y="44624"/>
            <a:ext cx="2664296" cy="360045"/>
            <a:chOff x="2123728" y="44624"/>
            <a:chExt cx="2664296" cy="360045"/>
          </a:xfrm>
        </p:grpSpPr>
        <p:grpSp>
          <p:nvGrpSpPr>
            <p:cNvPr id="5" name="群組 5"/>
            <p:cNvGrpSpPr/>
            <p:nvPr/>
          </p:nvGrpSpPr>
          <p:grpSpPr>
            <a:xfrm>
              <a:off x="2555776" y="44624"/>
              <a:ext cx="2232248" cy="360045"/>
              <a:chOff x="2267744" y="44624"/>
              <a:chExt cx="2232248" cy="360045"/>
            </a:xfrm>
          </p:grpSpPr>
          <p:grpSp>
            <p:nvGrpSpPr>
              <p:cNvPr id="6" name="群組 37"/>
              <p:cNvGrpSpPr/>
              <p:nvPr/>
            </p:nvGrpSpPr>
            <p:grpSpPr>
              <a:xfrm>
                <a:off x="2267744" y="44629"/>
                <a:ext cx="2232248" cy="360040"/>
                <a:chOff x="2267738" y="44624"/>
                <a:chExt cx="2232248" cy="360040"/>
              </a:xfrm>
            </p:grpSpPr>
            <p:sp>
              <p:nvSpPr>
                <p:cNvPr id="11" name="橢圓 1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0" name="橢圓 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形圖說文字 13"/>
          <p:cNvSpPr/>
          <p:nvPr/>
        </p:nvSpPr>
        <p:spPr>
          <a:xfrm>
            <a:off x="-14808" y="620688"/>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15" name="矩形 14"/>
          <p:cNvSpPr/>
          <p:nvPr/>
        </p:nvSpPr>
        <p:spPr>
          <a:xfrm>
            <a:off x="840585" y="105273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變更就學區申請</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申請日期</a:t>
            </a:r>
            <a:endPar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Bef>
                <a:spcPct val="20000"/>
              </a:spcBef>
              <a:defRPr/>
            </a:pP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114</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日至</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p>
        </p:txBody>
      </p:sp>
      <p:sp>
        <p:nvSpPr>
          <p:cNvPr id="17" name="矩形 16"/>
          <p:cNvSpPr/>
          <p:nvPr/>
        </p:nvSpPr>
        <p:spPr>
          <a:xfrm>
            <a:off x="241401" y="3383919"/>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en-US" altLang="zh-TW"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114</a:t>
            </a: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25</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至</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747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44</a:t>
            </a:fld>
            <a:endParaRPr lang="zh-TW" altLang="en-US"/>
          </a:p>
        </p:txBody>
      </p:sp>
      <p:sp>
        <p:nvSpPr>
          <p:cNvPr id="6" name="矩形 5"/>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5640" y="8318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免試入學招生作業流程</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8" name="矩形 7"/>
          <p:cNvSpPr/>
          <p:nvPr/>
        </p:nvSpPr>
        <p:spPr>
          <a:xfrm>
            <a:off x="343961" y="1522310"/>
            <a:ext cx="2444598" cy="12192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報名國中</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教育會考</a:t>
            </a:r>
            <a:endParaRPr lang="en-US"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9" name="矩形 8"/>
          <p:cNvSpPr/>
          <p:nvPr/>
        </p:nvSpPr>
        <p:spPr>
          <a:xfrm>
            <a:off x="343961" y="3389625"/>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申請變更就學區</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en-US" altLang="zh-TW" sz="2400" b="1" dirty="0">
                <a:solidFill>
                  <a:prstClr val="white"/>
                </a:solidFill>
                <a:latin typeface="微軟正黑體" panose="020B0604030504040204" pitchFamily="34" charset="-120"/>
                <a:ea typeface="微軟正黑體" panose="020B0604030504040204" pitchFamily="34" charset="-120"/>
              </a:rPr>
              <a:t>(</a:t>
            </a:r>
            <a:r>
              <a:rPr lang="zh-TW" altLang="en-US" sz="2400" b="1" dirty="0">
                <a:solidFill>
                  <a:prstClr val="white"/>
                </a:solidFill>
                <a:latin typeface="微軟正黑體" panose="020B0604030504040204" pitchFamily="34" charset="-120"/>
                <a:ea typeface="微軟正黑體" panose="020B0604030504040204" pitchFamily="34" charset="-120"/>
              </a:rPr>
              <a:t>有需要者申請</a:t>
            </a:r>
            <a:r>
              <a:rPr lang="en-US" altLang="zh-TW" sz="2400" b="1" dirty="0">
                <a:solidFill>
                  <a:prstClr val="white"/>
                </a:solidFill>
                <a:latin typeface="微軟正黑體" panose="020B0604030504040204" pitchFamily="34" charset="-120"/>
                <a:ea typeface="微軟正黑體" panose="020B0604030504040204" pitchFamily="34" charset="-120"/>
              </a:rPr>
              <a:t>)</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43961" y="5314700"/>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多元學習表現</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積分審查</a:t>
            </a:r>
          </a:p>
        </p:txBody>
      </p:sp>
      <p:cxnSp>
        <p:nvCxnSpPr>
          <p:cNvPr id="11" name="直線單箭頭接點 10"/>
          <p:cNvCxnSpPr>
            <a:stCxn id="8" idx="2"/>
            <a:endCxn id="9" idx="0"/>
          </p:cNvCxnSpPr>
          <p:nvPr/>
        </p:nvCxnSpPr>
        <p:spPr>
          <a:xfrm>
            <a:off x="1566260" y="2741553"/>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9" idx="2"/>
          </p:cNvCxnSpPr>
          <p:nvPr/>
        </p:nvCxnSpPr>
        <p:spPr>
          <a:xfrm>
            <a:off x="1566260" y="4613794"/>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423054" y="152228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個別序位查詢</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3423054" y="3415408"/>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選填志願</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3426727" y="5335029"/>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集體報名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個別報名</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16" name="肘形接點 18"/>
          <p:cNvCxnSpPr>
            <a:stCxn id="10" idx="3"/>
            <a:endCxn id="13" idx="1"/>
          </p:cNvCxnSpPr>
          <p:nvPr/>
        </p:nvCxnSpPr>
        <p:spPr>
          <a:xfrm flipV="1">
            <a:off x="2788559" y="2134355"/>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3" idx="2"/>
            <a:endCxn id="14" idx="0"/>
          </p:cNvCxnSpPr>
          <p:nvPr/>
        </p:nvCxnSpPr>
        <p:spPr>
          <a:xfrm>
            <a:off x="4621648" y="2746416"/>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stCxn id="14" idx="2"/>
            <a:endCxn id="15" idx="0"/>
          </p:cNvCxnSpPr>
          <p:nvPr/>
        </p:nvCxnSpPr>
        <p:spPr>
          <a:xfrm>
            <a:off x="4621648" y="4639578"/>
            <a:ext cx="3674" cy="6954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612333" y="1488216"/>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放榜</a:t>
            </a:r>
          </a:p>
        </p:txBody>
      </p:sp>
      <p:sp>
        <p:nvSpPr>
          <p:cNvPr id="20" name="矩形 19"/>
          <p:cNvSpPr/>
          <p:nvPr/>
        </p:nvSpPr>
        <p:spPr>
          <a:xfrm>
            <a:off x="6612333" y="3415408"/>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報到</a:t>
            </a:r>
          </a:p>
        </p:txBody>
      </p:sp>
      <p:sp>
        <p:nvSpPr>
          <p:cNvPr id="21" name="矩形 20"/>
          <p:cNvSpPr/>
          <p:nvPr/>
        </p:nvSpPr>
        <p:spPr>
          <a:xfrm>
            <a:off x="6593862" y="5338782"/>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放棄錄取資格</a:t>
            </a:r>
          </a:p>
        </p:txBody>
      </p:sp>
      <p:cxnSp>
        <p:nvCxnSpPr>
          <p:cNvPr id="22" name="直線單箭頭接點 21"/>
          <p:cNvCxnSpPr>
            <a:stCxn id="19" idx="2"/>
            <a:endCxn id="20" idx="0"/>
          </p:cNvCxnSpPr>
          <p:nvPr/>
        </p:nvCxnSpPr>
        <p:spPr>
          <a:xfrm>
            <a:off x="7810926" y="2712388"/>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7792455" y="4635794"/>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41"/>
          <p:cNvCxnSpPr>
            <a:stCxn id="15" idx="3"/>
            <a:endCxn id="19" idx="1"/>
          </p:cNvCxnSpPr>
          <p:nvPr/>
        </p:nvCxnSpPr>
        <p:spPr>
          <a:xfrm flipV="1">
            <a:off x="5823919" y="2100291"/>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34" name="群組 33"/>
          <p:cNvGrpSpPr/>
          <p:nvPr/>
        </p:nvGrpSpPr>
        <p:grpSpPr>
          <a:xfrm>
            <a:off x="2195737" y="44631"/>
            <a:ext cx="2664296" cy="360045"/>
            <a:chOff x="2123728" y="44624"/>
            <a:chExt cx="2664296" cy="360045"/>
          </a:xfrm>
        </p:grpSpPr>
        <p:grpSp>
          <p:nvGrpSpPr>
            <p:cNvPr id="35" name="群組 34"/>
            <p:cNvGrpSpPr/>
            <p:nvPr/>
          </p:nvGrpSpPr>
          <p:grpSpPr>
            <a:xfrm>
              <a:off x="2555776" y="44624"/>
              <a:ext cx="2232248" cy="360045"/>
              <a:chOff x="2267744" y="44624"/>
              <a:chExt cx="2232248" cy="360045"/>
            </a:xfrm>
          </p:grpSpPr>
          <p:grpSp>
            <p:nvGrpSpPr>
              <p:cNvPr id="37" name="群組 37"/>
              <p:cNvGrpSpPr/>
              <p:nvPr/>
            </p:nvGrpSpPr>
            <p:grpSpPr>
              <a:xfrm>
                <a:off x="2267744" y="44629"/>
                <a:ext cx="2232248" cy="360040"/>
                <a:chOff x="2267738" y="44624"/>
                <a:chExt cx="2232248" cy="360040"/>
              </a:xfrm>
            </p:grpSpPr>
            <p:sp>
              <p:nvSpPr>
                <p:cNvPr id="40" name="橢圓 3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9" name="橢圓 3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3305785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3003" y="6420898"/>
            <a:ext cx="2133600" cy="365125"/>
          </a:xfrm>
        </p:spPr>
        <p:txBody>
          <a:bodyPr/>
          <a:lstStyle/>
          <a:p>
            <a:pPr>
              <a:defRPr/>
            </a:pPr>
            <a:fld id="{BB9199D3-8569-4C08-9BDA-497527D70E4F}" type="slidenum">
              <a:rPr lang="zh-TW" altLang="en-US" smtClean="0"/>
              <a:pPr>
                <a:defRPr/>
              </a:pPr>
              <a:t>45</a:t>
            </a:fld>
            <a:endParaRPr lang="zh-TW" altLang="en-US"/>
          </a:p>
        </p:txBody>
      </p:sp>
      <p:sp>
        <p:nvSpPr>
          <p:cNvPr id="6" name="矩形 5"/>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169" y="861304"/>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zh-TW" altLang="en-US" sz="3200" b="1" dirty="0">
                <a:solidFill>
                  <a:prstClr val="white"/>
                </a:solidFill>
                <a:latin typeface="微軟正黑體" panose="020B0604030504040204" pitchFamily="34" charset="-120"/>
                <a:ea typeface="微軟正黑體" panose="020B0604030504040204" pitchFamily="34" charset="-120"/>
              </a:rPr>
              <a:t>免試入學錄取方式</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graphicFrame>
        <p:nvGraphicFramePr>
          <p:cNvPr id="10" name="資料庫圖表 9"/>
          <p:cNvGraphicFramePr/>
          <p:nvPr>
            <p:extLst>
              <p:ext uri="{D42A27DB-BD31-4B8C-83A1-F6EECF244321}">
                <p14:modId xmlns:p14="http://schemas.microsoft.com/office/powerpoint/2010/main" val="3555486230"/>
              </p:ext>
            </p:extLst>
          </p:nvPr>
        </p:nvGraphicFramePr>
        <p:xfrm>
          <a:off x="270203" y="1372820"/>
          <a:ext cx="856895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向下箭號 10"/>
          <p:cNvSpPr/>
          <p:nvPr/>
        </p:nvSpPr>
        <p:spPr>
          <a:xfrm>
            <a:off x="2181178" y="2285992"/>
            <a:ext cx="560941" cy="7207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5" name="向下箭號 14"/>
          <p:cNvSpPr/>
          <p:nvPr/>
        </p:nvSpPr>
        <p:spPr>
          <a:xfrm>
            <a:off x="6539781" y="2285990"/>
            <a:ext cx="559175" cy="7207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6" y="44624"/>
            <a:ext cx="2664296" cy="360045"/>
            <a:chOff x="2123728" y="44624"/>
            <a:chExt cx="2664296" cy="360045"/>
          </a:xfrm>
        </p:grpSpPr>
        <p:grpSp>
          <p:nvGrpSpPr>
            <p:cNvPr id="17" name="群組 16"/>
            <p:cNvGrpSpPr/>
            <p:nvPr/>
          </p:nvGrpSpPr>
          <p:grpSpPr>
            <a:xfrm>
              <a:off x="2627784" y="44624"/>
              <a:ext cx="2160240" cy="360045"/>
              <a:chOff x="2339752" y="44624"/>
              <a:chExt cx="2160240" cy="360045"/>
            </a:xfrm>
          </p:grpSpPr>
          <p:grpSp>
            <p:nvGrpSpPr>
              <p:cNvPr id="19" name="群組 37"/>
              <p:cNvGrpSpPr/>
              <p:nvPr/>
            </p:nvGrpSpPr>
            <p:grpSpPr>
              <a:xfrm>
                <a:off x="2835903" y="44629"/>
                <a:ext cx="1664089" cy="360040"/>
                <a:chOff x="2835897" y="44624"/>
                <a:chExt cx="1664089" cy="360040"/>
              </a:xfrm>
            </p:grpSpPr>
            <p:sp>
              <p:nvSpPr>
                <p:cNvPr id="22" name="橢圓 2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b="1" dirty="0">
                    <a:solidFill>
                      <a:srgbClr val="C00000"/>
                    </a:solidFill>
                    <a:latin typeface="微軟正黑體" panose="020B0604030504040204" pitchFamily="34" charset="-120"/>
                    <a:ea typeface="微軟正黑體" panose="020B0604030504040204" pitchFamily="34" charset="-120"/>
                  </a:rPr>
                  <a:t>1</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7660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4003" y="6470677"/>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46</a:t>
            </a:fld>
            <a:endParaRPr lang="zh-TW" altLang="en-US" b="1">
              <a:latin typeface="微軟正黑體" panose="020B0604030504040204" pitchFamily="34" charset="-120"/>
              <a:ea typeface="微軟正黑體" panose="020B0604030504040204" pitchFamily="34" charset="-120"/>
            </a:endParaRPr>
          </a:p>
        </p:txBody>
      </p:sp>
      <p:sp>
        <p:nvSpPr>
          <p:cNvPr id="6" name="矩形 5"/>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sp>
        <p:nvSpPr>
          <p:cNvPr id="9" name="矩形 8"/>
          <p:cNvSpPr/>
          <p:nvPr/>
        </p:nvSpPr>
        <p:spPr>
          <a:xfrm>
            <a:off x="803" y="705326"/>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smtClean="0">
                <a:solidFill>
                  <a:prstClr val="white"/>
                </a:solidFill>
                <a:latin typeface="微軟正黑體" panose="020B0604030504040204" pitchFamily="34" charset="-120"/>
                <a:ea typeface="微軟正黑體" panose="020B0604030504040204" pitchFamily="34" charset="-120"/>
              </a:rPr>
              <a:t>全國</a:t>
            </a:r>
            <a:r>
              <a:rPr lang="en-US" altLang="zh-TW" sz="3200" b="1" dirty="0" smtClean="0">
                <a:solidFill>
                  <a:prstClr val="white"/>
                </a:solidFill>
                <a:latin typeface="微軟正黑體" panose="020B0604030504040204" pitchFamily="34" charset="-120"/>
                <a:ea typeface="微軟正黑體" panose="020B0604030504040204" pitchFamily="34" charset="-120"/>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免試</a:t>
            </a:r>
            <a:r>
              <a:rPr lang="zh-TW" altLang="en-US" sz="3200" b="1" dirty="0">
                <a:solidFill>
                  <a:prstClr val="white"/>
                </a:solidFill>
                <a:latin typeface="微軟正黑體" panose="020B0604030504040204" pitchFamily="34" charset="-120"/>
                <a:ea typeface="微軟正黑體" panose="020B0604030504040204" pitchFamily="34" charset="-120"/>
              </a:rPr>
              <a:t>入學超額比序採計項目</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10" name="投影片編號版面配置區 3"/>
          <p:cNvSpPr txBox="1">
            <a:spLocks/>
          </p:cNvSpPr>
          <p:nvPr/>
        </p:nvSpPr>
        <p:spPr bwMode="auto">
          <a:xfrm>
            <a:off x="6831691" y="656257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b="1">
                <a:solidFill>
                  <a:srgbClr val="898989"/>
                </a:solidFill>
                <a:latin typeface="微軟正黑體" panose="020B0604030504040204" pitchFamily="34" charset="-120"/>
                <a:ea typeface="微軟正黑體" panose="020B0604030504040204" pitchFamily="34" charset="-120"/>
              </a:rPr>
              <a:pPr algn="r">
                <a:spcBef>
                  <a:spcPct val="0"/>
                </a:spcBef>
                <a:buFontTx/>
                <a:buNone/>
              </a:pPr>
              <a:t>46</a:t>
            </a:fld>
            <a:endParaRPr lang="en-US" altLang="zh-TW" sz="1200" b="1" dirty="0">
              <a:solidFill>
                <a:srgbClr val="898989"/>
              </a:solidFill>
              <a:latin typeface="微軟正黑體" panose="020B0604030504040204" pitchFamily="34" charset="-120"/>
              <a:ea typeface="微軟正黑體" panose="020B0604030504040204" pitchFamily="34" charset="-120"/>
            </a:endParaRPr>
          </a:p>
        </p:txBody>
      </p:sp>
      <p:graphicFrame>
        <p:nvGraphicFramePr>
          <p:cNvPr id="11" name="內容版面配置區 6"/>
          <p:cNvGraphicFramePr>
            <a:graphicFrameLocks/>
          </p:cNvGraphicFramePr>
          <p:nvPr>
            <p:extLst>
              <p:ext uri="{D42A27DB-BD31-4B8C-83A1-F6EECF244321}">
                <p14:modId xmlns:p14="http://schemas.microsoft.com/office/powerpoint/2010/main" val="999624975"/>
              </p:ext>
            </p:extLst>
          </p:nvPr>
        </p:nvGraphicFramePr>
        <p:xfrm>
          <a:off x="3304752" y="1167063"/>
          <a:ext cx="5948571"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矩形 11"/>
          <p:cNvSpPr/>
          <p:nvPr/>
        </p:nvSpPr>
        <p:spPr>
          <a:xfrm>
            <a:off x="99508" y="4437112"/>
            <a:ext cx="3385179" cy="1569660"/>
          </a:xfrm>
          <a:prstGeom prst="rect">
            <a:avLst/>
          </a:prstGeom>
        </p:spPr>
        <p:txBody>
          <a:bodyPr wrap="square">
            <a:spAutoFit/>
          </a:bodyPr>
          <a:lstStyle/>
          <a:p>
            <a:r>
              <a:rPr lang="zh-TW" altLang="en-US" sz="2400" b="1" dirty="0">
                <a:solidFill>
                  <a:srgbClr val="0000FF"/>
                </a:solidFill>
                <a:latin typeface="微軟正黑體" panose="020B0604030504040204" pitchFamily="34" charset="-120"/>
                <a:ea typeface="微軟正黑體" panose="020B0604030504040204" pitchFamily="34" charset="-120"/>
              </a:rPr>
              <a:t>各就學區超額比序採計項目及配分各有不同</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，請詳見各就學區免試入學招生簡章。</a:t>
            </a:r>
          </a:p>
        </p:txBody>
      </p:sp>
      <p:sp>
        <p:nvSpPr>
          <p:cNvPr id="22" name="圓角矩形圖說文字 21"/>
          <p:cNvSpPr/>
          <p:nvPr/>
        </p:nvSpPr>
        <p:spPr>
          <a:xfrm>
            <a:off x="413735" y="1552122"/>
            <a:ext cx="2790916" cy="1944688"/>
          </a:xfrm>
          <a:prstGeom prst="wedgeRoundRectCallout">
            <a:avLst>
              <a:gd name="adj1" fmla="val 93514"/>
              <a:gd name="adj2" fmla="val 1698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會考</a:t>
            </a:r>
            <a:r>
              <a:rPr lang="zh-TW" altLang="zh-TW" sz="2800" b="1" dirty="0">
                <a:solidFill>
                  <a:prstClr val="white"/>
                </a:solidFill>
                <a:latin typeface="微軟正黑體" panose="020B0604030504040204" pitchFamily="34" charset="-120"/>
                <a:ea typeface="微軟正黑體" panose="020B0604030504040204" pitchFamily="34" charset="-120"/>
              </a:rPr>
              <a:t>採計分數</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不超過總積分</a:t>
            </a:r>
            <a:r>
              <a:rPr lang="en-US" altLang="zh-TW" sz="2800" b="1" dirty="0">
                <a:solidFill>
                  <a:prstClr val="white"/>
                </a:solidFill>
                <a:latin typeface="微軟正黑體" panose="020B0604030504040204" pitchFamily="34" charset="-120"/>
                <a:ea typeface="微軟正黑體" panose="020B0604030504040204" pitchFamily="34" charset="-120"/>
              </a:rPr>
              <a:t/>
            </a:r>
            <a:br>
              <a:rPr lang="en-US" altLang="zh-TW" sz="2800" b="1" dirty="0">
                <a:solidFill>
                  <a:prstClr val="white"/>
                </a:solidFill>
                <a:latin typeface="微軟正黑體" panose="020B0604030504040204" pitchFamily="34" charset="-120"/>
                <a:ea typeface="微軟正黑體" panose="020B0604030504040204" pitchFamily="34" charset="-120"/>
              </a:rPr>
            </a:br>
            <a:r>
              <a:rPr lang="en-US" altLang="zh-TW" sz="3600" b="1" dirty="0">
                <a:solidFill>
                  <a:srgbClr val="FFFF00"/>
                </a:solidFill>
                <a:latin typeface="微軟正黑體" panose="020B0604030504040204" pitchFamily="34" charset="-120"/>
                <a:ea typeface="微軟正黑體" panose="020B0604030504040204" pitchFamily="34" charset="-120"/>
              </a:rPr>
              <a:t>3</a:t>
            </a:r>
            <a:r>
              <a:rPr lang="zh-TW" altLang="zh-TW" sz="3600" b="1" dirty="0">
                <a:solidFill>
                  <a:srgbClr val="FFFF00"/>
                </a:solidFill>
                <a:latin typeface="微軟正黑體" panose="020B0604030504040204" pitchFamily="34" charset="-120"/>
                <a:ea typeface="微軟正黑體" panose="020B0604030504040204" pitchFamily="34" charset="-120"/>
              </a:rPr>
              <a:t>分之</a:t>
            </a:r>
            <a:r>
              <a:rPr lang="en-US" altLang="zh-TW" sz="3600" b="1" dirty="0">
                <a:solidFill>
                  <a:srgbClr val="FFFF00"/>
                </a:solidFill>
                <a:latin typeface="微軟正黑體" panose="020B0604030504040204" pitchFamily="34" charset="-120"/>
                <a:ea typeface="微軟正黑體" panose="020B0604030504040204" pitchFamily="34" charset="-120"/>
              </a:rPr>
              <a:t>1</a:t>
            </a:r>
            <a:endParaRPr lang="zh-TW" altLang="en-US" sz="2400" b="1" dirty="0">
              <a:solidFill>
                <a:srgbClr val="FFFF00"/>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6" y="44624"/>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21" name="群組 20"/>
          <p:cNvGrpSpPr/>
          <p:nvPr/>
        </p:nvGrpSpPr>
        <p:grpSpPr>
          <a:xfrm>
            <a:off x="5364087" y="3789040"/>
            <a:ext cx="2108073" cy="829149"/>
            <a:chOff x="0" y="3304968"/>
            <a:chExt cx="2396105" cy="1045173"/>
          </a:xfrm>
          <a:solidFill>
            <a:srgbClr val="CC0000"/>
          </a:solidFill>
        </p:grpSpPr>
        <p:sp>
          <p:nvSpPr>
            <p:cNvPr id="32" name="圓角矩形 31"/>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3"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b="1"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扶助弱勢</a:t>
              </a:r>
            </a:p>
          </p:txBody>
        </p:sp>
      </p:grpSp>
    </p:spTree>
    <p:extLst>
      <p:ext uri="{BB962C8B-B14F-4D97-AF65-F5344CB8AC3E}">
        <p14:creationId xmlns:p14="http://schemas.microsoft.com/office/powerpoint/2010/main" val="28720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4003" y="6470677"/>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47</a:t>
            </a:fld>
            <a:endParaRPr lang="zh-TW" altLang="en-US" b="1">
              <a:latin typeface="微軟正黑體" panose="020B0604030504040204" pitchFamily="34" charset="-120"/>
              <a:ea typeface="微軟正黑體" panose="020B0604030504040204" pitchFamily="34" charset="-120"/>
            </a:endParaRPr>
          </a:p>
        </p:txBody>
      </p:sp>
      <p:sp>
        <p:nvSpPr>
          <p:cNvPr id="6" name="矩形 5"/>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sp>
        <p:nvSpPr>
          <p:cNvPr id="9" name="矩形 8"/>
          <p:cNvSpPr/>
          <p:nvPr/>
        </p:nvSpPr>
        <p:spPr>
          <a:xfrm>
            <a:off x="803" y="705326"/>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prstClr val="white"/>
                </a:solidFill>
                <a:latin typeface="微軟正黑體" panose="020B0604030504040204" pitchFamily="34" charset="-120"/>
                <a:ea typeface="微軟正黑體" panose="020B0604030504040204" pitchFamily="34" charset="-120"/>
              </a:rPr>
              <a:t>-</a:t>
            </a:r>
            <a:r>
              <a:rPr lang="zh-TW" altLang="en-US" sz="3200" b="1" dirty="0">
                <a:solidFill>
                  <a:prstClr val="white"/>
                </a:solidFill>
                <a:latin typeface="微軟正黑體" panose="020B0604030504040204" pitchFamily="34" charset="-120"/>
                <a:ea typeface="微軟正黑體" panose="020B0604030504040204" pitchFamily="34" charset="-120"/>
              </a:rPr>
              <a:t>免試入學超額比序採計項目</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10" name="投影片編號版面配置區 3"/>
          <p:cNvSpPr txBox="1">
            <a:spLocks/>
          </p:cNvSpPr>
          <p:nvPr/>
        </p:nvSpPr>
        <p:spPr bwMode="auto">
          <a:xfrm>
            <a:off x="6831691" y="656257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b="1">
                <a:solidFill>
                  <a:srgbClr val="898989"/>
                </a:solidFill>
                <a:latin typeface="微軟正黑體" panose="020B0604030504040204" pitchFamily="34" charset="-120"/>
                <a:ea typeface="微軟正黑體" panose="020B0604030504040204" pitchFamily="34" charset="-120"/>
              </a:rPr>
              <a:pPr algn="r">
                <a:spcBef>
                  <a:spcPct val="0"/>
                </a:spcBef>
                <a:buFontTx/>
                <a:buNone/>
              </a:pPr>
              <a:t>47</a:t>
            </a:fld>
            <a:endParaRPr lang="en-US" altLang="zh-TW" sz="1200" b="1" dirty="0">
              <a:solidFill>
                <a:srgbClr val="898989"/>
              </a:solidFill>
              <a:latin typeface="微軟正黑體" panose="020B0604030504040204" pitchFamily="34" charset="-120"/>
              <a:ea typeface="微軟正黑體" panose="020B0604030504040204" pitchFamily="34" charset="-120"/>
            </a:endParaRPr>
          </a:p>
        </p:txBody>
      </p:sp>
      <p:graphicFrame>
        <p:nvGraphicFramePr>
          <p:cNvPr id="11" name="內容版面配置區 6"/>
          <p:cNvGraphicFramePr>
            <a:graphicFrameLocks/>
          </p:cNvGraphicFramePr>
          <p:nvPr>
            <p:extLst>
              <p:ext uri="{D42A27DB-BD31-4B8C-83A1-F6EECF244321}">
                <p14:modId xmlns:p14="http://schemas.microsoft.com/office/powerpoint/2010/main" val="2464483338"/>
              </p:ext>
            </p:extLst>
          </p:nvPr>
        </p:nvGraphicFramePr>
        <p:xfrm>
          <a:off x="3304752" y="1167063"/>
          <a:ext cx="5948571"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矩形 11"/>
          <p:cNvSpPr/>
          <p:nvPr/>
        </p:nvSpPr>
        <p:spPr>
          <a:xfrm>
            <a:off x="99508" y="4437112"/>
            <a:ext cx="3385179" cy="1569660"/>
          </a:xfrm>
          <a:prstGeom prst="rect">
            <a:avLst/>
          </a:prstGeom>
        </p:spPr>
        <p:txBody>
          <a:bodyPr wrap="square">
            <a:spAutoFit/>
          </a:bodyPr>
          <a:lstStyle/>
          <a:p>
            <a:r>
              <a:rPr lang="zh-TW" altLang="en-US" sz="2400" b="1" dirty="0">
                <a:solidFill>
                  <a:srgbClr val="0000FF"/>
                </a:solidFill>
                <a:latin typeface="微軟正黑體" panose="020B0604030504040204" pitchFamily="34" charset="-120"/>
                <a:ea typeface="微軟正黑體" panose="020B0604030504040204" pitchFamily="34" charset="-120"/>
              </a:rPr>
              <a:t>各就學區超額比序採計項目及配分各有不同</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，請詳見各就學區免試入學招生簡章。</a:t>
            </a:r>
          </a:p>
        </p:txBody>
      </p:sp>
      <p:sp>
        <p:nvSpPr>
          <p:cNvPr id="22" name="圓角矩形圖說文字 21"/>
          <p:cNvSpPr/>
          <p:nvPr/>
        </p:nvSpPr>
        <p:spPr>
          <a:xfrm>
            <a:off x="413735" y="1552122"/>
            <a:ext cx="2790916" cy="1944688"/>
          </a:xfrm>
          <a:prstGeom prst="wedgeRoundRectCallout">
            <a:avLst>
              <a:gd name="adj1" fmla="val 93514"/>
              <a:gd name="adj2" fmla="val 1698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會考</a:t>
            </a:r>
            <a:r>
              <a:rPr lang="zh-TW" altLang="zh-TW" sz="2800" b="1" dirty="0">
                <a:solidFill>
                  <a:prstClr val="white"/>
                </a:solidFill>
                <a:latin typeface="微軟正黑體" panose="020B0604030504040204" pitchFamily="34" charset="-120"/>
                <a:ea typeface="微軟正黑體" panose="020B0604030504040204" pitchFamily="34" charset="-120"/>
              </a:rPr>
              <a:t>採計分數</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不超過總積分</a:t>
            </a:r>
            <a:r>
              <a:rPr lang="en-US" altLang="zh-TW" sz="2800" b="1" dirty="0">
                <a:solidFill>
                  <a:prstClr val="white"/>
                </a:solidFill>
                <a:latin typeface="微軟正黑體" panose="020B0604030504040204" pitchFamily="34" charset="-120"/>
                <a:ea typeface="微軟正黑體" panose="020B0604030504040204" pitchFamily="34" charset="-120"/>
              </a:rPr>
              <a:t/>
            </a:r>
            <a:br>
              <a:rPr lang="en-US" altLang="zh-TW" sz="2800" b="1" dirty="0">
                <a:solidFill>
                  <a:prstClr val="white"/>
                </a:solidFill>
                <a:latin typeface="微軟正黑體" panose="020B0604030504040204" pitchFamily="34" charset="-120"/>
                <a:ea typeface="微軟正黑體" panose="020B0604030504040204" pitchFamily="34" charset="-120"/>
              </a:rPr>
            </a:br>
            <a:r>
              <a:rPr lang="en-US" altLang="zh-TW" sz="3600" b="1" dirty="0">
                <a:solidFill>
                  <a:srgbClr val="FFFF00"/>
                </a:solidFill>
                <a:latin typeface="微軟正黑體" panose="020B0604030504040204" pitchFamily="34" charset="-120"/>
                <a:ea typeface="微軟正黑體" panose="020B0604030504040204" pitchFamily="34" charset="-120"/>
              </a:rPr>
              <a:t>3</a:t>
            </a:r>
            <a:r>
              <a:rPr lang="zh-TW" altLang="zh-TW" sz="3600" b="1" dirty="0">
                <a:solidFill>
                  <a:srgbClr val="FFFF00"/>
                </a:solidFill>
                <a:latin typeface="微軟正黑體" panose="020B0604030504040204" pitchFamily="34" charset="-120"/>
                <a:ea typeface="微軟正黑體" panose="020B0604030504040204" pitchFamily="34" charset="-120"/>
              </a:rPr>
              <a:t>分之</a:t>
            </a:r>
            <a:r>
              <a:rPr lang="en-US" altLang="zh-TW" sz="3600" b="1" dirty="0">
                <a:solidFill>
                  <a:srgbClr val="FFFF00"/>
                </a:solidFill>
                <a:latin typeface="微軟正黑體" panose="020B0604030504040204" pitchFamily="34" charset="-120"/>
                <a:ea typeface="微軟正黑體" panose="020B0604030504040204" pitchFamily="34" charset="-120"/>
              </a:rPr>
              <a:t>1</a:t>
            </a:r>
            <a:endParaRPr lang="zh-TW" altLang="en-US" sz="2400" b="1" dirty="0">
              <a:solidFill>
                <a:srgbClr val="FFFF00"/>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6" y="44624"/>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21" name="群組 20"/>
          <p:cNvGrpSpPr/>
          <p:nvPr/>
        </p:nvGrpSpPr>
        <p:grpSpPr>
          <a:xfrm>
            <a:off x="5364087" y="3789040"/>
            <a:ext cx="2108073" cy="829149"/>
            <a:chOff x="0" y="3304968"/>
            <a:chExt cx="2396105" cy="1045173"/>
          </a:xfrm>
          <a:solidFill>
            <a:srgbClr val="CC0000"/>
          </a:solidFill>
        </p:grpSpPr>
        <p:sp>
          <p:nvSpPr>
            <p:cNvPr id="32" name="圓角矩形 31"/>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3"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algn="ctr" defTabSz="1600200">
                <a:lnSpc>
                  <a:spcPct val="90000"/>
                </a:lnSpc>
                <a:spcAft>
                  <a:spcPct val="35000"/>
                </a:spcAft>
              </a:pPr>
              <a:r>
                <a:rPr lang="zh-TW" altLang="en-US" sz="24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扶助弱勢</a:t>
              </a:r>
              <a:r>
                <a:rPr lang="en-US" altLang="zh-TW" sz="24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en-US" sz="24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p>
          </p:txBody>
        </p:sp>
      </p:grpSp>
      <p:grpSp>
        <p:nvGrpSpPr>
          <p:cNvPr id="34" name="群組 33"/>
          <p:cNvGrpSpPr/>
          <p:nvPr/>
        </p:nvGrpSpPr>
        <p:grpSpPr>
          <a:xfrm>
            <a:off x="4258089" y="2159133"/>
            <a:ext cx="1466039" cy="748198"/>
            <a:chOff x="51021" y="3355989"/>
            <a:chExt cx="2564928" cy="1064431"/>
          </a:xfrm>
          <a:solidFill>
            <a:srgbClr val="CC0000"/>
          </a:solidFill>
        </p:grpSpPr>
        <p:sp>
          <p:nvSpPr>
            <p:cNvPr id="35" name="圓角矩形 34"/>
            <p:cNvSpPr/>
            <p:nvPr/>
          </p:nvSpPr>
          <p:spPr>
            <a:xfrm>
              <a:off x="219844" y="3375247"/>
              <a:ext cx="2396105" cy="1045173"/>
            </a:xfrm>
            <a:prstGeom prst="roundRect">
              <a:avLst/>
            </a:prstGeom>
            <a:solidFill>
              <a:schemeClr val="tx1"/>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6" name="圓角矩形 4"/>
            <p:cNvSpPr/>
            <p:nvPr/>
          </p:nvSpPr>
          <p:spPr>
            <a:xfrm>
              <a:off x="51021" y="3355989"/>
              <a:ext cx="2294063" cy="94313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algn="ctr" defTabSz="1600200">
                <a:lnSpc>
                  <a:spcPct val="90000"/>
                </a:lnSpc>
                <a:spcAft>
                  <a:spcPct val="35000"/>
                </a:spcAft>
              </a:pPr>
              <a:r>
                <a:rPr lang="zh-TW" altLang="en-US" sz="32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2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30</a:t>
              </a:r>
              <a:r>
                <a:rPr lang="zh-TW" altLang="en-US" sz="32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p>
          </p:txBody>
        </p:sp>
      </p:grpSp>
      <p:grpSp>
        <p:nvGrpSpPr>
          <p:cNvPr id="37" name="群組 36"/>
          <p:cNvGrpSpPr/>
          <p:nvPr/>
        </p:nvGrpSpPr>
        <p:grpSpPr>
          <a:xfrm>
            <a:off x="6434138" y="2209368"/>
            <a:ext cx="1466039" cy="748198"/>
            <a:chOff x="51021" y="3355989"/>
            <a:chExt cx="2564928" cy="1064431"/>
          </a:xfrm>
          <a:solidFill>
            <a:srgbClr val="CC0000"/>
          </a:solidFill>
        </p:grpSpPr>
        <p:sp>
          <p:nvSpPr>
            <p:cNvPr id="38" name="圓角矩形 37"/>
            <p:cNvSpPr/>
            <p:nvPr/>
          </p:nvSpPr>
          <p:spPr>
            <a:xfrm>
              <a:off x="219844" y="3375247"/>
              <a:ext cx="2396105" cy="1045173"/>
            </a:xfrm>
            <a:prstGeom prst="roundRect">
              <a:avLst/>
            </a:prstGeom>
            <a:solidFill>
              <a:schemeClr val="tx1"/>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9" name="圓角矩形 4"/>
            <p:cNvSpPr/>
            <p:nvPr/>
          </p:nvSpPr>
          <p:spPr>
            <a:xfrm>
              <a:off x="51021" y="3355989"/>
              <a:ext cx="2294063" cy="94313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algn="ctr" defTabSz="1600200">
                <a:lnSpc>
                  <a:spcPct val="90000"/>
                </a:lnSpc>
                <a:spcAft>
                  <a:spcPct val="35000"/>
                </a:spcAft>
              </a:pPr>
              <a:r>
                <a:rPr lang="zh-TW" altLang="en-US" sz="32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2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a:t>
              </a:r>
              <a:r>
                <a:rPr lang="zh-TW" altLang="en-US" sz="32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p>
          </p:txBody>
        </p:sp>
      </p:grpSp>
      <p:grpSp>
        <p:nvGrpSpPr>
          <p:cNvPr id="40" name="群組 39"/>
          <p:cNvGrpSpPr/>
          <p:nvPr/>
        </p:nvGrpSpPr>
        <p:grpSpPr>
          <a:xfrm>
            <a:off x="7089748" y="4941168"/>
            <a:ext cx="1466039" cy="748198"/>
            <a:chOff x="51021" y="3355989"/>
            <a:chExt cx="2564928" cy="1064431"/>
          </a:xfrm>
          <a:solidFill>
            <a:srgbClr val="CC0000"/>
          </a:solidFill>
        </p:grpSpPr>
        <p:sp>
          <p:nvSpPr>
            <p:cNvPr id="41" name="圓角矩形 40"/>
            <p:cNvSpPr/>
            <p:nvPr/>
          </p:nvSpPr>
          <p:spPr>
            <a:xfrm>
              <a:off x="219844" y="3375247"/>
              <a:ext cx="2396105" cy="1045173"/>
            </a:xfrm>
            <a:prstGeom prst="roundRect">
              <a:avLst/>
            </a:prstGeom>
            <a:solidFill>
              <a:schemeClr val="tx1"/>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2" name="圓角矩形 4"/>
            <p:cNvSpPr/>
            <p:nvPr/>
          </p:nvSpPr>
          <p:spPr>
            <a:xfrm>
              <a:off x="51021" y="3355989"/>
              <a:ext cx="2294063" cy="94313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algn="ctr" defTabSz="1600200">
                <a:lnSpc>
                  <a:spcPct val="90000"/>
                </a:lnSpc>
                <a:spcAft>
                  <a:spcPct val="35000"/>
                </a:spcAft>
              </a:pPr>
              <a:r>
                <a:rPr lang="zh-TW" altLang="en-US" sz="32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2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47</a:t>
              </a:r>
              <a:r>
                <a:rPr lang="zh-TW" altLang="en-US" sz="3200" b="1" dirty="0">
                  <a:ln w="19050">
                    <a:solidFill>
                      <a:srgbClr val="1F497D">
                        <a:tint val="1000"/>
                      </a:srgbClr>
                    </a:solidFill>
                    <a:prstDash val="solid"/>
                  </a:ln>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p>
          </p:txBody>
        </p:sp>
      </p:grpSp>
    </p:spTree>
    <p:extLst>
      <p:ext uri="{BB962C8B-B14F-4D97-AF65-F5344CB8AC3E}">
        <p14:creationId xmlns:p14="http://schemas.microsoft.com/office/powerpoint/2010/main" val="291660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550DF-53C0-4FE6-A9CE-313D92019634}" type="slidenum">
              <a:rPr kumimoji="0" lang="zh-TW" altLang="en-US" sz="1400" b="1"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zh-TW" sz="1200" b="1" i="0" u="none" strike="noStrike" kern="1200" cap="none" spc="0" normalizeH="0" baseline="0" noProof="0">
              <a:ln>
                <a:noFill/>
              </a:ln>
              <a:solidFill>
                <a:prstClr val="black"/>
              </a:solidFill>
              <a:effectLst/>
              <a:uLnTx/>
              <a:uFillTx/>
              <a:latin typeface="Calibri" pitchFamily="34" charset="0"/>
              <a:ea typeface="新細明體" pitchFamily="18" charset="-120"/>
              <a:cs typeface="+mn-cs"/>
            </a:endParaRPr>
          </a:p>
        </p:txBody>
      </p:sp>
      <p:sp>
        <p:nvSpPr>
          <p:cNvPr id="3" name="文字版面配置區 2"/>
          <p:cNvSpPr>
            <a:spLocks noGrp="1"/>
          </p:cNvSpPr>
          <p:nvPr>
            <p:ph type="body" idx="1"/>
          </p:nvPr>
        </p:nvSpPr>
        <p:spPr>
          <a:xfrm>
            <a:off x="0" y="1557338"/>
            <a:ext cx="9144000" cy="3527425"/>
          </a:xfrm>
        </p:spPr>
        <p:txBody>
          <a:bodyPr rtlCol="0">
            <a:noAutofit/>
          </a:bodyPr>
          <a:lstStyle/>
          <a:p>
            <a:pPr fontAlgn="auto">
              <a:lnSpc>
                <a:spcPct val="150000"/>
              </a:lnSpc>
              <a:spcBef>
                <a:spcPts val="0"/>
              </a:spcBef>
              <a:spcAft>
                <a:spcPts val="0"/>
              </a:spcAft>
              <a:defRPr/>
            </a:pPr>
            <a:r>
              <a:rPr lang="en-US" altLang="zh-TW" sz="15000" b="1" dirty="0">
                <a:solidFill>
                  <a:srgbClr val="000099"/>
                </a:solidFill>
                <a:latin typeface="Times New Roman" pitchFamily="18" charset="0"/>
                <a:ea typeface="標楷體" pitchFamily="65" charset="-120"/>
                <a:cs typeface="Times New Roman" pitchFamily="18" charset="0"/>
              </a:rPr>
              <a:t>Q</a:t>
            </a:r>
            <a:r>
              <a:rPr lang="zh-TW" altLang="en-US" sz="15000" b="1" dirty="0">
                <a:solidFill>
                  <a:srgbClr val="000099"/>
                </a:solidFill>
                <a:latin typeface="Times New Roman" pitchFamily="18" charset="0"/>
                <a:ea typeface="標楷體" pitchFamily="65" charset="-120"/>
                <a:cs typeface="Times New Roman" pitchFamily="18" charset="0"/>
              </a:rPr>
              <a:t>：</a:t>
            </a:r>
            <a:endParaRPr lang="en-US" altLang="zh-TW" sz="15000" b="1" dirty="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r>
              <a:rPr lang="zh-TW" altLang="en-US" sz="3600" b="1" dirty="0">
                <a:solidFill>
                  <a:srgbClr val="000099"/>
                </a:solidFill>
                <a:latin typeface="Times New Roman" pitchFamily="18" charset="0"/>
                <a:ea typeface="標楷體" pitchFamily="65" charset="-120"/>
                <a:cs typeface="Times New Roman" pitchFamily="18" charset="0"/>
              </a:rPr>
              <a:t>比序的關鍵在？</a:t>
            </a:r>
            <a:endParaRPr lang="en-US" altLang="zh-TW" sz="3600" b="1" dirty="0">
              <a:solidFill>
                <a:srgbClr val="000099"/>
              </a:solidFill>
              <a:latin typeface="Times New Roman" pitchFamily="18" charset="0"/>
              <a:ea typeface="標楷體" pitchFamily="65" charset="-120"/>
              <a:cs typeface="Times New Roman" pitchFamily="18" charset="0"/>
            </a:endParaRPr>
          </a:p>
        </p:txBody>
      </p:sp>
      <p:grpSp>
        <p:nvGrpSpPr>
          <p:cNvPr id="2" name="群組 3"/>
          <p:cNvGrpSpPr/>
          <p:nvPr/>
        </p:nvGrpSpPr>
        <p:grpSpPr>
          <a:xfrm>
            <a:off x="2195736" y="44624"/>
            <a:ext cx="6768752" cy="400110"/>
            <a:chOff x="2195736" y="44624"/>
            <a:chExt cx="6768752" cy="400110"/>
          </a:xfrm>
        </p:grpSpPr>
        <p:sp>
          <p:nvSpPr>
            <p:cNvPr id="5" name="矩形 4"/>
            <p:cNvSpPr/>
            <p:nvPr/>
          </p:nvSpPr>
          <p:spPr>
            <a:xfrm>
              <a:off x="4909968" y="44624"/>
              <a:ext cx="405452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花蓮區免試入學主要管道</a:t>
              </a:r>
            </a:p>
          </p:txBody>
        </p:sp>
        <p:grpSp>
          <p:nvGrpSpPr>
            <p:cNvPr id="4" name="群組 5"/>
            <p:cNvGrpSpPr/>
            <p:nvPr/>
          </p:nvGrpSpPr>
          <p:grpSpPr>
            <a:xfrm>
              <a:off x="2195736" y="44624"/>
              <a:ext cx="2664296" cy="360045"/>
              <a:chOff x="2123728" y="44624"/>
              <a:chExt cx="2664296" cy="360045"/>
            </a:xfrm>
          </p:grpSpPr>
          <p:grpSp>
            <p:nvGrpSpPr>
              <p:cNvPr id="6" name="群組 6"/>
              <p:cNvGrpSpPr/>
              <p:nvPr/>
            </p:nvGrpSpPr>
            <p:grpSpPr>
              <a:xfrm>
                <a:off x="2555776" y="44624"/>
                <a:ext cx="2232248" cy="360045"/>
                <a:chOff x="2267744" y="44624"/>
                <a:chExt cx="2232248" cy="360045"/>
              </a:xfrm>
            </p:grpSpPr>
            <p:grpSp>
              <p:nvGrpSpPr>
                <p:cNvPr id="7"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1</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4</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5</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10" name="橢圓 9"/>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rPr>
                    <a:t>3</a:t>
                  </a:r>
                  <a:endParaRPr kumimoji="1" lang="zh-TW" altLang="en-US" sz="24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2</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0</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grpSp>
    </p:spTree>
    <p:extLst>
      <p:ext uri="{BB962C8B-B14F-4D97-AF65-F5344CB8AC3E}">
        <p14:creationId xmlns:p14="http://schemas.microsoft.com/office/powerpoint/2010/main" val="4503977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8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526"/>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99"/>
                </a:solidFill>
                <a:latin typeface="微軟正黑體" panose="020B0604030504040204" pitchFamily="34" charset="-120"/>
                <a:ea typeface="微軟正黑體" panose="020B0604030504040204" pitchFamily="34" charset="-120"/>
              </a:rPr>
              <a:t>參、花蓮區適性入學相關管道</a:t>
            </a:r>
          </a:p>
        </p:txBody>
      </p:sp>
      <p:grpSp>
        <p:nvGrpSpPr>
          <p:cNvPr id="4" name="群組 3"/>
          <p:cNvGrpSpPr/>
          <p:nvPr/>
        </p:nvGrpSpPr>
        <p:grpSpPr>
          <a:xfrm>
            <a:off x="2195737" y="44624"/>
            <a:ext cx="6768752" cy="400110"/>
            <a:chOff x="2195736" y="44624"/>
            <a:chExt cx="6768752" cy="400110"/>
          </a:xfrm>
        </p:grpSpPr>
        <p:sp>
          <p:nvSpPr>
            <p:cNvPr id="12" name="矩形 1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花蓮區適性入學相關管道</a:t>
              </a:r>
            </a:p>
          </p:txBody>
        </p:sp>
        <p:grpSp>
          <p:nvGrpSpPr>
            <p:cNvPr id="24" name="群組 23"/>
            <p:cNvGrpSpPr/>
            <p:nvPr/>
          </p:nvGrpSpPr>
          <p:grpSpPr>
            <a:xfrm>
              <a:off x="2195736" y="44624"/>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4" name="矩形 33"/>
          <p:cNvSpPr/>
          <p:nvPr/>
        </p:nvSpPr>
        <p:spPr>
          <a:xfrm>
            <a:off x="1091" y="5933989"/>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35" name="直線接點 34"/>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投影片編號版面配置區 1"/>
          <p:cNvSpPr>
            <a:spLocks noGrp="1"/>
          </p:cNvSpPr>
          <p:nvPr>
            <p:ph type="sldNum" sz="quarter" idx="12"/>
          </p:nvPr>
        </p:nvSpPr>
        <p:spPr>
          <a:xfrm>
            <a:off x="7010400" y="6492908"/>
            <a:ext cx="2133600" cy="365125"/>
          </a:xfrm>
        </p:spPr>
        <p:txBody>
          <a:bodyPr/>
          <a:lstStyle/>
          <a:p>
            <a:pPr>
              <a:defRPr/>
            </a:pPr>
            <a:fld id="{03FD5384-ADE2-4419-8CED-3AA429929FD9}" type="slidenum">
              <a:rPr lang="zh-TW" altLang="en-US" smtClean="0">
                <a:solidFill>
                  <a:prstClr val="black">
                    <a:tint val="75000"/>
                  </a:prstClr>
                </a:solidFill>
              </a:rPr>
              <a:pPr>
                <a:defRPr/>
              </a:pPr>
              <a:t>49</a:t>
            </a:fld>
            <a:endParaRPr lang="zh-TW" altLang="en-US" dirty="0">
              <a:solidFill>
                <a:prstClr val="black">
                  <a:tint val="75000"/>
                </a:prstClr>
              </a:solidFill>
            </a:endParaRPr>
          </a:p>
        </p:txBody>
      </p:sp>
      <p:pic>
        <p:nvPicPr>
          <p:cNvPr id="69634" name="Picture 2"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079" y="2010791"/>
            <a:ext cx="6696744" cy="3923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883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grpSp>
        <p:nvGrpSpPr>
          <p:cNvPr id="21" name="群組 20">
            <a:extLst>
              <a:ext uri="{FF2B5EF4-FFF2-40B4-BE49-F238E27FC236}">
                <a16:creationId xmlns="" xmlns:a16="http://schemas.microsoft.com/office/drawing/2014/main" id="{719C8226-8718-412A-B301-4C4E35618011}"/>
              </a:ext>
            </a:extLst>
          </p:cNvPr>
          <p:cNvGrpSpPr/>
          <p:nvPr/>
        </p:nvGrpSpPr>
        <p:grpSpPr>
          <a:xfrm>
            <a:off x="331438" y="791387"/>
            <a:ext cx="8561041" cy="6021989"/>
            <a:chOff x="323528" y="1722853"/>
            <a:chExt cx="8496944" cy="5277086"/>
          </a:xfrm>
        </p:grpSpPr>
        <p:sp>
          <p:nvSpPr>
            <p:cNvPr id="22" name="圓角矩形 91">
              <a:extLst>
                <a:ext uri="{FF2B5EF4-FFF2-40B4-BE49-F238E27FC236}">
                  <a16:creationId xmlns="" xmlns:a16="http://schemas.microsoft.com/office/drawing/2014/main" id="{8D401CD9-5884-4423-8724-FD13785BEDB0}"/>
                </a:ext>
              </a:extLst>
            </p:cNvPr>
            <p:cNvSpPr/>
            <p:nvPr/>
          </p:nvSpPr>
          <p:spPr>
            <a:xfrm>
              <a:off x="323528" y="1722853"/>
              <a:ext cx="8496944" cy="5277086"/>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3" name="AutoShape 817">
              <a:extLst>
                <a:ext uri="{FF2B5EF4-FFF2-40B4-BE49-F238E27FC236}">
                  <a16:creationId xmlns="" xmlns:a16="http://schemas.microsoft.com/office/drawing/2014/main" id="{33B1F3DE-1367-469B-AF6D-585036767B07}"/>
                </a:ext>
              </a:extLst>
            </p:cNvPr>
            <p:cNvSpPr>
              <a:spLocks noChangeArrowheads="1"/>
            </p:cNvSpPr>
            <p:nvPr/>
          </p:nvSpPr>
          <p:spPr bwMode="auto">
            <a:xfrm>
              <a:off x="644443" y="5233116"/>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5" name="AutoShape 818">
              <a:extLst>
                <a:ext uri="{FF2B5EF4-FFF2-40B4-BE49-F238E27FC236}">
                  <a16:creationId xmlns="" xmlns:a16="http://schemas.microsoft.com/office/drawing/2014/main" id="{8121C48B-F7DE-4CD3-99B5-8230BA91A4D9}"/>
                </a:ext>
              </a:extLst>
            </p:cNvPr>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6" name="AutoShape 819">
              <a:extLst>
                <a:ext uri="{FF2B5EF4-FFF2-40B4-BE49-F238E27FC236}">
                  <a16:creationId xmlns="" xmlns:a16="http://schemas.microsoft.com/office/drawing/2014/main" id="{B7821F0D-4D6F-4835-B104-1B0EA734D393}"/>
                </a:ext>
              </a:extLst>
            </p:cNvPr>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7" name="AutoShape 805">
              <a:extLst>
                <a:ext uri="{FF2B5EF4-FFF2-40B4-BE49-F238E27FC236}">
                  <a16:creationId xmlns="" xmlns:a16="http://schemas.microsoft.com/office/drawing/2014/main" id="{220A4ABE-82D0-4EDD-BDBF-885D7F2D3F2F}"/>
                </a:ext>
              </a:extLst>
            </p:cNvPr>
            <p:cNvSpPr>
              <a:spLocks noChangeArrowheads="1"/>
            </p:cNvSpPr>
            <p:nvPr/>
          </p:nvSpPr>
          <p:spPr bwMode="auto">
            <a:xfrm>
              <a:off x="1703387" y="523311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8" name="AutoShape 806">
              <a:extLst>
                <a:ext uri="{FF2B5EF4-FFF2-40B4-BE49-F238E27FC236}">
                  <a16:creationId xmlns="" xmlns:a16="http://schemas.microsoft.com/office/drawing/2014/main" id="{444B0B2B-C5A6-41C1-BE8A-F889C9D2AEAB}"/>
                </a:ext>
              </a:extLst>
            </p:cNvPr>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9" name="AutoShape 807">
              <a:extLst>
                <a:ext uri="{FF2B5EF4-FFF2-40B4-BE49-F238E27FC236}">
                  <a16:creationId xmlns="" xmlns:a16="http://schemas.microsoft.com/office/drawing/2014/main" id="{55D869EE-4C8B-4A54-8A98-4F199A6239FD}"/>
                </a:ext>
              </a:extLst>
            </p:cNvPr>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dirty="0">
                <a:solidFill>
                  <a:prstClr val="black"/>
                </a:solidFill>
              </a:endParaRPr>
            </a:p>
          </p:txBody>
        </p:sp>
        <p:sp>
          <p:nvSpPr>
            <p:cNvPr id="30" name="AutoShape 814">
              <a:extLst>
                <a:ext uri="{FF2B5EF4-FFF2-40B4-BE49-F238E27FC236}">
                  <a16:creationId xmlns="" xmlns:a16="http://schemas.microsoft.com/office/drawing/2014/main" id="{19D29CBC-1448-4AFD-80D4-22C7A793E871}"/>
                </a:ext>
              </a:extLst>
            </p:cNvPr>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solidFill>
                  <a:prstClr val="black"/>
                </a:solidFill>
              </a:endParaRPr>
            </a:p>
          </p:txBody>
        </p:sp>
        <p:sp>
          <p:nvSpPr>
            <p:cNvPr id="31" name="AutoShape 815">
              <a:extLst>
                <a:ext uri="{FF2B5EF4-FFF2-40B4-BE49-F238E27FC236}">
                  <a16:creationId xmlns="" xmlns:a16="http://schemas.microsoft.com/office/drawing/2014/main" id="{E15A206F-6BC7-46E2-B0F0-145DA46E64C6}"/>
                </a:ext>
              </a:extLst>
            </p:cNvPr>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32" name="Rectangle 808">
              <a:extLst>
                <a:ext uri="{FF2B5EF4-FFF2-40B4-BE49-F238E27FC236}">
                  <a16:creationId xmlns="" xmlns:a16="http://schemas.microsoft.com/office/drawing/2014/main" id="{098CD6C9-4224-4209-96F8-231658439E00}"/>
                </a:ext>
              </a:extLst>
            </p:cNvPr>
            <p:cNvSpPr>
              <a:spLocks noChangeArrowheads="1"/>
            </p:cNvSpPr>
            <p:nvPr/>
          </p:nvSpPr>
          <p:spPr bwMode="auto">
            <a:xfrm>
              <a:off x="2102399" y="6053427"/>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適性輔導</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33" name="WordArt 821">
              <a:extLst>
                <a:ext uri="{FF2B5EF4-FFF2-40B4-BE49-F238E27FC236}">
                  <a16:creationId xmlns="" xmlns:a16="http://schemas.microsoft.com/office/drawing/2014/main" id="{6FFC7B66-9BC2-4222-8467-93F74FD8723D}"/>
                </a:ext>
              </a:extLst>
            </p:cNvPr>
            <p:cNvSpPr>
              <a:spLocks noChangeArrowheads="1" noChangeShapeType="1" noTextEdit="1"/>
            </p:cNvSpPr>
            <p:nvPr/>
          </p:nvSpPr>
          <p:spPr bwMode="auto">
            <a:xfrm>
              <a:off x="906462" y="5969867"/>
              <a:ext cx="409780" cy="41101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34" name="WordArt 822">
              <a:extLst>
                <a:ext uri="{FF2B5EF4-FFF2-40B4-BE49-F238E27FC236}">
                  <a16:creationId xmlns="" xmlns:a16="http://schemas.microsoft.com/office/drawing/2014/main" id="{09513549-4589-41D9-A653-11659D112D12}"/>
                </a:ext>
              </a:extLst>
            </p:cNvPr>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35" name="WordArt 823">
              <a:extLst>
                <a:ext uri="{FF2B5EF4-FFF2-40B4-BE49-F238E27FC236}">
                  <a16:creationId xmlns="" xmlns:a16="http://schemas.microsoft.com/office/drawing/2014/main" id="{41AC1695-F562-4B13-972D-399F12703809}"/>
                </a:ext>
              </a:extLst>
            </p:cNvPr>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42" name="Freeform 824">
              <a:extLst>
                <a:ext uri="{FF2B5EF4-FFF2-40B4-BE49-F238E27FC236}">
                  <a16:creationId xmlns="" xmlns:a16="http://schemas.microsoft.com/office/drawing/2014/main" id="{FC550590-A22A-4EBE-90A6-99CF28F30484}"/>
                </a:ext>
              </a:extLst>
            </p:cNvPr>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3" name="Rectangle 808">
              <a:extLst>
                <a:ext uri="{FF2B5EF4-FFF2-40B4-BE49-F238E27FC236}">
                  <a16:creationId xmlns="" xmlns:a16="http://schemas.microsoft.com/office/drawing/2014/main" id="{D812A948-0BC5-471F-9CE4-3EB9571F875B}"/>
                </a:ext>
              </a:extLst>
            </p:cNvPr>
            <p:cNvSpPr>
              <a:spLocks noChangeArrowheads="1"/>
            </p:cNvSpPr>
            <p:nvPr/>
          </p:nvSpPr>
          <p:spPr bwMode="auto">
            <a:xfrm>
              <a:off x="3102963" y="4665209"/>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適性入學</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44" name="Rectangle 808">
              <a:extLst>
                <a:ext uri="{FF2B5EF4-FFF2-40B4-BE49-F238E27FC236}">
                  <a16:creationId xmlns="" xmlns:a16="http://schemas.microsoft.com/office/drawing/2014/main" id="{013B98D3-7C62-4404-9D65-B93CFAD4E968}"/>
                </a:ext>
              </a:extLst>
            </p:cNvPr>
            <p:cNvSpPr>
              <a:spLocks noChangeArrowheads="1"/>
            </p:cNvSpPr>
            <p:nvPr/>
          </p:nvSpPr>
          <p:spPr bwMode="auto">
            <a:xfrm>
              <a:off x="3674714" y="3276991"/>
              <a:ext cx="2282364" cy="68610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5" name="Rectangle 808">
              <a:extLst>
                <a:ext uri="{FF2B5EF4-FFF2-40B4-BE49-F238E27FC236}">
                  <a16:creationId xmlns="" xmlns:a16="http://schemas.microsoft.com/office/drawing/2014/main" id="{D6B0365B-508C-4226-A267-515E328A0BFA}"/>
                </a:ext>
              </a:extLst>
            </p:cNvPr>
            <p:cNvSpPr>
              <a:spLocks noChangeArrowheads="1"/>
            </p:cNvSpPr>
            <p:nvPr/>
          </p:nvSpPr>
          <p:spPr bwMode="auto">
            <a:xfrm>
              <a:off x="4648651" y="5969867"/>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6" name="Rectangle 808">
              <a:extLst>
                <a:ext uri="{FF2B5EF4-FFF2-40B4-BE49-F238E27FC236}">
                  <a16:creationId xmlns="" xmlns:a16="http://schemas.microsoft.com/office/drawing/2014/main" id="{41274DD5-5499-473B-A6F8-279FE24DB9BC}"/>
                </a:ext>
              </a:extLst>
            </p:cNvPr>
            <p:cNvSpPr>
              <a:spLocks noChangeArrowheads="1"/>
            </p:cNvSpPr>
            <p:nvPr/>
          </p:nvSpPr>
          <p:spPr bwMode="auto">
            <a:xfrm>
              <a:off x="5231017" y="4707850"/>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7" name="Rectangle 808">
              <a:extLst>
                <a:ext uri="{FF2B5EF4-FFF2-40B4-BE49-F238E27FC236}">
                  <a16:creationId xmlns="" xmlns:a16="http://schemas.microsoft.com/office/drawing/2014/main" id="{9C72AFF9-AF05-4F85-852E-03A15177AA2F}"/>
                </a:ext>
              </a:extLst>
            </p:cNvPr>
            <p:cNvSpPr>
              <a:spLocks noChangeArrowheads="1"/>
            </p:cNvSpPr>
            <p:nvPr/>
          </p:nvSpPr>
          <p:spPr bwMode="auto">
            <a:xfrm>
              <a:off x="6104656" y="3403193"/>
              <a:ext cx="1127099"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8" name="Freeform 824">
              <a:extLst>
                <a:ext uri="{FF2B5EF4-FFF2-40B4-BE49-F238E27FC236}">
                  <a16:creationId xmlns="" xmlns:a16="http://schemas.microsoft.com/office/drawing/2014/main" id="{C3CAC631-95F8-4A92-BAA5-CA33E5ED3D78}"/>
                </a:ext>
              </a:extLst>
            </p:cNvPr>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solidFill>
                  <a:prstClr val="black"/>
                </a:solidFill>
              </a:endParaRPr>
            </a:p>
          </p:txBody>
        </p:sp>
      </p:grpSp>
      <p:sp>
        <p:nvSpPr>
          <p:cNvPr id="2" name="標題 1"/>
          <p:cNvSpPr>
            <a:spLocks noGrp="1"/>
          </p:cNvSpPr>
          <p:nvPr>
            <p:ph type="title" idx="4294967295"/>
          </p:nvPr>
        </p:nvSpPr>
        <p:spPr>
          <a:xfrm>
            <a:off x="41275" y="836191"/>
            <a:ext cx="9102725" cy="936625"/>
          </a:xfrm>
        </p:spPr>
        <p:txBody>
          <a:bodyPr>
            <a:normAutofit/>
          </a:bodyPr>
          <a:lstStyle/>
          <a:p>
            <a:r>
              <a:rPr kumimoji="1"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十二年國教對孩子的期望</a:t>
            </a:r>
          </a:p>
        </p:txBody>
      </p:sp>
    </p:spTree>
    <p:extLst>
      <p:ext uri="{BB962C8B-B14F-4D97-AF65-F5344CB8AC3E}">
        <p14:creationId xmlns:p14="http://schemas.microsoft.com/office/powerpoint/2010/main" val="424681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39552" y="692728"/>
            <a:ext cx="7772400" cy="1470025"/>
          </a:xfrm>
        </p:spPr>
        <p:txBody>
          <a:bodyPr>
            <a:normAutofit/>
          </a:bodyPr>
          <a:lstStyle/>
          <a:p>
            <a:pPr>
              <a:defRPr/>
            </a:pPr>
            <a:r>
              <a:rPr lang="zh-TW" altLang="en-US" b="1" dirty="0">
                <a:solidFill>
                  <a:srgbClr val="0000FF"/>
                </a:solidFill>
                <a:effectLst>
                  <a:outerShdw blurRad="38100" dist="38100" dir="2700000" algn="tl">
                    <a:srgbClr val="C0C0C0"/>
                  </a:outerShdw>
                </a:effectLst>
              </a:rPr>
              <a:t>花蓮就學區其他入學管道</a:t>
            </a:r>
            <a:r>
              <a:rPr lang="en-US" altLang="zh-TW" b="1" dirty="0">
                <a:solidFill>
                  <a:srgbClr val="0000FF"/>
                </a:solidFill>
                <a:effectLst>
                  <a:outerShdw blurRad="38100" dist="38100" dir="2700000" algn="tl">
                    <a:srgbClr val="C0C0C0"/>
                  </a:outerShdw>
                </a:effectLst>
              </a:rPr>
              <a:t/>
            </a:r>
            <a:br>
              <a:rPr lang="en-US" altLang="zh-TW" b="1" dirty="0">
                <a:solidFill>
                  <a:srgbClr val="0000FF"/>
                </a:solidFill>
                <a:effectLst>
                  <a:outerShdw blurRad="38100" dist="38100" dir="2700000" algn="tl">
                    <a:srgbClr val="C0C0C0"/>
                  </a:outerShdw>
                </a:effectLst>
              </a:rPr>
            </a:br>
            <a:r>
              <a:rPr lang="zh-TW" altLang="en-US" b="1" dirty="0">
                <a:solidFill>
                  <a:srgbClr val="0000FF"/>
                </a:solidFill>
                <a:effectLst>
                  <a:outerShdw blurRad="38100" dist="38100" dir="2700000" algn="tl">
                    <a:srgbClr val="C0C0C0"/>
                  </a:outerShdw>
                </a:effectLst>
              </a:rPr>
              <a:t>介紹與說明</a:t>
            </a:r>
          </a:p>
        </p:txBody>
      </p:sp>
      <p:sp>
        <p:nvSpPr>
          <p:cNvPr id="3" name="內容版面配置區 2"/>
          <p:cNvSpPr>
            <a:spLocks noGrp="1"/>
          </p:cNvSpPr>
          <p:nvPr>
            <p:ph type="subTitle" idx="1"/>
          </p:nvPr>
        </p:nvSpPr>
        <p:spPr>
          <a:xfrm>
            <a:off x="2493858" y="2348880"/>
            <a:ext cx="6400800" cy="4176464"/>
          </a:xfrm>
        </p:spPr>
        <p:txBody>
          <a:bodyPr>
            <a:noAutofit/>
          </a:bodyPr>
          <a:lstStyle/>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學習區完全免試入學</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zh-TW" sz="3600" b="1" dirty="0">
                <a:solidFill>
                  <a:srgbClr val="990099"/>
                </a:solidFill>
                <a:latin typeface="微軟正黑體" pitchFamily="34" charset="-120"/>
                <a:ea typeface="微軟正黑體" pitchFamily="34" charset="-120"/>
              </a:rPr>
              <a:t>特色招生甄選入學</a:t>
            </a:r>
            <a:endParaRPr lang="en-US" altLang="zh-TW" sz="3600" b="1" dirty="0">
              <a:solidFill>
                <a:srgbClr val="990099"/>
              </a:solidFill>
              <a:latin typeface="微軟正黑體" pitchFamily="34" charset="-120"/>
              <a:ea typeface="微軟正黑體" pitchFamily="34" charset="-120"/>
            </a:endParaRPr>
          </a:p>
          <a:p>
            <a:pPr marL="914400" lvl="1" indent="-457200" algn="l">
              <a:buFont typeface="Wingdings" pitchFamily="2" charset="2"/>
              <a:buChar char="Ø"/>
              <a:defRPr/>
            </a:pPr>
            <a:r>
              <a:rPr lang="zh-TW" altLang="zh-TW" b="1" dirty="0">
                <a:solidFill>
                  <a:srgbClr val="0000FF"/>
                </a:solidFill>
                <a:latin typeface="微軟正黑體" pitchFamily="34" charset="-120"/>
                <a:ea typeface="微軟正黑體" pitchFamily="34" charset="-120"/>
              </a:rPr>
              <a:t>專業群科</a:t>
            </a:r>
            <a:endParaRPr lang="en-US" altLang="zh-TW" b="1" dirty="0">
              <a:solidFill>
                <a:srgbClr val="0000FF"/>
              </a:solidFill>
              <a:latin typeface="微軟正黑體" pitchFamily="34" charset="-120"/>
              <a:ea typeface="微軟正黑體" pitchFamily="34" charset="-120"/>
            </a:endParaRPr>
          </a:p>
          <a:p>
            <a:pPr marL="914400" lvl="1" indent="-457200" algn="l">
              <a:buFont typeface="Wingdings" pitchFamily="2" charset="2"/>
              <a:buChar char="Ø"/>
              <a:defRPr/>
            </a:pPr>
            <a:r>
              <a:rPr lang="zh-TW" altLang="en-US" b="1" dirty="0">
                <a:solidFill>
                  <a:srgbClr val="0000FF"/>
                </a:solidFill>
                <a:latin typeface="微軟正黑體" pitchFamily="34" charset="-120"/>
                <a:ea typeface="微軟正黑體" pitchFamily="34" charset="-120"/>
              </a:rPr>
              <a:t>藝才班、體育班</a:t>
            </a:r>
            <a:endParaRPr lang="en-US" altLang="zh-TW" b="1" dirty="0">
              <a:solidFill>
                <a:srgbClr val="0000FF"/>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技優甄審</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實用技能班</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運動績優獨招</a:t>
            </a:r>
            <a:endParaRPr lang="en-US" altLang="zh-TW" sz="3600" b="1" dirty="0">
              <a:solidFill>
                <a:srgbClr val="990099"/>
              </a:solidFill>
              <a:latin typeface="微軟正黑體" pitchFamily="34" charset="-120"/>
              <a:ea typeface="微軟正黑體" pitchFamily="34" charset="-120"/>
            </a:endParaRPr>
          </a:p>
        </p:txBody>
      </p:sp>
      <p:sp>
        <p:nvSpPr>
          <p:cNvPr id="4" name="AutoShape 2" descr="「花蓮」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Calibri" pitchFamily="34" charset="0"/>
              <a:ea typeface="新細明體" charset="-120"/>
              <a:cs typeface="+mn-cs"/>
            </a:endParaRPr>
          </a:p>
        </p:txBody>
      </p:sp>
      <p:pic>
        <p:nvPicPr>
          <p:cNvPr id="2053" name="Picture 5" descr="「花蓮」的圖片搜尋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577" y="2852936"/>
            <a:ext cx="2257115" cy="2736304"/>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44415B-7A58-4D1C-A9A1-E1F2E5DC107E}" type="slidenum">
              <a:rPr kumimoji="0" lang="zh-TW" altLang="en-US" sz="1200" b="0" i="0" u="none" strike="noStrike" kern="1200" cap="none" spc="0" normalizeH="0" baseline="0" noProof="0" smtClean="0">
                <a:ln>
                  <a:noFill/>
                </a:ln>
                <a:solidFill>
                  <a:srgbClr val="898989"/>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TW" altLang="en-US" sz="1200" b="0" i="0" u="none" strike="noStrike" kern="1200" cap="none" spc="0" normalizeH="0" baseline="0" noProof="0">
              <a:ln>
                <a:noFill/>
              </a:ln>
              <a:solidFill>
                <a:srgbClr val="898989"/>
              </a:solidFill>
              <a:effectLst/>
              <a:uLnTx/>
              <a:uFillTx/>
              <a:latin typeface="Calibri" pitchFamily="34" charset="0"/>
              <a:ea typeface="新細明體" pitchFamily="18" charset="-120"/>
              <a:cs typeface="+mn-cs"/>
            </a:endParaRPr>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花蓮區適性入學管道</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1</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4</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5</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rPr>
                    <a:t>3</a:t>
                  </a:r>
                  <a:endParaRPr kumimoji="1" lang="zh-TW" altLang="en-US" sz="24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2</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0</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grpSp>
    </p:spTree>
    <p:extLst>
      <p:ext uri="{BB962C8B-B14F-4D97-AF65-F5344CB8AC3E}">
        <p14:creationId xmlns:p14="http://schemas.microsoft.com/office/powerpoint/2010/main" val="20565256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prstClr val="white"/>
                </a:solidFill>
                <a:latin typeface="微軟正黑體" panose="020B0604030504040204" pitchFamily="34" charset="-120"/>
                <a:ea typeface="微軟正黑體" panose="020B0604030504040204" pitchFamily="34" charset="-120"/>
              </a:rPr>
              <a:t>114</a:t>
            </a:r>
            <a:r>
              <a:rPr lang="zh-TW" altLang="en-US" sz="2800" b="1" dirty="0" smtClean="0">
                <a:solidFill>
                  <a:prstClr val="white"/>
                </a:solidFill>
                <a:latin typeface="微軟正黑體" panose="020B0604030504040204" pitchFamily="34" charset="-120"/>
                <a:ea typeface="微軟正黑體" panose="020B0604030504040204" pitchFamily="34" charset="-120"/>
              </a:rPr>
              <a:t>學年</a:t>
            </a:r>
            <a:r>
              <a:rPr lang="zh-TW" altLang="en-US" sz="2800" b="1" dirty="0">
                <a:solidFill>
                  <a:prstClr val="white"/>
                </a:solidFill>
                <a:latin typeface="微軟正黑體" panose="020B0604030504040204" pitchFamily="34" charset="-120"/>
                <a:ea typeface="微軟正黑體" panose="020B0604030504040204" pitchFamily="34" charset="-120"/>
              </a:rPr>
              <a:t>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免試入學</a:t>
            </a:r>
            <a:r>
              <a:rPr lang="zh-TW" altLang="en-US" sz="2800" b="1" dirty="0">
                <a:solidFill>
                  <a:prstClr val="white"/>
                </a:solidFill>
                <a:latin typeface="微軟正黑體" panose="020B0604030504040204" pitchFamily="34" charset="-120"/>
                <a:ea typeface="微軟正黑體" panose="020B0604030504040204" pitchFamily="34" charset="-120"/>
              </a:rPr>
              <a:t>管道</a:t>
            </a:r>
          </a:p>
        </p:txBody>
      </p:sp>
      <p:graphicFrame>
        <p:nvGraphicFramePr>
          <p:cNvPr id="25" name="表格 24"/>
          <p:cNvGraphicFramePr>
            <a:graphicFrameLocks noGrp="1"/>
          </p:cNvGraphicFramePr>
          <p:nvPr>
            <p:extLst>
              <p:ext uri="{D42A27DB-BD31-4B8C-83A1-F6EECF244321}">
                <p14:modId xmlns:p14="http://schemas.microsoft.com/office/powerpoint/2010/main" val="2315445134"/>
              </p:ext>
            </p:extLst>
          </p:nvPr>
        </p:nvGraphicFramePr>
        <p:xfrm>
          <a:off x="827586" y="1628800"/>
          <a:ext cx="7704856" cy="502920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u="none" dirty="0">
                          <a:solidFill>
                            <a:srgbClr val="0000FF"/>
                          </a:solidFill>
                          <a:latin typeface="微軟正黑體" panose="020B0604030504040204" pitchFamily="34" charset="-120"/>
                          <a:ea typeface="微軟正黑體" panose="020B0604030504040204" pitchFamily="34" charset="-120"/>
                        </a:rPr>
                        <a:t>學習區完全免試</a:t>
                      </a:r>
                      <a:r>
                        <a:rPr lang="zh-TW" altLang="en-US" sz="3200" b="1" u="none" kern="1200" dirty="0">
                          <a:solidFill>
                            <a:srgbClr val="0000FF"/>
                          </a:solidFill>
                          <a:latin typeface="微軟正黑體" panose="020B0604030504040204" pitchFamily="34" charset="-120"/>
                          <a:ea typeface="微軟正黑體" panose="020B0604030504040204" pitchFamily="34" charset="-120"/>
                          <a:cs typeface="+mn-cs"/>
                        </a:rPr>
                        <a:t>入學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完免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32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、光復、玉里、海星、四維、上騰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免試入學</a:t>
                      </a:r>
                      <a:r>
                        <a:rPr lang="en-US" altLang="zh-TW" sz="3200" b="1" dirty="0">
                          <a:solidFill>
                            <a:srgbClr val="0000FF"/>
                          </a:solidFill>
                          <a:latin typeface="微軟正黑體" panose="020B0604030504040204" pitchFamily="34" charset="-120"/>
                          <a:ea typeface="微軟正黑體" panose="020B0604030504040204" pitchFamily="34" charset="-120"/>
                        </a:rPr>
                        <a:t>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大免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2800" b="1" dirty="0">
                        <a:solidFill>
                          <a:srgbClr val="0000FF"/>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跨區者，須辦變更就學區</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技優甄審入學</a:t>
                      </a:r>
                      <a:r>
                        <a:rPr lang="en-US" altLang="zh-TW" sz="3200" b="1" dirty="0">
                          <a:solidFill>
                            <a:srgbClr val="0000FF"/>
                          </a:solidFill>
                          <a:latin typeface="微軟正黑體" panose="020B0604030504040204" pitchFamily="34" charset="-120"/>
                          <a:ea typeface="微軟正黑體" panose="020B0604030504040204" pitchFamily="34" charset="-120"/>
                        </a:rPr>
                        <a:t/>
                      </a:r>
                      <a:br>
                        <a:rPr lang="en-US" altLang="zh-TW" sz="3200" b="1" dirty="0">
                          <a:solidFill>
                            <a:srgbClr val="0000FF"/>
                          </a:solidFill>
                          <a:latin typeface="微軟正黑體" panose="020B0604030504040204" pitchFamily="34" charset="-120"/>
                          <a:ea typeface="微軟正黑體" panose="020B0604030504040204" pitchFamily="34" charset="-120"/>
                        </a:rPr>
                      </a:b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花商、花工、花農、光復、玉里、上騰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4"/>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直升入學</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慈大附中</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海星高中</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1"/>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實用技能學程</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dirty="0">
                          <a:solidFill>
                            <a:srgbClr val="FF0000"/>
                          </a:solidFill>
                          <a:latin typeface="微軟正黑體" panose="020B0604030504040204" pitchFamily="34" charset="-120"/>
                          <a:ea typeface="微軟正黑體" panose="020B0604030504040204" pitchFamily="34" charset="-120"/>
                        </a:rPr>
                        <a:t>花</a:t>
                      </a:r>
                      <a:r>
                        <a:rPr lang="zh-TW" altLang="en-US" sz="2800" b="1" dirty="0" smtClean="0">
                          <a:solidFill>
                            <a:srgbClr val="FF0000"/>
                          </a:solidFill>
                          <a:latin typeface="微軟正黑體" panose="020B0604030504040204" pitchFamily="34" charset="-120"/>
                          <a:ea typeface="微軟正黑體" panose="020B0604030504040204" pitchFamily="34" charset="-120"/>
                        </a:rPr>
                        <a:t>商</a:t>
                      </a:r>
                      <a:r>
                        <a:rPr lang="zh-TW" altLang="en-US" sz="2800" b="1" dirty="0" smtClean="0">
                          <a:solidFill>
                            <a:srgbClr val="0000FF"/>
                          </a:solidFill>
                          <a:latin typeface="微軟正黑體" panose="020B0604030504040204" pitchFamily="34" charset="-120"/>
                          <a:ea typeface="微軟正黑體" panose="020B0604030504040204" pitchFamily="34" charset="-120"/>
                        </a:rPr>
                        <a:t>夜校</a:t>
                      </a:r>
                      <a:r>
                        <a:rPr lang="en-US" altLang="zh-TW"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2"/>
                  </a:ext>
                </a:extLst>
              </a:tr>
            </a:tbl>
          </a:graphicData>
        </a:graphic>
      </p:graphicFrame>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51</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免試入學</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34179028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latin typeface="微軟正黑體" panose="020B0604030504040204" pitchFamily="34" charset="-120"/>
                <a:ea typeface="微軟正黑體" panose="020B0604030504040204" pitchFamily="34" charset="-120"/>
              </a:rPr>
              <a:t>114</a:t>
            </a:r>
            <a:r>
              <a:rPr lang="zh-TW" altLang="en-US" sz="2800" b="1" dirty="0" smtClean="0">
                <a:latin typeface="微軟正黑體" panose="020B0604030504040204" pitchFamily="34" charset="-120"/>
                <a:ea typeface="微軟正黑體" panose="020B0604030504040204" pitchFamily="34" charset="-120"/>
              </a:rPr>
              <a:t>學年</a:t>
            </a:r>
            <a:r>
              <a:rPr lang="zh-TW" altLang="en-US" sz="2800" b="1" dirty="0">
                <a:latin typeface="微軟正黑體" panose="020B0604030504040204" pitchFamily="34" charset="-120"/>
                <a:ea typeface="微軟正黑體" panose="020B0604030504040204" pitchFamily="34" charset="-120"/>
              </a:rPr>
              <a:t>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特色招生</a:t>
            </a:r>
            <a:r>
              <a:rPr lang="zh-TW" altLang="en-US" sz="2800" b="1" dirty="0">
                <a:latin typeface="微軟正黑體" panose="020B0604030504040204" pitchFamily="34" charset="-120"/>
                <a:ea typeface="微軟正黑體" panose="020B0604030504040204" pitchFamily="34" charset="-120"/>
              </a:rPr>
              <a:t>入學管道</a:t>
            </a: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52</a:t>
            </a:fld>
            <a:endParaRPr lang="zh-TW" altLang="en-US"/>
          </a:p>
        </p:txBody>
      </p:sp>
      <p:graphicFrame>
        <p:nvGraphicFramePr>
          <p:cNvPr id="18" name="表格 17"/>
          <p:cNvGraphicFramePr>
            <a:graphicFrameLocks noGrp="1"/>
          </p:cNvGraphicFramePr>
          <p:nvPr>
            <p:extLst>
              <p:ext uri="{D42A27DB-BD31-4B8C-83A1-F6EECF244321}">
                <p14:modId xmlns:p14="http://schemas.microsoft.com/office/powerpoint/2010/main" val="33572734"/>
              </p:ext>
            </p:extLst>
          </p:nvPr>
        </p:nvGraphicFramePr>
        <p:xfrm>
          <a:off x="719574" y="1844824"/>
          <a:ext cx="7704856" cy="420624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dirty="0">
                          <a:solidFill>
                            <a:srgbClr val="0000FF"/>
                          </a:solidFill>
                          <a:latin typeface="微軟正黑體" panose="020B0604030504040204" pitchFamily="34" charset="-120"/>
                          <a:ea typeface="微軟正黑體" panose="020B0604030504040204" pitchFamily="34" charset="-120"/>
                        </a:rPr>
                        <a:t>專業群科甄選入學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、上</a:t>
                      </a:r>
                      <a:r>
                        <a:rPr lang="zh-TW" altLang="en-US" sz="2800" b="1" strike="noStrike" baseline="0" dirty="0" smtClean="0">
                          <a:solidFill>
                            <a:srgbClr val="FF0000"/>
                          </a:solidFill>
                          <a:latin typeface="微軟正黑體" panose="020B0604030504040204" pitchFamily="34" charset="-120"/>
                          <a:ea typeface="微軟正黑體" panose="020B0604030504040204" pitchFamily="34" charset="-120"/>
                        </a:rPr>
                        <a:t>騰、</a:t>
                      </a:r>
                      <a:r>
                        <a:rPr lang="zh-TW" altLang="en-US" sz="2800" b="1" strike="noStrike" baseline="0" dirty="0" smtClean="0">
                          <a:solidFill>
                            <a:srgbClr val="0000FF"/>
                          </a:solidFill>
                          <a:latin typeface="微軟正黑體" panose="020B0604030504040204" pitchFamily="34" charset="-120"/>
                          <a:ea typeface="微軟正黑體" panose="020B0604030504040204" pitchFamily="34" charset="-120"/>
                        </a:rPr>
                        <a:t>玉高</a:t>
                      </a:r>
                      <a:r>
                        <a:rPr lang="en-US" altLang="zh-TW" sz="2800" b="1" strike="noStrike" baseline="0" dirty="0" smtClean="0">
                          <a:solidFill>
                            <a:srgbClr val="0000FF"/>
                          </a:solidFill>
                          <a:latin typeface="微軟正黑體" panose="020B0604030504040204" pitchFamily="34" charset="-120"/>
                          <a:ea typeface="微軟正黑體" panose="020B0604030504040204" pitchFamily="34" charset="-120"/>
                        </a:rPr>
                        <a:t>114</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體育班甄選入學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花中體育班、玉高體育班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藝才班甄選入學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花中音樂班、花女美術班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strike="dblStrike" baseline="0" dirty="0">
                          <a:latin typeface="微軟正黑體" pitchFamily="34" charset="-120"/>
                          <a:ea typeface="微軟正黑體" pitchFamily="34" charset="-120"/>
                        </a:rPr>
                        <a:t>科學班甄選入學</a:t>
                      </a:r>
                      <a:endParaRPr lang="en-US" altLang="zh-TW" sz="3200" strike="dblStrike" baseline="0" dirty="0">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strike="noStrike" baseline="0" dirty="0">
                          <a:solidFill>
                            <a:srgbClr val="006600"/>
                          </a:solidFill>
                          <a:latin typeface="微軟正黑體" pitchFamily="34" charset="-120"/>
                          <a:ea typeface="微軟正黑體" pitchFamily="34" charset="-120"/>
                        </a:rPr>
                        <a:t>(</a:t>
                      </a:r>
                      <a:r>
                        <a:rPr lang="zh-TW" altLang="en-US" sz="2800" strike="noStrike" baseline="0" dirty="0">
                          <a:solidFill>
                            <a:srgbClr val="006600"/>
                          </a:solidFill>
                          <a:latin typeface="微軟正黑體" pitchFamily="34" charset="-120"/>
                          <a:ea typeface="微軟正黑體" pitchFamily="34" charset="-120"/>
                        </a:rPr>
                        <a:t>花蓮區無，但可報考其他縣市</a:t>
                      </a:r>
                      <a:r>
                        <a:rPr lang="en-US" altLang="zh-TW" sz="2800" strike="noStrike" baseline="0" dirty="0">
                          <a:solidFill>
                            <a:srgbClr val="006600"/>
                          </a:solidFill>
                          <a:latin typeface="微軟正黑體" pitchFamily="34" charset="-120"/>
                          <a:ea typeface="微軟正黑體" pitchFamily="34" charset="-120"/>
                        </a:rPr>
                        <a:t>)</a:t>
                      </a:r>
                      <a:endParaRPr lang="zh-TW" altLang="en-US" sz="2800" b="1" strike="noStrike" baseline="0" dirty="0">
                        <a:solidFill>
                          <a:srgbClr val="0066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1"/>
                  </a:ext>
                </a:extLst>
              </a:tr>
            </a:tbl>
          </a:graphicData>
        </a:graphic>
      </p:graphicFrame>
      <p:grpSp>
        <p:nvGrpSpPr>
          <p:cNvPr id="19" name="群組 18"/>
          <p:cNvGrpSpPr/>
          <p:nvPr/>
        </p:nvGrpSpPr>
        <p:grpSpPr>
          <a:xfrm>
            <a:off x="2195737" y="44624"/>
            <a:ext cx="6768752" cy="400110"/>
            <a:chOff x="2195736" y="44624"/>
            <a:chExt cx="6768752" cy="400110"/>
          </a:xfrm>
        </p:grpSpPr>
        <p:sp>
          <p:nvSpPr>
            <p:cNvPr id="20" name="矩形 1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特免招生</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94039028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53</a:t>
            </a:fld>
            <a:endParaRPr lang="zh-TW" altLang="en-US"/>
          </a:p>
        </p:txBody>
      </p:sp>
      <p:sp>
        <p:nvSpPr>
          <p:cNvPr id="18" name="矩形 17"/>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prstClr val="white"/>
                </a:solidFill>
                <a:latin typeface="微軟正黑體" panose="020B0604030504040204" pitchFamily="34" charset="-120"/>
                <a:ea typeface="微軟正黑體" panose="020B0604030504040204" pitchFamily="34" charset="-120"/>
              </a:rPr>
              <a:t>114</a:t>
            </a:r>
            <a:r>
              <a:rPr lang="zh-TW" altLang="en-US" sz="2800" b="1" dirty="0" smtClean="0">
                <a:solidFill>
                  <a:prstClr val="white"/>
                </a:solidFill>
                <a:latin typeface="微軟正黑體" panose="020B0604030504040204" pitchFamily="34" charset="-120"/>
                <a:ea typeface="微軟正黑體" panose="020B0604030504040204" pitchFamily="34" charset="-120"/>
              </a:rPr>
              <a:t>學年</a:t>
            </a:r>
            <a:r>
              <a:rPr lang="zh-TW" altLang="en-US" sz="2800" b="1" dirty="0">
                <a:solidFill>
                  <a:prstClr val="white"/>
                </a:solidFill>
                <a:latin typeface="微軟正黑體" panose="020B0604030504040204" pitchFamily="34" charset="-120"/>
                <a:ea typeface="微軟正黑體" panose="020B0604030504040204" pitchFamily="34" charset="-120"/>
              </a:rPr>
              <a:t>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高級中等學校</a:t>
            </a:r>
            <a:r>
              <a:rPr lang="zh-TW" altLang="en-US" sz="3600" b="1" dirty="0">
                <a:solidFill>
                  <a:srgbClr val="FFFF00"/>
                </a:solidFill>
                <a:latin typeface="微軟正黑體" panose="020B0604030504040204" pitchFamily="34" charset="-120"/>
                <a:ea typeface="微軟正黑體" panose="020B0604030504040204" pitchFamily="34" charset="-120"/>
              </a:rPr>
              <a:t>五專</a:t>
            </a:r>
            <a:r>
              <a:rPr lang="zh-TW" altLang="en-US" sz="2800" b="1" dirty="0">
                <a:solidFill>
                  <a:prstClr val="white"/>
                </a:solidFill>
                <a:latin typeface="微軟正黑體" panose="020B0604030504040204" pitchFamily="34" charset="-120"/>
                <a:ea typeface="微軟正黑體" panose="020B0604030504040204" pitchFamily="34" charset="-120"/>
              </a:rPr>
              <a:t>入學管道</a:t>
            </a:r>
          </a:p>
        </p:txBody>
      </p:sp>
      <p:graphicFrame>
        <p:nvGraphicFramePr>
          <p:cNvPr id="19" name="表格 18"/>
          <p:cNvGraphicFramePr>
            <a:graphicFrameLocks noGrp="1"/>
          </p:cNvGraphicFramePr>
          <p:nvPr>
            <p:extLst>
              <p:ext uri="{D42A27DB-BD31-4B8C-83A1-F6EECF244321}">
                <p14:modId xmlns:p14="http://schemas.microsoft.com/office/powerpoint/2010/main" val="1097749453"/>
              </p:ext>
            </p:extLst>
          </p:nvPr>
        </p:nvGraphicFramePr>
        <p:xfrm>
          <a:off x="647565" y="2132856"/>
          <a:ext cx="7704856" cy="320040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533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五專</a:t>
                      </a:r>
                      <a:r>
                        <a:rPr lang="zh-TW" altLang="en-US" sz="3600" b="1" u="none" kern="1200" dirty="0">
                          <a:solidFill>
                            <a:srgbClr val="FF0000"/>
                          </a:solidFill>
                          <a:latin typeface="微軟正黑體" panose="020B0604030504040204" pitchFamily="34" charset="-120"/>
                          <a:ea typeface="微軟正黑體" panose="020B0604030504040204" pitchFamily="34" charset="-120"/>
                          <a:cs typeface="+mn-cs"/>
                        </a:rPr>
                        <a:t>完全免試</a:t>
                      </a: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入學 </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完免</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lang="en-US" altLang="zh-TW" sz="2400" b="1" u="none" kern="1200" dirty="0">
                        <a:solidFill>
                          <a:srgbClr val="FF0000"/>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不分區獨招、電腦分發</a:t>
                      </a: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0"/>
                  </a:ext>
                </a:extLst>
              </a:tr>
              <a:tr h="533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五專</a:t>
                      </a:r>
                      <a:r>
                        <a:rPr lang="zh-TW" altLang="en-US" sz="3600" b="1" u="none" kern="1200" dirty="0">
                          <a:solidFill>
                            <a:srgbClr val="FF0000"/>
                          </a:solidFill>
                          <a:latin typeface="微軟正黑體" panose="020B0604030504040204" pitchFamily="34" charset="-120"/>
                          <a:ea typeface="微軟正黑體" panose="020B0604030504040204" pitchFamily="34" charset="-120"/>
                          <a:cs typeface="+mn-cs"/>
                        </a:rPr>
                        <a:t>優先免試</a:t>
                      </a: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入學 </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優免</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a:solidFill>
                          <a:srgbClr val="FF0000"/>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全國一區、電腦分發</a:t>
                      </a: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五專</a:t>
                      </a:r>
                      <a:r>
                        <a:rPr lang="zh-TW" altLang="en-US" sz="3600" b="1" u="none" kern="1200" dirty="0">
                          <a:solidFill>
                            <a:srgbClr val="FF0000"/>
                          </a:solidFill>
                          <a:latin typeface="微軟正黑體" panose="020B0604030504040204" pitchFamily="34" charset="-120"/>
                          <a:ea typeface="微軟正黑體" panose="020B0604030504040204" pitchFamily="34" charset="-120"/>
                          <a:cs typeface="+mn-cs"/>
                        </a:rPr>
                        <a:t>聯合免試</a:t>
                      </a: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入學 </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聯免</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a:solidFill>
                          <a:srgbClr val="FF0000"/>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分北、中、南三區報名</a:t>
                      </a:r>
                      <a:r>
                        <a:rPr lang="en-US" altLang="zh-TW" sz="2800" b="1" kern="1200" dirty="0">
                          <a:solidFill>
                            <a:srgbClr val="0000FF"/>
                          </a:solidFill>
                          <a:latin typeface="微軟正黑體" panose="020B0604030504040204" pitchFamily="34" charset="-120"/>
                          <a:ea typeface="微軟正黑體" panose="020B0604030504040204" pitchFamily="34" charset="-120"/>
                          <a:cs typeface="+mn-cs"/>
                        </a:rPr>
                        <a:t>)</a:t>
                      </a:r>
                    </a:p>
                  </a:txBody>
                  <a:tcPr/>
                </a:tc>
                <a:extLst>
                  <a:ext uri="{0D108BD9-81ED-4DB2-BD59-A6C34878D82A}">
                    <a16:rowId xmlns="" xmlns:a16="http://schemas.microsoft.com/office/drawing/2014/main" val="10001"/>
                  </a:ext>
                </a:extLst>
              </a:tr>
            </a:tbl>
          </a:graphicData>
        </a:graphic>
      </p:graphicFrame>
      <p:grpSp>
        <p:nvGrpSpPr>
          <p:cNvPr id="20" name="群組 19"/>
          <p:cNvGrpSpPr/>
          <p:nvPr/>
        </p:nvGrpSpPr>
        <p:grpSpPr>
          <a:xfrm>
            <a:off x="2195737" y="44624"/>
            <a:ext cx="6768752" cy="400110"/>
            <a:chOff x="2195736" y="44624"/>
            <a:chExt cx="6768752" cy="400110"/>
          </a:xfrm>
        </p:grpSpPr>
        <p:sp>
          <p:nvSpPr>
            <p:cNvPr id="21" name="矩形 20"/>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五專入學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16" name="Rectangle 11">
            <a:extLst>
              <a:ext uri="{FF2B5EF4-FFF2-40B4-BE49-F238E27FC236}">
                <a16:creationId xmlns="" xmlns:a16="http://schemas.microsoft.com/office/drawing/2014/main" id="{39AFE8B7-71C2-45AC-A7BD-FC25D503360B}"/>
              </a:ext>
            </a:extLst>
          </p:cNvPr>
          <p:cNvSpPr>
            <a:spLocks noChangeArrowheads="1"/>
          </p:cNvSpPr>
          <p:nvPr/>
        </p:nvSpPr>
        <p:spPr bwMode="auto">
          <a:xfrm>
            <a:off x="683568" y="5517232"/>
            <a:ext cx="7632848"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36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Tree>
    <p:extLst>
      <p:ext uri="{BB962C8B-B14F-4D97-AF65-F5344CB8AC3E}">
        <p14:creationId xmlns:p14="http://schemas.microsoft.com/office/powerpoint/2010/main" val="212750112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線單箭頭接點 11"/>
          <p:cNvCxnSpPr/>
          <p:nvPr/>
        </p:nvCxnSpPr>
        <p:spPr bwMode="auto">
          <a:xfrm>
            <a:off x="2441830" y="4214660"/>
            <a:ext cx="7937" cy="1015663"/>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p:spPr>
      </p:cxnSp>
      <p:sp>
        <p:nvSpPr>
          <p:cNvPr id="6" name="圓角矩形 5"/>
          <p:cNvSpPr/>
          <p:nvPr/>
        </p:nvSpPr>
        <p:spPr bwMode="auto">
          <a:xfrm>
            <a:off x="688098" y="1524084"/>
            <a:ext cx="3540754" cy="713386"/>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lgn="ctr">
              <a:defRPr/>
            </a:pPr>
            <a:r>
              <a:rPr kumimoji="0" lang="zh-TW" altLang="en-US" sz="2800" b="1" dirty="0">
                <a:solidFill>
                  <a:prstClr val="black"/>
                </a:solidFill>
                <a:latin typeface="標楷體" pitchFamily="65" charset="-120"/>
                <a:ea typeface="標楷體" pitchFamily="65" charset="-120"/>
              </a:rPr>
              <a:t>國中教育會考</a:t>
            </a:r>
          </a:p>
        </p:txBody>
      </p:sp>
      <p:sp>
        <p:nvSpPr>
          <p:cNvPr id="7" name="圓角矩形 6"/>
          <p:cNvSpPr/>
          <p:nvPr/>
        </p:nvSpPr>
        <p:spPr bwMode="auto">
          <a:xfrm>
            <a:off x="695946" y="3660638"/>
            <a:ext cx="3540754" cy="736923"/>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nchor="ctr"/>
          <a:lstStyle/>
          <a:p>
            <a:pPr algn="ctr">
              <a:spcBef>
                <a:spcPts val="0"/>
              </a:spcBef>
              <a:defRPr/>
            </a:pPr>
            <a:r>
              <a:rPr kumimoji="0" lang="zh-TW" altLang="en-US" sz="2800" b="1" dirty="0">
                <a:solidFill>
                  <a:prstClr val="black"/>
                </a:solidFill>
                <a:latin typeface="標楷體" pitchFamily="65" charset="-120"/>
                <a:ea typeface="標楷體" pitchFamily="65" charset="-120"/>
              </a:rPr>
              <a:t>免試入學</a:t>
            </a:r>
            <a:endParaRPr kumimoji="0" lang="zh-TW" altLang="en-US" sz="2800" b="1" i="1" dirty="0">
              <a:solidFill>
                <a:prstClr val="black"/>
              </a:solidFill>
              <a:latin typeface="標楷體" pitchFamily="65" charset="-120"/>
              <a:ea typeface="標楷體" pitchFamily="65" charset="-120"/>
            </a:endParaRPr>
          </a:p>
        </p:txBody>
      </p:sp>
      <p:cxnSp>
        <p:nvCxnSpPr>
          <p:cNvPr id="11" name="直線單箭頭接點 10"/>
          <p:cNvCxnSpPr>
            <a:stCxn id="6" idx="2"/>
            <a:endCxn id="7" idx="0"/>
          </p:cNvCxnSpPr>
          <p:nvPr/>
        </p:nvCxnSpPr>
        <p:spPr bwMode="auto">
          <a:xfrm>
            <a:off x="2458489" y="2237502"/>
            <a:ext cx="7849" cy="1423161"/>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p:spPr>
      </p:cxnSp>
      <p:sp>
        <p:nvSpPr>
          <p:cNvPr id="62470" name="文字方塊 15"/>
          <p:cNvSpPr txBox="1">
            <a:spLocks noChangeArrowheads="1"/>
          </p:cNvSpPr>
          <p:nvPr/>
        </p:nvSpPr>
        <p:spPr bwMode="auto">
          <a:xfrm>
            <a:off x="256921" y="4450142"/>
            <a:ext cx="3338174" cy="840230"/>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smtClean="0">
                <a:solidFill>
                  <a:srgbClr val="006600"/>
                </a:solidFill>
                <a:latin typeface="Times New Roman" pitchFamily="18" charset="0"/>
                <a:ea typeface="標楷體" pitchFamily="65" charset="-120"/>
                <a:cs typeface="Times New Roman" pitchFamily="18" charset="0"/>
              </a:rPr>
              <a:t>114.6.30~7.1</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放榜：</a:t>
            </a:r>
            <a:r>
              <a:rPr lang="en-US" altLang="zh-TW" b="1" dirty="0" smtClean="0">
                <a:solidFill>
                  <a:srgbClr val="006600"/>
                </a:solidFill>
                <a:latin typeface="Times New Roman" pitchFamily="18" charset="0"/>
                <a:ea typeface="標楷體" pitchFamily="65" charset="-120"/>
                <a:cs typeface="Times New Roman" pitchFamily="18" charset="0"/>
              </a:rPr>
              <a:t>114.7.8</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smtClean="0">
                <a:solidFill>
                  <a:srgbClr val="006600"/>
                </a:solidFill>
                <a:latin typeface="Times New Roman" pitchFamily="18" charset="0"/>
                <a:ea typeface="標楷體" pitchFamily="65" charset="-120"/>
                <a:cs typeface="Times New Roman" pitchFamily="18" charset="0"/>
              </a:rPr>
              <a:t>114.7.10</a:t>
            </a:r>
            <a:endParaRPr lang="en-US" altLang="zh-TW" b="1" dirty="0">
              <a:solidFill>
                <a:srgbClr val="006600"/>
              </a:solidFill>
              <a:latin typeface="Times New Roman" pitchFamily="18" charset="0"/>
              <a:ea typeface="標楷體" pitchFamily="65" charset="-120"/>
              <a:cs typeface="Times New Roman" pitchFamily="18" charset="0"/>
            </a:endParaRPr>
          </a:p>
        </p:txBody>
      </p:sp>
      <p:sp>
        <p:nvSpPr>
          <p:cNvPr id="4" name="圓角矩形 3"/>
          <p:cNvSpPr/>
          <p:nvPr/>
        </p:nvSpPr>
        <p:spPr bwMode="auto">
          <a:xfrm>
            <a:off x="5513506" y="1757949"/>
            <a:ext cx="2996042" cy="959105"/>
          </a:xfrm>
          <a:prstGeom prst="roundRect">
            <a:avLst/>
          </a:prstGeom>
          <a:solidFill>
            <a:srgbClr val="FFCCFF"/>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學習區</a:t>
            </a:r>
            <a:endParaRPr kumimoji="0" lang="en-US" altLang="zh-TW" sz="2800" b="1" dirty="0">
              <a:solidFill>
                <a:srgbClr val="FF0000"/>
              </a:solidFill>
              <a:latin typeface="標楷體" panose="03000509000000000000" pitchFamily="65" charset="-120"/>
              <a:ea typeface="標楷體" panose="03000509000000000000" pitchFamily="65" charset="-120"/>
            </a:endParaRPr>
          </a:p>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完全免試入學</a:t>
            </a:r>
          </a:p>
        </p:txBody>
      </p:sp>
      <p:sp>
        <p:nvSpPr>
          <p:cNvPr id="18" name="圓角矩形 17"/>
          <p:cNvSpPr/>
          <p:nvPr/>
        </p:nvSpPr>
        <p:spPr bwMode="auto">
          <a:xfrm>
            <a:off x="745764" y="5260118"/>
            <a:ext cx="3541192" cy="1312820"/>
          </a:xfrm>
          <a:prstGeom prst="roundRect">
            <a:avLst/>
          </a:prstGeom>
          <a:solidFill>
            <a:schemeClr val="accent6">
              <a:lumMod val="40000"/>
              <a:lumOff val="6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a:defRPr/>
            </a:pPr>
            <a:r>
              <a:rPr kumimoji="0" lang="zh-TW" altLang="en-US" sz="2800" b="1" dirty="0">
                <a:solidFill>
                  <a:prstClr val="black"/>
                </a:solidFill>
                <a:latin typeface="標楷體" pitchFamily="65" charset="-120"/>
                <a:ea typeface="標楷體" pitchFamily="65" charset="-120"/>
              </a:rPr>
              <a:t>各校續招</a:t>
            </a:r>
          </a:p>
        </p:txBody>
      </p:sp>
      <p:sp>
        <p:nvSpPr>
          <p:cNvPr id="62475" name="文字方塊 19"/>
          <p:cNvSpPr txBox="1">
            <a:spLocks noChangeArrowheads="1"/>
          </p:cNvSpPr>
          <p:nvPr/>
        </p:nvSpPr>
        <p:spPr bwMode="auto">
          <a:xfrm>
            <a:off x="761383" y="5707982"/>
            <a:ext cx="3467468" cy="707886"/>
          </a:xfrm>
          <a:prstGeom prst="rect">
            <a:avLst/>
          </a:prstGeom>
          <a:noFill/>
          <a:ln w="9525">
            <a:noFill/>
            <a:miter lim="800000"/>
            <a:headEnd/>
            <a:tailEnd/>
          </a:ln>
        </p:spPr>
        <p:txBody>
          <a:bodyPr wrap="square">
            <a:spAutoFit/>
          </a:bodyPr>
          <a:lstStyle/>
          <a:p>
            <a:r>
              <a:rPr lang="zh-TW" altLang="en-US" sz="2000" b="1" dirty="0">
                <a:solidFill>
                  <a:srgbClr val="FF0000"/>
                </a:solidFill>
                <a:latin typeface="Times New Roman" pitchFamily="18" charset="0"/>
                <a:ea typeface="標楷體" pitchFamily="65" charset="-120"/>
                <a:cs typeface="Times New Roman" pitchFamily="18" charset="0"/>
              </a:rPr>
              <a:t>依各校公告時間辦理報名及分發作業</a:t>
            </a:r>
            <a:r>
              <a:rPr lang="en-US" altLang="zh-TW" sz="2000" b="1" dirty="0">
                <a:solidFill>
                  <a:srgbClr val="FF0000"/>
                </a:solidFill>
                <a:latin typeface="Times New Roman" pitchFamily="18" charset="0"/>
                <a:ea typeface="標楷體" pitchFamily="65" charset="-120"/>
                <a:cs typeface="Times New Roman" pitchFamily="18" charset="0"/>
              </a:rPr>
              <a:t>(</a:t>
            </a:r>
            <a:r>
              <a:rPr lang="en-US" altLang="zh-TW" sz="2000" b="1" dirty="0" smtClean="0">
                <a:solidFill>
                  <a:srgbClr val="FF0000"/>
                </a:solidFill>
                <a:latin typeface="Times New Roman" pitchFamily="18" charset="0"/>
                <a:ea typeface="標楷體" pitchFamily="65" charset="-120"/>
                <a:cs typeface="Times New Roman" pitchFamily="18" charset="0"/>
              </a:rPr>
              <a:t>114</a:t>
            </a:r>
            <a:r>
              <a:rPr lang="zh-TW" altLang="en-US" sz="2000" b="1" dirty="0" smtClean="0">
                <a:solidFill>
                  <a:srgbClr val="FF0000"/>
                </a:solidFill>
                <a:latin typeface="Times New Roman" pitchFamily="18" charset="0"/>
                <a:ea typeface="標楷體" pitchFamily="65" charset="-120"/>
                <a:cs typeface="Times New Roman" pitchFamily="18" charset="0"/>
              </a:rPr>
              <a:t>年</a:t>
            </a:r>
            <a:r>
              <a:rPr lang="en-US" altLang="zh-TW" sz="2000" b="1" dirty="0">
                <a:solidFill>
                  <a:srgbClr val="FF0000"/>
                </a:solidFill>
                <a:latin typeface="Times New Roman" pitchFamily="18" charset="0"/>
                <a:ea typeface="標楷體" pitchFamily="65" charset="-120"/>
                <a:cs typeface="Times New Roman" pitchFamily="18" charset="0"/>
              </a:rPr>
              <a:t>7</a:t>
            </a:r>
            <a:r>
              <a:rPr lang="zh-TW" altLang="en-US" sz="2000" b="1" dirty="0">
                <a:solidFill>
                  <a:srgbClr val="FF0000"/>
                </a:solidFill>
                <a:latin typeface="Times New Roman" pitchFamily="18" charset="0"/>
                <a:ea typeface="標楷體" pitchFamily="65" charset="-120"/>
                <a:cs typeface="Times New Roman" pitchFamily="18" charset="0"/>
              </a:rPr>
              <a:t>月下旬以後</a:t>
            </a:r>
            <a:r>
              <a:rPr lang="en-US" altLang="zh-TW" sz="2000" b="1" dirty="0">
                <a:solidFill>
                  <a:srgbClr val="FF0000"/>
                </a:solidFill>
                <a:latin typeface="Times New Roman" pitchFamily="18" charset="0"/>
                <a:ea typeface="標楷體" pitchFamily="65" charset="-120"/>
                <a:cs typeface="Times New Roman" pitchFamily="18" charset="0"/>
              </a:rPr>
              <a:t>)</a:t>
            </a:r>
          </a:p>
        </p:txBody>
      </p:sp>
      <p:cxnSp>
        <p:nvCxnSpPr>
          <p:cNvPr id="14" name="直線單箭頭接點 13"/>
          <p:cNvCxnSpPr/>
          <p:nvPr/>
        </p:nvCxnSpPr>
        <p:spPr bwMode="auto">
          <a:xfrm>
            <a:off x="2449767" y="2383737"/>
            <a:ext cx="2997145" cy="2340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9" name="文字方塊 15"/>
          <p:cNvSpPr txBox="1">
            <a:spLocks noChangeArrowheads="1"/>
          </p:cNvSpPr>
          <p:nvPr/>
        </p:nvSpPr>
        <p:spPr bwMode="auto">
          <a:xfrm>
            <a:off x="5630781" y="2737301"/>
            <a:ext cx="2878781" cy="840230"/>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smtClean="0">
                <a:solidFill>
                  <a:srgbClr val="006600"/>
                </a:solidFill>
                <a:latin typeface="Times New Roman" pitchFamily="18" charset="0"/>
                <a:ea typeface="標楷體" pitchFamily="65" charset="-120"/>
                <a:cs typeface="Times New Roman" pitchFamily="18" charset="0"/>
              </a:rPr>
              <a:t>114.5.6~5.7</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放榜：</a:t>
            </a:r>
            <a:r>
              <a:rPr lang="en-US" altLang="zh-TW" b="1" dirty="0" smtClean="0">
                <a:solidFill>
                  <a:srgbClr val="006600"/>
                </a:solidFill>
                <a:latin typeface="Times New Roman" pitchFamily="18" charset="0"/>
                <a:ea typeface="標楷體" pitchFamily="65" charset="-120"/>
                <a:cs typeface="Times New Roman" pitchFamily="18" charset="0"/>
              </a:rPr>
              <a:t>114.5.15</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smtClean="0">
                <a:solidFill>
                  <a:srgbClr val="006600"/>
                </a:solidFill>
                <a:latin typeface="Times New Roman" pitchFamily="18" charset="0"/>
                <a:ea typeface="標楷體" pitchFamily="65" charset="-120"/>
                <a:cs typeface="Times New Roman" pitchFamily="18" charset="0"/>
              </a:rPr>
              <a:t>114.6.16</a:t>
            </a:r>
            <a:endParaRPr lang="en-US" altLang="zh-TW" b="1" dirty="0">
              <a:solidFill>
                <a:srgbClr val="006600"/>
              </a:solidFill>
              <a:latin typeface="Times New Roman" pitchFamily="18" charset="0"/>
              <a:ea typeface="標楷體" pitchFamily="65" charset="-120"/>
              <a:cs typeface="Times New Roman" pitchFamily="18" charset="0"/>
            </a:endParaRPr>
          </a:p>
        </p:txBody>
      </p:sp>
      <p:sp>
        <p:nvSpPr>
          <p:cNvPr id="25" name="文字方塊 15"/>
          <p:cNvSpPr txBox="1">
            <a:spLocks noChangeArrowheads="1"/>
          </p:cNvSpPr>
          <p:nvPr/>
        </p:nvSpPr>
        <p:spPr bwMode="auto">
          <a:xfrm>
            <a:off x="256920" y="2348600"/>
            <a:ext cx="3490912" cy="923330"/>
          </a:xfrm>
          <a:prstGeom prst="rect">
            <a:avLst/>
          </a:prstGeom>
          <a:noFill/>
          <a:ln w="9525">
            <a:noFill/>
            <a:miter lim="800000"/>
            <a:headEnd/>
            <a:tailEnd/>
          </a:ln>
        </p:spPr>
        <p:txBody>
          <a:bodyPr>
            <a:spAutoFit/>
          </a:bodyPr>
          <a:lstStyle/>
          <a:p>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smtClean="0">
                <a:solidFill>
                  <a:srgbClr val="006600"/>
                </a:solidFill>
                <a:latin typeface="Times New Roman" pitchFamily="18" charset="0"/>
                <a:ea typeface="標楷體" pitchFamily="65" charset="-120"/>
                <a:cs typeface="Times New Roman" pitchFamily="18" charset="0"/>
              </a:rPr>
              <a:t>114.3.6~3.8</a:t>
            </a:r>
            <a:endParaRPr lang="en-US" altLang="zh-TW" b="1" dirty="0">
              <a:solidFill>
                <a:srgbClr val="006600"/>
              </a:solidFill>
              <a:latin typeface="Times New Roman" pitchFamily="18" charset="0"/>
              <a:ea typeface="標楷體" pitchFamily="65" charset="-120"/>
              <a:cs typeface="Times New Roman" pitchFamily="18" charset="0"/>
            </a:endParaRPr>
          </a:p>
          <a:p>
            <a:r>
              <a:rPr lang="zh-TW" altLang="en-US" b="1" dirty="0">
                <a:solidFill>
                  <a:srgbClr val="006600"/>
                </a:solidFill>
                <a:latin typeface="Times New Roman" pitchFamily="18" charset="0"/>
                <a:ea typeface="標楷體" pitchFamily="65" charset="-120"/>
                <a:cs typeface="Times New Roman" pitchFamily="18" charset="0"/>
              </a:rPr>
              <a:t>測驗：</a:t>
            </a:r>
            <a:r>
              <a:rPr lang="en-US" altLang="zh-TW" b="1" dirty="0" smtClean="0">
                <a:solidFill>
                  <a:srgbClr val="006600"/>
                </a:solidFill>
                <a:latin typeface="Times New Roman" pitchFamily="18" charset="0"/>
                <a:ea typeface="標楷體" pitchFamily="65" charset="-120"/>
                <a:cs typeface="Times New Roman" pitchFamily="18" charset="0"/>
              </a:rPr>
              <a:t>114.5.17~5.18</a:t>
            </a:r>
            <a:endParaRPr lang="en-US" altLang="zh-TW" b="1" dirty="0">
              <a:solidFill>
                <a:srgbClr val="006600"/>
              </a:solidFill>
              <a:latin typeface="Times New Roman" pitchFamily="18" charset="0"/>
              <a:ea typeface="標楷體" pitchFamily="65" charset="-120"/>
              <a:cs typeface="Times New Roman" pitchFamily="18" charset="0"/>
            </a:endParaRPr>
          </a:p>
          <a:p>
            <a:r>
              <a:rPr lang="zh-TW" altLang="en-US" b="1" dirty="0">
                <a:solidFill>
                  <a:srgbClr val="006600"/>
                </a:solidFill>
                <a:latin typeface="Times New Roman" pitchFamily="18" charset="0"/>
                <a:ea typeface="標楷體" pitchFamily="65" charset="-120"/>
                <a:cs typeface="Times New Roman" pitchFamily="18" charset="0"/>
              </a:rPr>
              <a:t>成績公告：</a:t>
            </a:r>
            <a:r>
              <a:rPr lang="en-US" altLang="zh-TW" b="1" dirty="0" smtClean="0">
                <a:solidFill>
                  <a:srgbClr val="006600"/>
                </a:solidFill>
                <a:latin typeface="Times New Roman" pitchFamily="18" charset="0"/>
                <a:ea typeface="標楷體" pitchFamily="65" charset="-120"/>
                <a:cs typeface="Times New Roman" pitchFamily="18" charset="0"/>
              </a:rPr>
              <a:t>114.6.6</a:t>
            </a:r>
            <a:endParaRPr lang="en-US" altLang="zh-TW" b="1" dirty="0">
              <a:solidFill>
                <a:srgbClr val="006600"/>
              </a:solidFill>
              <a:latin typeface="Times New Roman" pitchFamily="18" charset="0"/>
              <a:ea typeface="標楷體" pitchFamily="65" charset="-120"/>
              <a:cs typeface="Times New Roman" pitchFamily="18" charset="0"/>
            </a:endParaRPr>
          </a:p>
        </p:txBody>
      </p:sp>
      <p:cxnSp>
        <p:nvCxnSpPr>
          <p:cNvPr id="9" name="肘形接點 8"/>
          <p:cNvCxnSpPr/>
          <p:nvPr/>
        </p:nvCxnSpPr>
        <p:spPr>
          <a:xfrm>
            <a:off x="2462399" y="3271930"/>
            <a:ext cx="2984499" cy="864096"/>
          </a:xfrm>
          <a:prstGeom prst="bentConnector3">
            <a:avLst>
              <a:gd name="adj1" fmla="val 70307"/>
            </a:avLst>
          </a:prstGeom>
          <a:ln w="28575">
            <a:solidFill>
              <a:srgbClr val="990099"/>
            </a:solidFill>
            <a:tailEnd type="arrow"/>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bwMode="auto">
          <a:xfrm>
            <a:off x="5513506" y="3763386"/>
            <a:ext cx="2996042" cy="959105"/>
          </a:xfrm>
          <a:prstGeom prst="roundRect">
            <a:avLst/>
          </a:prstGeom>
          <a:solidFill>
            <a:srgbClr val="F9FC8C"/>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特色招生</a:t>
            </a:r>
            <a:endParaRPr kumimoji="0" lang="en-US" altLang="zh-TW" sz="2800" b="1" dirty="0">
              <a:solidFill>
                <a:srgbClr val="FF0000"/>
              </a:solidFill>
              <a:latin typeface="標楷體" panose="03000509000000000000" pitchFamily="65" charset="-120"/>
              <a:ea typeface="標楷體" panose="03000509000000000000" pitchFamily="65" charset="-120"/>
            </a:endParaRPr>
          </a:p>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專業群科甄選入學</a:t>
            </a:r>
          </a:p>
        </p:txBody>
      </p:sp>
      <p:sp>
        <p:nvSpPr>
          <p:cNvPr id="22" name="文字方塊 15"/>
          <p:cNvSpPr txBox="1">
            <a:spLocks noChangeArrowheads="1"/>
          </p:cNvSpPr>
          <p:nvPr/>
        </p:nvSpPr>
        <p:spPr bwMode="auto">
          <a:xfrm>
            <a:off x="5635531" y="4810208"/>
            <a:ext cx="2686286" cy="1089529"/>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smtClean="0">
                <a:solidFill>
                  <a:srgbClr val="006600"/>
                </a:solidFill>
                <a:latin typeface="Times New Roman" pitchFamily="18" charset="0"/>
                <a:ea typeface="標楷體" pitchFamily="65" charset="-120"/>
                <a:cs typeface="Times New Roman" pitchFamily="18" charset="0"/>
              </a:rPr>
              <a:t>114.3.10~3.14</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術科測驗：</a:t>
            </a:r>
            <a:r>
              <a:rPr lang="en-US" altLang="zh-TW" b="1" dirty="0" smtClean="0">
                <a:solidFill>
                  <a:srgbClr val="006600"/>
                </a:solidFill>
                <a:latin typeface="Times New Roman" pitchFamily="18" charset="0"/>
                <a:ea typeface="標楷體" pitchFamily="65" charset="-120"/>
                <a:cs typeface="Times New Roman" pitchFamily="18" charset="0"/>
              </a:rPr>
              <a:t>114.4.12</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放榜：</a:t>
            </a:r>
            <a:r>
              <a:rPr lang="en-US" altLang="zh-TW" b="1" dirty="0" smtClean="0">
                <a:solidFill>
                  <a:srgbClr val="006600"/>
                </a:solidFill>
                <a:latin typeface="Times New Roman" pitchFamily="18" charset="0"/>
                <a:ea typeface="標楷體" pitchFamily="65" charset="-120"/>
                <a:cs typeface="Times New Roman" pitchFamily="18" charset="0"/>
              </a:rPr>
              <a:t>114.6.13</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smtClean="0">
                <a:solidFill>
                  <a:srgbClr val="006600"/>
                </a:solidFill>
                <a:latin typeface="Times New Roman" pitchFamily="18" charset="0"/>
                <a:ea typeface="標楷體" pitchFamily="65" charset="-120"/>
                <a:cs typeface="Times New Roman" pitchFamily="18" charset="0"/>
              </a:rPr>
              <a:t>114.6.16</a:t>
            </a:r>
            <a:endParaRPr lang="en-US" altLang="zh-TW" b="1" dirty="0">
              <a:solidFill>
                <a:srgbClr val="006600"/>
              </a:solidFill>
              <a:latin typeface="Times New Roman" pitchFamily="18" charset="0"/>
              <a:ea typeface="標楷體" pitchFamily="65" charset="-120"/>
              <a:cs typeface="Times New Roman" pitchFamily="18" charset="0"/>
            </a:endParaRPr>
          </a:p>
        </p:txBody>
      </p:sp>
      <p:sp>
        <p:nvSpPr>
          <p:cNvPr id="23" name="矩形 22"/>
          <p:cNvSpPr/>
          <p:nvPr/>
        </p:nvSpPr>
        <p:spPr>
          <a:xfrm>
            <a:off x="107506" y="696467"/>
            <a:ext cx="8928992" cy="576064"/>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3200" b="1" dirty="0" smtClean="0">
                <a:solidFill>
                  <a:prstClr val="white"/>
                </a:solidFill>
                <a:latin typeface="微軟正黑體" panose="020B0604030504040204" pitchFamily="34" charset="-120"/>
                <a:ea typeface="微軟正黑體" panose="020B0604030504040204" pitchFamily="34" charset="-120"/>
              </a:rPr>
              <a:t>114</a:t>
            </a:r>
            <a:r>
              <a:rPr lang="zh-TW" altLang="en-US" sz="3200" b="1" dirty="0" smtClean="0">
                <a:solidFill>
                  <a:prstClr val="white"/>
                </a:solidFill>
                <a:latin typeface="微軟正黑體" panose="020B0604030504040204" pitchFamily="34" charset="-120"/>
                <a:ea typeface="微軟正黑體" panose="020B0604030504040204" pitchFamily="34" charset="-120"/>
              </a:rPr>
              <a:t>年</a:t>
            </a:r>
            <a:r>
              <a:rPr lang="zh-TW" altLang="en-US" sz="3200" b="1" dirty="0">
                <a:solidFill>
                  <a:prstClr val="white"/>
                </a:solidFill>
                <a:latin typeface="微軟正黑體" panose="020B0604030504040204" pitchFamily="34" charset="-120"/>
                <a:ea typeface="微軟正黑體" panose="020B0604030504040204" pitchFamily="34" charset="-120"/>
              </a:rPr>
              <a:t>花蓮區高中職適性入學重要日程</a:t>
            </a: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54</a:t>
            </a:fld>
            <a:endParaRPr lang="zh-TW" altLang="en-US"/>
          </a:p>
        </p:txBody>
      </p:sp>
      <p:grpSp>
        <p:nvGrpSpPr>
          <p:cNvPr id="36" name="群組 35"/>
          <p:cNvGrpSpPr/>
          <p:nvPr/>
        </p:nvGrpSpPr>
        <p:grpSpPr>
          <a:xfrm>
            <a:off x="2195737" y="44624"/>
            <a:ext cx="6768752" cy="400110"/>
            <a:chOff x="2195736" y="44624"/>
            <a:chExt cx="6768752" cy="400110"/>
          </a:xfrm>
        </p:grpSpPr>
        <p:sp>
          <p:nvSpPr>
            <p:cNvPr id="37" name="矩形 3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4295793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8" name="Object 31"/>
          <p:cNvGraphicFramePr>
            <a:graphicFrameLocks noGrp="1" noChangeAspect="1"/>
          </p:cNvGraphicFramePr>
          <p:nvPr>
            <p:ph sz="half" idx="2"/>
            <p:extLst>
              <p:ext uri="{D42A27DB-BD31-4B8C-83A1-F6EECF244321}">
                <p14:modId xmlns:p14="http://schemas.microsoft.com/office/powerpoint/2010/main" val="2799937895"/>
              </p:ext>
            </p:extLst>
          </p:nvPr>
        </p:nvGraphicFramePr>
        <p:xfrm>
          <a:off x="827584" y="620706"/>
          <a:ext cx="4275138" cy="6191275"/>
        </p:xfrm>
        <a:graphic>
          <a:graphicData uri="http://schemas.openxmlformats.org/presentationml/2006/ole">
            <mc:AlternateContent xmlns:mc="http://schemas.openxmlformats.org/markup-compatibility/2006">
              <mc:Choice xmlns:v="urn:schemas-microsoft-com:vml" Requires="v">
                <p:oleObj spid="_x0000_s5182" r:id="rId4" imgW="4762535" imgH="9596507" progId="">
                  <p:embed/>
                </p:oleObj>
              </mc:Choice>
              <mc:Fallback>
                <p:oleObj r:id="rId4" imgW="4762535" imgH="9596507"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620706"/>
                        <a:ext cx="4275138" cy="619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AutoShape 12"/>
          <p:cNvSpPr>
            <a:spLocks/>
          </p:cNvSpPr>
          <p:nvPr/>
        </p:nvSpPr>
        <p:spPr bwMode="auto">
          <a:xfrm>
            <a:off x="6516218" y="3955423"/>
            <a:ext cx="1209675" cy="609600"/>
          </a:xfrm>
          <a:prstGeom prst="borderCallout1">
            <a:avLst>
              <a:gd name="adj1" fmla="val 18750"/>
              <a:gd name="adj2" fmla="val -6250"/>
              <a:gd name="adj3" fmla="val 15262"/>
              <a:gd name="adj4" fmla="val -275330"/>
            </a:avLst>
          </a:prstGeom>
          <a:solidFill>
            <a:schemeClr val="accent1"/>
          </a:solidFill>
          <a:ln w="9525">
            <a:solidFill>
              <a:schemeClr val="tx1"/>
            </a:solidFill>
            <a:miter lim="800000"/>
            <a:headEnd/>
            <a:tailEnd/>
          </a:ln>
        </p:spPr>
        <p:txBody>
          <a:bodyPr/>
          <a:lstStyle/>
          <a:p>
            <a:pPr algn="ctr"/>
            <a:endParaRPr lang="zh-TW" altLang="zh-TW">
              <a:solidFill>
                <a:prstClr val="black"/>
              </a:solidFill>
            </a:endParaRPr>
          </a:p>
        </p:txBody>
      </p:sp>
      <p:sp>
        <p:nvSpPr>
          <p:cNvPr id="1056" name="AutoShape 12"/>
          <p:cNvSpPr>
            <a:spLocks/>
          </p:cNvSpPr>
          <p:nvPr/>
        </p:nvSpPr>
        <p:spPr bwMode="auto">
          <a:xfrm>
            <a:off x="6122505" y="4893082"/>
            <a:ext cx="1219200" cy="609600"/>
          </a:xfrm>
          <a:prstGeom prst="borderCallout1">
            <a:avLst>
              <a:gd name="adj1" fmla="val 18750"/>
              <a:gd name="adj2" fmla="val -6250"/>
              <a:gd name="adj3" fmla="val 18750"/>
              <a:gd name="adj4" fmla="val -243750"/>
            </a:avLst>
          </a:prstGeom>
          <a:solidFill>
            <a:schemeClr val="accent1"/>
          </a:solidFill>
          <a:ln w="9525">
            <a:solidFill>
              <a:schemeClr val="tx1"/>
            </a:solidFill>
            <a:miter lim="800000"/>
            <a:headEnd/>
            <a:tailEnd/>
          </a:ln>
        </p:spPr>
        <p:txBody>
          <a:bodyPr/>
          <a:lstStyle/>
          <a:p>
            <a:pPr algn="ctr"/>
            <a:endParaRPr lang="zh-TW" altLang="zh-TW">
              <a:solidFill>
                <a:prstClr val="black"/>
              </a:solidFill>
            </a:endParaRPr>
          </a:p>
        </p:txBody>
      </p:sp>
      <p:sp>
        <p:nvSpPr>
          <p:cNvPr id="1057" name="Rectangle 2"/>
          <p:cNvSpPr>
            <a:spLocks noGrp="1" noChangeArrowheads="1"/>
          </p:cNvSpPr>
          <p:nvPr>
            <p:ph type="title"/>
          </p:nvPr>
        </p:nvSpPr>
        <p:spPr>
          <a:xfrm>
            <a:off x="755578" y="553427"/>
            <a:ext cx="2448272" cy="1143000"/>
          </a:xfrm>
        </p:spPr>
        <p:txBody>
          <a:bodyPr/>
          <a:lstStyle/>
          <a:p>
            <a:pPr algn="l" eaLnBrk="1" hangingPunct="1"/>
            <a:r>
              <a:rPr lang="zh-TW" altLang="en-US" sz="3600" b="1" dirty="0">
                <a:solidFill>
                  <a:srgbClr val="0000FF"/>
                </a:solidFill>
                <a:latin typeface="微軟正黑體" panose="020B0604030504040204" pitchFamily="34" charset="-120"/>
                <a:ea typeface="微軟正黑體" panose="020B0604030504040204" pitchFamily="34" charset="-120"/>
              </a:rPr>
              <a:t>地理位置</a:t>
            </a:r>
          </a:p>
        </p:txBody>
      </p:sp>
      <p:sp>
        <p:nvSpPr>
          <p:cNvPr id="1029" name="Text Box 11"/>
          <p:cNvSpPr txBox="1">
            <a:spLocks noChangeArrowheads="1"/>
          </p:cNvSpPr>
          <p:nvPr/>
        </p:nvSpPr>
        <p:spPr bwMode="auto">
          <a:xfrm>
            <a:off x="6146189" y="5018857"/>
            <a:ext cx="1184275" cy="369887"/>
          </a:xfrm>
          <a:prstGeom prst="rect">
            <a:avLst/>
          </a:prstGeom>
          <a:solidFill>
            <a:schemeClr val="accent3">
              <a:lumMod val="20000"/>
              <a:lumOff val="80000"/>
            </a:schemeClr>
          </a:solidFill>
          <a:ln w="9525">
            <a:noFill/>
            <a:miter lim="800000"/>
            <a:headEnd/>
            <a:tailEnd/>
          </a:ln>
        </p:spPr>
        <p:txBody>
          <a:bodyPr>
            <a:spAutoFit/>
          </a:bodyPr>
          <a:lstStyle/>
          <a:p>
            <a:pPr>
              <a:spcBef>
                <a:spcPct val="50000"/>
              </a:spcBef>
              <a:defRPr/>
            </a:pPr>
            <a:r>
              <a:rPr lang="zh-TW" altLang="en-US" dirty="0">
                <a:solidFill>
                  <a:prstClr val="black"/>
                </a:solidFill>
                <a:latin typeface="標楷體" pitchFamily="65" charset="-120"/>
                <a:ea typeface="標楷體" pitchFamily="65" charset="-120"/>
              </a:rPr>
              <a:t>玉里高中</a:t>
            </a:r>
          </a:p>
        </p:txBody>
      </p:sp>
      <p:sp>
        <p:nvSpPr>
          <p:cNvPr id="1031" name="Text Box 14"/>
          <p:cNvSpPr txBox="1">
            <a:spLocks noChangeArrowheads="1"/>
          </p:cNvSpPr>
          <p:nvPr/>
        </p:nvSpPr>
        <p:spPr bwMode="auto">
          <a:xfrm>
            <a:off x="6539024" y="4102464"/>
            <a:ext cx="1186869" cy="369887"/>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solidFill>
                  <a:prstClr val="black"/>
                </a:solidFill>
                <a:latin typeface="標楷體" pitchFamily="65" charset="-120"/>
                <a:ea typeface="標楷體" pitchFamily="65" charset="-120"/>
              </a:rPr>
              <a:t>光復商工</a:t>
            </a:r>
          </a:p>
        </p:txBody>
      </p:sp>
      <p:sp>
        <p:nvSpPr>
          <p:cNvPr id="1063" name="AutoShape 17"/>
          <p:cNvSpPr>
            <a:spLocks/>
          </p:cNvSpPr>
          <p:nvPr/>
        </p:nvSpPr>
        <p:spPr bwMode="auto">
          <a:xfrm>
            <a:off x="5795979" y="908721"/>
            <a:ext cx="3240533" cy="1430442"/>
          </a:xfrm>
          <a:prstGeom prst="borderCallout1">
            <a:avLst>
              <a:gd name="adj1" fmla="val 76667"/>
              <a:gd name="adj2" fmla="val -2856"/>
              <a:gd name="adj3" fmla="val 103426"/>
              <a:gd name="adj4" fmla="val -51291"/>
            </a:avLst>
          </a:prstGeom>
          <a:solidFill>
            <a:schemeClr val="accent1"/>
          </a:solidFill>
          <a:ln w="9525">
            <a:solidFill>
              <a:schemeClr val="tx1"/>
            </a:solidFill>
            <a:miter lim="800000"/>
            <a:headEnd/>
            <a:tailEnd/>
          </a:ln>
        </p:spPr>
        <p:txBody>
          <a:bodyPr/>
          <a:lstStyle/>
          <a:p>
            <a:pPr algn="ctr"/>
            <a:endParaRPr lang="zh-TW" altLang="zh-TW">
              <a:solidFill>
                <a:prstClr val="black"/>
              </a:solidFill>
            </a:endParaRPr>
          </a:p>
        </p:txBody>
      </p:sp>
      <p:sp>
        <p:nvSpPr>
          <p:cNvPr id="1035" name="Text Box 18"/>
          <p:cNvSpPr txBox="1">
            <a:spLocks noChangeArrowheads="1"/>
          </p:cNvSpPr>
          <p:nvPr/>
        </p:nvSpPr>
        <p:spPr bwMode="auto">
          <a:xfrm>
            <a:off x="5816025" y="1052529"/>
            <a:ext cx="3220487" cy="1200329"/>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solidFill>
                  <a:prstClr val="black"/>
                </a:solidFill>
                <a:latin typeface="標楷體" pitchFamily="65" charset="-120"/>
                <a:ea typeface="標楷體" pitchFamily="65" charset="-120"/>
              </a:rPr>
              <a:t>花蓮高中、花蓮女中、花蓮高工、花蓮高農、花蓮高商、四維高中、海星高中、慈大附中、體育高中</a:t>
            </a:r>
          </a:p>
        </p:txBody>
      </p:sp>
      <p:sp>
        <p:nvSpPr>
          <p:cNvPr id="1065" name="Line 20"/>
          <p:cNvSpPr>
            <a:spLocks noChangeShapeType="1"/>
          </p:cNvSpPr>
          <p:nvPr/>
        </p:nvSpPr>
        <p:spPr bwMode="auto">
          <a:xfrm>
            <a:off x="5486400" y="2073350"/>
            <a:ext cx="0" cy="1882074"/>
          </a:xfrm>
          <a:prstGeom prst="line">
            <a:avLst/>
          </a:prstGeom>
          <a:noFill/>
          <a:ln w="9525">
            <a:solidFill>
              <a:schemeClr val="tx1"/>
            </a:solidFill>
            <a:round/>
            <a:headEnd type="triangle" w="med" len="med"/>
            <a:tailEnd type="triangle" w="med" len="med"/>
          </a:ln>
        </p:spPr>
        <p:txBody>
          <a:bodyPr/>
          <a:lstStyle/>
          <a:p>
            <a:endParaRPr lang="zh-TW" altLang="en-US">
              <a:solidFill>
                <a:prstClr val="black"/>
              </a:solidFill>
            </a:endParaRPr>
          </a:p>
        </p:txBody>
      </p:sp>
      <p:sp>
        <p:nvSpPr>
          <p:cNvPr id="1066" name="Line 21"/>
          <p:cNvSpPr>
            <a:spLocks noChangeShapeType="1"/>
          </p:cNvSpPr>
          <p:nvPr/>
        </p:nvSpPr>
        <p:spPr bwMode="auto">
          <a:xfrm>
            <a:off x="5486400" y="4102432"/>
            <a:ext cx="0" cy="910744"/>
          </a:xfrm>
          <a:prstGeom prst="line">
            <a:avLst/>
          </a:prstGeom>
          <a:noFill/>
          <a:ln w="9525">
            <a:solidFill>
              <a:schemeClr val="tx1"/>
            </a:solidFill>
            <a:round/>
            <a:headEnd type="triangle" w="med" len="med"/>
            <a:tailEnd type="triangle" w="med" len="med"/>
          </a:ln>
        </p:spPr>
        <p:txBody>
          <a:bodyPr/>
          <a:lstStyle/>
          <a:p>
            <a:endParaRPr lang="zh-TW" altLang="en-US">
              <a:solidFill>
                <a:prstClr val="black"/>
              </a:solidFill>
            </a:endParaRPr>
          </a:p>
        </p:txBody>
      </p:sp>
      <p:sp>
        <p:nvSpPr>
          <p:cNvPr id="1067" name="Text Box 22"/>
          <p:cNvSpPr txBox="1">
            <a:spLocks noChangeArrowheads="1"/>
          </p:cNvSpPr>
          <p:nvPr/>
        </p:nvSpPr>
        <p:spPr bwMode="auto">
          <a:xfrm>
            <a:off x="5562600" y="2743232"/>
            <a:ext cx="1066800" cy="366713"/>
          </a:xfrm>
          <a:prstGeom prst="rect">
            <a:avLst/>
          </a:prstGeom>
          <a:noFill/>
          <a:ln w="9525">
            <a:noFill/>
            <a:miter lim="800000"/>
            <a:headEnd/>
            <a:tailEnd/>
          </a:ln>
        </p:spPr>
        <p:txBody>
          <a:bodyPr>
            <a:spAutoFit/>
          </a:bodyPr>
          <a:lstStyle/>
          <a:p>
            <a:pPr>
              <a:spcBef>
                <a:spcPct val="50000"/>
              </a:spcBef>
            </a:pPr>
            <a:endParaRPr lang="zh-TW" altLang="zh-TW">
              <a:solidFill>
                <a:prstClr val="black"/>
              </a:solidFill>
            </a:endParaRPr>
          </a:p>
        </p:txBody>
      </p:sp>
      <p:sp>
        <p:nvSpPr>
          <p:cNvPr id="1068" name="Text Box 23"/>
          <p:cNvSpPr txBox="1">
            <a:spLocks noChangeArrowheads="1"/>
          </p:cNvSpPr>
          <p:nvPr/>
        </p:nvSpPr>
        <p:spPr bwMode="auto">
          <a:xfrm>
            <a:off x="5519516" y="2939353"/>
            <a:ext cx="914400" cy="366713"/>
          </a:xfrm>
          <a:prstGeom prst="rect">
            <a:avLst/>
          </a:prstGeom>
          <a:noFill/>
          <a:ln w="9525">
            <a:noFill/>
            <a:miter lim="800000"/>
            <a:headEnd/>
            <a:tailEnd/>
          </a:ln>
        </p:spPr>
        <p:txBody>
          <a:bodyPr>
            <a:spAutoFit/>
          </a:bodyPr>
          <a:lstStyle/>
          <a:p>
            <a:pPr>
              <a:spcBef>
                <a:spcPct val="50000"/>
              </a:spcBef>
            </a:pPr>
            <a:r>
              <a:rPr lang="en-US" altLang="zh-TW" dirty="0">
                <a:solidFill>
                  <a:prstClr val="black"/>
                </a:solidFill>
              </a:rPr>
              <a:t>45</a:t>
            </a:r>
            <a:r>
              <a:rPr lang="zh-TW" altLang="en-US" dirty="0">
                <a:solidFill>
                  <a:prstClr val="black"/>
                </a:solidFill>
              </a:rPr>
              <a:t>公里</a:t>
            </a:r>
          </a:p>
        </p:txBody>
      </p:sp>
      <p:sp>
        <p:nvSpPr>
          <p:cNvPr id="1069" name="Text Box 24"/>
          <p:cNvSpPr txBox="1">
            <a:spLocks noChangeArrowheads="1"/>
          </p:cNvSpPr>
          <p:nvPr/>
        </p:nvSpPr>
        <p:spPr bwMode="auto">
          <a:xfrm>
            <a:off x="5486400" y="4191032"/>
            <a:ext cx="914400" cy="366713"/>
          </a:xfrm>
          <a:prstGeom prst="rect">
            <a:avLst/>
          </a:prstGeom>
          <a:noFill/>
          <a:ln w="9525">
            <a:noFill/>
            <a:miter lim="800000"/>
            <a:headEnd/>
            <a:tailEnd/>
          </a:ln>
        </p:spPr>
        <p:txBody>
          <a:bodyPr>
            <a:spAutoFit/>
          </a:bodyPr>
          <a:lstStyle/>
          <a:p>
            <a:pPr>
              <a:spcBef>
                <a:spcPct val="50000"/>
              </a:spcBef>
            </a:pPr>
            <a:r>
              <a:rPr lang="en-US" altLang="zh-TW">
                <a:solidFill>
                  <a:prstClr val="black"/>
                </a:solidFill>
              </a:rPr>
              <a:t>45</a:t>
            </a:r>
            <a:r>
              <a:rPr lang="zh-TW" altLang="en-US">
                <a:solidFill>
                  <a:prstClr val="black"/>
                </a:solidFill>
              </a:rPr>
              <a:t>公里</a:t>
            </a:r>
          </a:p>
        </p:txBody>
      </p:sp>
      <p:sp>
        <p:nvSpPr>
          <p:cNvPr id="18" name="AutoShape 12"/>
          <p:cNvSpPr>
            <a:spLocks/>
          </p:cNvSpPr>
          <p:nvPr/>
        </p:nvSpPr>
        <p:spPr bwMode="auto">
          <a:xfrm>
            <a:off x="6860381" y="2636874"/>
            <a:ext cx="1219200" cy="594482"/>
          </a:xfrm>
          <a:prstGeom prst="borderCallout1">
            <a:avLst>
              <a:gd name="adj1" fmla="val 18750"/>
              <a:gd name="adj2" fmla="val -6250"/>
              <a:gd name="adj3" fmla="val 18750"/>
              <a:gd name="adj4" fmla="val -243750"/>
            </a:avLst>
          </a:prstGeom>
          <a:solidFill>
            <a:schemeClr val="accent1"/>
          </a:solidFill>
          <a:ln w="9525">
            <a:solidFill>
              <a:schemeClr val="tx1"/>
            </a:solidFill>
            <a:miter lim="800000"/>
            <a:headEnd/>
            <a:tailEnd/>
          </a:ln>
        </p:spPr>
        <p:txBody>
          <a:bodyPr/>
          <a:lstStyle/>
          <a:p>
            <a:pPr algn="ctr"/>
            <a:endParaRPr lang="zh-TW" altLang="zh-TW">
              <a:solidFill>
                <a:prstClr val="black"/>
              </a:solidFill>
            </a:endParaRPr>
          </a:p>
        </p:txBody>
      </p:sp>
      <p:sp>
        <p:nvSpPr>
          <p:cNvPr id="19" name="Text Box 14"/>
          <p:cNvSpPr txBox="1">
            <a:spLocks noChangeArrowheads="1"/>
          </p:cNvSpPr>
          <p:nvPr/>
        </p:nvSpPr>
        <p:spPr bwMode="auto">
          <a:xfrm>
            <a:off x="6892712" y="2786888"/>
            <a:ext cx="1186869" cy="369887"/>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solidFill>
                  <a:prstClr val="black"/>
                </a:solidFill>
                <a:latin typeface="標楷體" pitchFamily="65" charset="-120"/>
                <a:ea typeface="標楷體" pitchFamily="65" charset="-120"/>
              </a:rPr>
              <a:t>上騰工商</a:t>
            </a:r>
          </a:p>
        </p:txBody>
      </p:sp>
      <p:sp>
        <p:nvSpPr>
          <p:cNvPr id="2" name="投影片編號版面配置區 1"/>
          <p:cNvSpPr>
            <a:spLocks noGrp="1"/>
          </p:cNvSpPr>
          <p:nvPr>
            <p:ph type="sldNum" sz="quarter" idx="12"/>
          </p:nvPr>
        </p:nvSpPr>
        <p:spPr/>
        <p:txBody>
          <a:bodyPr/>
          <a:lstStyle/>
          <a:p>
            <a:pPr>
              <a:defRPr/>
            </a:pPr>
            <a:fld id="{7181A0B3-DB22-411F-8DA5-437507180C5A}" type="slidenum">
              <a:rPr lang="en-US" altLang="zh-TW" smtClean="0"/>
              <a:pPr>
                <a:defRPr/>
              </a:pPr>
              <a:t>55</a:t>
            </a:fld>
            <a:endParaRPr lang="en-US" altLang="zh-TW"/>
          </a:p>
        </p:txBody>
      </p:sp>
      <p:grpSp>
        <p:nvGrpSpPr>
          <p:cNvPr id="31" name="群組 30"/>
          <p:cNvGrpSpPr/>
          <p:nvPr/>
        </p:nvGrpSpPr>
        <p:grpSpPr>
          <a:xfrm>
            <a:off x="2195737" y="44624"/>
            <a:ext cx="6768752" cy="400110"/>
            <a:chOff x="2195736" y="44624"/>
            <a:chExt cx="6768752" cy="400110"/>
          </a:xfrm>
        </p:grpSpPr>
        <p:sp>
          <p:nvSpPr>
            <p:cNvPr id="32" name="矩形 3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555776" y="44624"/>
                <a:ext cx="2232248" cy="360045"/>
                <a:chOff x="2267744" y="44624"/>
                <a:chExt cx="2232248" cy="360045"/>
              </a:xfrm>
            </p:grpSpPr>
            <p:grpSp>
              <p:nvGrpSpPr>
                <p:cNvPr id="36" name="群組 37"/>
                <p:cNvGrpSpPr/>
                <p:nvPr/>
              </p:nvGrpSpPr>
              <p:grpSpPr>
                <a:xfrm>
                  <a:off x="2267744" y="44629"/>
                  <a:ext cx="2232248" cy="360040"/>
                  <a:chOff x="2267738" y="44624"/>
                  <a:chExt cx="2232248" cy="360040"/>
                </a:xfrm>
              </p:grpSpPr>
              <p:sp>
                <p:nvSpPr>
                  <p:cNvPr id="39" name="橢圓 3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8" name="橢圓 3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192650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ssolve">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323544" y="548680"/>
            <a:ext cx="8272463" cy="1143000"/>
          </a:xfrm>
        </p:spPr>
        <p:txBody>
          <a:bodyPr/>
          <a:lstStyle/>
          <a:p>
            <a:pPr eaLnBrk="1" hangingPunct="1"/>
            <a:r>
              <a:rPr lang="zh-TW" altLang="en-US" sz="4000" b="1" dirty="0">
                <a:solidFill>
                  <a:srgbClr val="0000FF"/>
                </a:solidFill>
                <a:latin typeface="微軟正黑體" panose="020B0604030504040204" pitchFamily="34" charset="-120"/>
                <a:ea typeface="微軟正黑體" panose="020B0604030504040204" pitchFamily="34" charset="-120"/>
                <a:cs typeface="Times New Roman" pitchFamily="18" charset="0"/>
              </a:rPr>
              <a:t>花蓮區高中高職就學管道</a:t>
            </a:r>
            <a:endParaRPr lang="en-US" altLang="zh-TW" sz="40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6147" name="Rectangle 3"/>
          <p:cNvSpPr>
            <a:spLocks noGrp="1" noChangeArrowheads="1"/>
          </p:cNvSpPr>
          <p:nvPr>
            <p:ph type="body" idx="1"/>
          </p:nvPr>
        </p:nvSpPr>
        <p:spPr>
          <a:xfrm>
            <a:off x="0" y="1557338"/>
            <a:ext cx="9144000" cy="5111750"/>
          </a:xfrm>
          <a:solidFill>
            <a:schemeClr val="accent3">
              <a:lumMod val="20000"/>
              <a:lumOff val="80000"/>
            </a:schemeClr>
          </a:solidFill>
        </p:spPr>
        <p:txBody>
          <a:bodyPr/>
          <a:lstStyle/>
          <a:p>
            <a:pPr eaLnBrk="1" hangingPunct="1">
              <a:buFontTx/>
              <a:buBlip>
                <a:blip r:embed="rId3"/>
              </a:buBlip>
              <a:defRPr/>
            </a:pP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高中</a:t>
            </a:r>
            <a:r>
              <a:rPr lang="en-US" altLang="zh-TW"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7</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3</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：花蓮高中、花蓮女中、</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玉里高中</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縣立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校：體育高中</a:t>
            </a:r>
            <a:endParaRPr lang="zh-TW" altLang="en-US" sz="20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3</a:t>
            </a:r>
            <a:r>
              <a:rPr lang="zh-TW" altLang="en-US" sz="2800" b="1" dirty="0">
                <a:latin typeface="微軟正黑體" panose="020B0604030504040204" pitchFamily="34" charset="-120"/>
                <a:ea typeface="微軟正黑體" panose="020B0604030504040204" pitchFamily="34" charset="-120"/>
                <a:cs typeface="Times New Roman" pitchFamily="18" charset="0"/>
              </a:rPr>
              <a:t>校：慈大附中、</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四維高中、海星高中</a:t>
            </a:r>
            <a:endParaRPr lang="en-US" altLang="zh-TW" sz="28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a:p>
            <a:pPr eaLnBrk="1" hangingPunct="1">
              <a:buFontTx/>
              <a:buBlip>
                <a:blip r:embed="rId3"/>
              </a:buBlip>
              <a:defRPr/>
            </a:pP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高職</a:t>
            </a:r>
            <a:r>
              <a:rPr lang="en-US" altLang="zh-TW"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5</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4</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：花蓮高工、花蓮高農、花蓮高商、光復商工</a:t>
            </a:r>
            <a:br>
              <a:rPr lang="zh-TW" altLang="en-US" sz="2800" b="1" dirty="0">
                <a:latin typeface="微軟正黑體" panose="020B0604030504040204" pitchFamily="34" charset="-120"/>
                <a:ea typeface="微軟正黑體" panose="020B0604030504040204" pitchFamily="34" charset="-120"/>
                <a:cs typeface="Times New Roman" pitchFamily="18" charset="0"/>
              </a:rPr>
            </a:b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校：上騰工商</a:t>
            </a: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marL="0" indent="269875" eaLnBrk="1" hangingPunct="1">
              <a:buNone/>
              <a:defRPr/>
            </a:pPr>
            <a:r>
              <a:rPr lang="en-US" altLang="zh-TW"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a:latin typeface="微軟正黑體" panose="020B0604030504040204" pitchFamily="34" charset="-120"/>
                <a:ea typeface="微軟正黑體" panose="020B0604030504040204" pitchFamily="34" charset="-120"/>
                <a:cs typeface="Times New Roman" pitchFamily="18" charset="0"/>
              </a:rPr>
              <a:t>註：</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紫色表示有職業類科</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藍色表示有綜合高中學程</a:t>
            </a:r>
            <a:r>
              <a:rPr lang="en-US" altLang="zh-TW"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Blip>
                <a:blip r:embed="rId3"/>
              </a:buBlip>
              <a:defRPr/>
            </a:pPr>
            <a:endParaRPr lang="zh-TW" altLang="en-US" sz="2800" b="1"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56</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6396137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標題 1"/>
          <p:cNvSpPr>
            <a:spLocks noGrp="1"/>
          </p:cNvSpPr>
          <p:nvPr>
            <p:ph type="title"/>
          </p:nvPr>
        </p:nvSpPr>
        <p:spPr>
          <a:xfrm>
            <a:off x="467544" y="908752"/>
            <a:ext cx="8229600" cy="796925"/>
          </a:xfrm>
        </p:spPr>
        <p:txBody>
          <a:bodyPr/>
          <a:lstStyle/>
          <a:p>
            <a:pPr algn="l">
              <a:buFontTx/>
              <a:buBlip>
                <a:blip r:embed="rId3"/>
              </a:buBlip>
            </a:pPr>
            <a:r>
              <a:rPr lang="zh-TW" altLang="en-US" sz="3600" b="1" dirty="0">
                <a:solidFill>
                  <a:srgbClr val="0000FF"/>
                </a:solidFill>
                <a:latin typeface="微軟正黑體" panose="020B0604030504040204" pitchFamily="34" charset="-120"/>
                <a:ea typeface="微軟正黑體" panose="020B0604030504040204" pitchFamily="34" charset="-120"/>
              </a:rPr>
              <a:t>花蓮區</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FF0000"/>
                </a:solidFill>
                <a:latin typeface="微軟正黑體" panose="020B0604030504040204" pitchFamily="34" charset="-120"/>
                <a:ea typeface="微軟正黑體" panose="020B0604030504040204" pitchFamily="34" charset="-120"/>
              </a:rPr>
              <a:t>綜合高中</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0000FF"/>
                </a:solidFill>
                <a:latin typeface="微軟正黑體" panose="020B0604030504040204" pitchFamily="34" charset="-120"/>
                <a:ea typeface="微軟正黑體" panose="020B0604030504040204" pitchFamily="34" charset="-120"/>
              </a:rPr>
              <a:t>開設學程一覽表</a:t>
            </a:r>
            <a:endParaRPr lang="zh-TW" altLang="en-US" sz="4800" b="1" dirty="0">
              <a:solidFill>
                <a:srgbClr val="0000FF"/>
              </a:solidFill>
              <a:latin typeface="微軟正黑體" panose="020B0604030504040204" pitchFamily="34" charset="-120"/>
              <a:ea typeface="微軟正黑體" panose="020B0604030504040204" pitchFamily="34" charset="-120"/>
            </a:endParaRPr>
          </a:p>
        </p:txBody>
      </p:sp>
      <p:sp>
        <p:nvSpPr>
          <p:cNvPr id="101378" name="投影片編號版面配置區 2"/>
          <p:cNvSpPr>
            <a:spLocks noGrp="1"/>
          </p:cNvSpPr>
          <p:nvPr>
            <p:ph type="sldNum" sz="quarter" idx="12"/>
          </p:nvPr>
        </p:nvSpPr>
        <p:spPr bwMode="auto">
          <a:noFill/>
          <a:ln>
            <a:miter lim="800000"/>
            <a:headEnd/>
            <a:tailEnd/>
          </a:ln>
        </p:spPr>
        <p:txBody>
          <a:bodyPr/>
          <a:lstStyle/>
          <a:p>
            <a:fld id="{6CCE47AB-985A-4624-ADF9-8A3C1C23A04E}" type="slidenum">
              <a:rPr lang="zh-TW" altLang="en-US" smtClean="0">
                <a:ea typeface="新細明體" charset="-120"/>
              </a:rPr>
              <a:pPr/>
              <a:t>57</a:t>
            </a:fld>
            <a:endParaRPr lang="en-US" altLang="zh-TW">
              <a:ea typeface="新細明體"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987930205"/>
              </p:ext>
            </p:extLst>
          </p:nvPr>
        </p:nvGraphicFramePr>
        <p:xfrm>
          <a:off x="539568" y="2204896"/>
          <a:ext cx="8424167" cy="4265889"/>
        </p:xfrm>
        <a:graphic>
          <a:graphicData uri="http://schemas.openxmlformats.org/drawingml/2006/table">
            <a:tbl>
              <a:tblPr firstRow="1" bandRow="1">
                <a:tableStyleId>{5C22544A-7EE6-4342-B048-85BDC9FD1C3A}</a:tableStyleId>
              </a:tblPr>
              <a:tblGrid>
                <a:gridCol w="1393974">
                  <a:extLst>
                    <a:ext uri="{9D8B030D-6E8A-4147-A177-3AD203B41FA5}">
                      <a16:colId xmlns="" xmlns:a16="http://schemas.microsoft.com/office/drawing/2014/main" val="20000"/>
                    </a:ext>
                  </a:extLst>
                </a:gridCol>
                <a:gridCol w="2349673">
                  <a:extLst>
                    <a:ext uri="{9D8B030D-6E8A-4147-A177-3AD203B41FA5}">
                      <a16:colId xmlns="" xmlns:a16="http://schemas.microsoft.com/office/drawing/2014/main" val="20001"/>
                    </a:ext>
                  </a:extLst>
                </a:gridCol>
                <a:gridCol w="4680520">
                  <a:extLst>
                    <a:ext uri="{9D8B030D-6E8A-4147-A177-3AD203B41FA5}">
                      <a16:colId xmlns="" xmlns:a16="http://schemas.microsoft.com/office/drawing/2014/main" val="20002"/>
                    </a:ext>
                  </a:extLst>
                </a:gridCol>
              </a:tblGrid>
              <a:tr h="519832">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學校名稱</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學術學程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專門學程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 xmlns:a16="http://schemas.microsoft.com/office/drawing/2014/main" val="10000"/>
                  </a:ext>
                </a:extLst>
              </a:tr>
              <a:tr h="1784424">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海星高中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0488" algn="just" defTabSz="914400" rtl="0" eaLnBrk="1" fontAlgn="auto" latinLnBrk="0" hangingPunct="1">
                        <a:lnSpc>
                          <a:spcPct val="120000"/>
                        </a:lnSpc>
                        <a:spcBef>
                          <a:spcPts val="0"/>
                        </a:spcBef>
                        <a:spcAft>
                          <a:spcPts val="0"/>
                        </a:spcAft>
                        <a:buClrTx/>
                        <a:buSzTx/>
                        <a:buFontTx/>
                        <a:buNone/>
                        <a:tabLst/>
                        <a:defRPr/>
                      </a:pPr>
                      <a:r>
                        <a:rPr lang="zh-TW" altLang="en-US" sz="2400" u="none" dirty="0">
                          <a:latin typeface="標楷體" pitchFamily="65" charset="-120"/>
                          <a:ea typeface="標楷體" pitchFamily="65" charset="-120"/>
                          <a:hlinkClick r:id="rId4"/>
                        </a:rPr>
                        <a:t>資訊應用學程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5"/>
                        </a:rPr>
                        <a:t>幼兒保育學程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6"/>
                        </a:rPr>
                        <a:t>廣告設計學程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7"/>
                        </a:rPr>
                        <a:t>服裝設計學程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8"/>
                        </a:rPr>
                        <a:t>多媒體設計學程</a:t>
                      </a:r>
                      <a:r>
                        <a:rPr lang="zh-TW" altLang="en-US" sz="2400" u="none" dirty="0">
                          <a:latin typeface="標楷體" pitchFamily="65" charset="-120"/>
                          <a:ea typeface="標楷體" pitchFamily="65" charset="-120"/>
                        </a:rPr>
                        <a:t>、</a:t>
                      </a:r>
                      <a:r>
                        <a:rPr lang="zh-TW" altLang="en-US" sz="2400" u="sng" dirty="0">
                          <a:solidFill>
                            <a:srgbClr val="0000FF"/>
                          </a:solidFill>
                          <a:latin typeface="標楷體" pitchFamily="65" charset="-120"/>
                          <a:ea typeface="標楷體" pitchFamily="65" charset="-120"/>
                        </a:rPr>
                        <a:t>運動休閒學程</a:t>
                      </a:r>
                      <a:r>
                        <a:rPr lang="zh-TW" altLang="en-US" sz="2400" u="none" dirty="0">
                          <a:solidFill>
                            <a:srgbClr val="0000FF"/>
                          </a:solidFill>
                          <a:latin typeface="標楷體" pitchFamily="65" charset="-120"/>
                          <a:ea typeface="標楷體" pitchFamily="65" charset="-120"/>
                        </a:rPr>
                        <a:t>、</a:t>
                      </a:r>
                      <a:r>
                        <a:rPr lang="zh-TW" altLang="en-US" sz="2400" u="sng" dirty="0">
                          <a:solidFill>
                            <a:srgbClr val="0000FF"/>
                          </a:solidFill>
                          <a:latin typeface="標楷體" pitchFamily="65" charset="-120"/>
                          <a:ea typeface="標楷體" pitchFamily="65" charset="-120"/>
                        </a:rPr>
                        <a:t>室內設計學程</a:t>
                      </a:r>
                      <a:endParaRPr lang="en-US" altLang="zh-TW" sz="1400" u="sng" dirty="0">
                        <a:solidFill>
                          <a:srgbClr val="0000FF"/>
                        </a:solidFill>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961633">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四維高中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180975" algn="just">
                        <a:lnSpc>
                          <a:spcPct val="120000"/>
                        </a:lnSpc>
                      </a:pPr>
                      <a:r>
                        <a:rPr lang="zh-TW" altLang="en-US" sz="2400" u="none" dirty="0">
                          <a:latin typeface="標楷體" pitchFamily="65" charset="-120"/>
                          <a:ea typeface="標楷體" pitchFamily="65" charset="-120"/>
                          <a:hlinkClick r:id="rId9"/>
                        </a:rPr>
                        <a:t>電機技術學程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電子技術學程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資訊技術學程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資料處理學程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電子商務學程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應用日語學程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觀光餐飲學程</a:t>
                      </a:r>
                      <a:endParaRPr lang="zh-TW" altLang="en-US" sz="2400" u="none" dirty="0">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grpSp>
        <p:nvGrpSpPr>
          <p:cNvPr id="17" name="群組 16"/>
          <p:cNvGrpSpPr/>
          <p:nvPr/>
        </p:nvGrpSpPr>
        <p:grpSpPr>
          <a:xfrm>
            <a:off x="2195737"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994476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向右箭號 13"/>
          <p:cNvSpPr>
            <a:spLocks noChangeArrowheads="1"/>
          </p:cNvSpPr>
          <p:nvPr/>
        </p:nvSpPr>
        <p:spPr bwMode="auto">
          <a:xfrm>
            <a:off x="15083" y="2525608"/>
            <a:ext cx="7019925" cy="876300"/>
          </a:xfrm>
          <a:prstGeom prst="rightArrow">
            <a:avLst>
              <a:gd name="adj1" fmla="val 75148"/>
              <a:gd name="adj2" fmla="val 82111"/>
            </a:avLst>
          </a:prstGeom>
          <a:solidFill>
            <a:srgbClr val="CCFFCC"/>
          </a:solidFill>
          <a:ln w="25400" algn="ctr">
            <a:solidFill>
              <a:srgbClr val="00B0F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一、</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未超過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5" name="八角星形 14"/>
          <p:cNvSpPr/>
          <p:nvPr/>
        </p:nvSpPr>
        <p:spPr bwMode="auto">
          <a:xfrm>
            <a:off x="6850872" y="1970015"/>
            <a:ext cx="1839913" cy="1271587"/>
          </a:xfrm>
          <a:prstGeom prst="star8">
            <a:avLst/>
          </a:prstGeom>
          <a:solidFill>
            <a:srgbClr val="FFFFCC"/>
          </a:solid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zh-TW" sz="2800" b="1">
                <a:solidFill>
                  <a:srgbClr val="FF0000"/>
                </a:solidFill>
                <a:latin typeface="微軟正黑體" pitchFamily="34" charset="-120"/>
                <a:ea typeface="微軟正黑體" pitchFamily="34" charset="-120"/>
              </a:rPr>
              <a:t>全額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zh-TW" sz="2800" b="1">
                <a:solidFill>
                  <a:srgbClr val="FF0000"/>
                </a:solidFill>
                <a:latin typeface="微軟正黑體" pitchFamily="34" charset="-120"/>
                <a:ea typeface="微軟正黑體" pitchFamily="34" charset="-120"/>
              </a:rPr>
              <a:t>錄取</a:t>
            </a:r>
            <a:endParaRPr lang="zh-TW" altLang="en-US" sz="2800" b="1">
              <a:solidFill>
                <a:srgbClr val="FF0000"/>
              </a:solidFill>
              <a:latin typeface="微軟正黑體" pitchFamily="34" charset="-120"/>
              <a:ea typeface="微軟正黑體" pitchFamily="34" charset="-120"/>
            </a:endParaRPr>
          </a:p>
        </p:txBody>
      </p:sp>
      <p:sp>
        <p:nvSpPr>
          <p:cNvPr id="16" name="向右箭號 15"/>
          <p:cNvSpPr>
            <a:spLocks noChangeArrowheads="1"/>
          </p:cNvSpPr>
          <p:nvPr/>
        </p:nvSpPr>
        <p:spPr bwMode="auto">
          <a:xfrm>
            <a:off x="15097" y="3544789"/>
            <a:ext cx="7135813" cy="777875"/>
          </a:xfrm>
          <a:prstGeom prst="rightArrow">
            <a:avLst>
              <a:gd name="adj1" fmla="val 75148"/>
              <a:gd name="adj2" fmla="val 76318"/>
            </a:avLst>
          </a:prstGeom>
          <a:solidFill>
            <a:srgbClr val="FFCC99"/>
          </a:solidFill>
          <a:ln w="28575" algn="ctr">
            <a:solidFill>
              <a:srgbClr val="FF660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二、</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7" name="八角星形 16"/>
          <p:cNvSpPr/>
          <p:nvPr/>
        </p:nvSpPr>
        <p:spPr bwMode="auto">
          <a:xfrm>
            <a:off x="7085807" y="3143145"/>
            <a:ext cx="2009775" cy="1333500"/>
          </a:xfrm>
          <a:prstGeom prst="star8">
            <a:avLst/>
          </a:prstGeom>
          <a:solidFill>
            <a:srgbClr val="CCFF99"/>
          </a:solidFill>
          <a:ln>
            <a:solidFill>
              <a:srgbClr val="0066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en-US" sz="2800" b="1" dirty="0">
                <a:solidFill>
                  <a:srgbClr val="FF0000"/>
                </a:solidFill>
                <a:latin typeface="微軟正黑體" pitchFamily="34" charset="-120"/>
                <a:ea typeface="微軟正黑體" pitchFamily="34" charset="-120"/>
              </a:rPr>
              <a:t>比序</a:t>
            </a:r>
          </a:p>
        </p:txBody>
      </p:sp>
      <p:sp>
        <p:nvSpPr>
          <p:cNvPr id="44038" name="矩形 31"/>
          <p:cNvSpPr>
            <a:spLocks noChangeArrowheads="1"/>
          </p:cNvSpPr>
          <p:nvPr/>
        </p:nvSpPr>
        <p:spPr bwMode="auto">
          <a:xfrm>
            <a:off x="0" y="908082"/>
            <a:ext cx="9144000" cy="504825"/>
          </a:xfrm>
          <a:prstGeom prst="rect">
            <a:avLst/>
          </a:prstGeom>
          <a:noFill/>
          <a:ln w="25400" algn="ctr">
            <a:noFill/>
            <a:round/>
            <a:headEnd/>
            <a:tailEnd/>
          </a:ln>
        </p:spPr>
        <p:txBody>
          <a:bodyPr anchor="ctr"/>
          <a:lstStyle>
            <a:lvl1pPr marL="165100" indent="-1651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just" eaLnBrk="1" hangingPunct="1">
              <a:spcBef>
                <a:spcPct val="0"/>
              </a:spcBef>
              <a:buFontTx/>
              <a:buNone/>
            </a:pPr>
            <a:r>
              <a:rPr lang="zh-TW" altLang="en-US" sz="2800" b="1" dirty="0">
                <a:solidFill>
                  <a:srgbClr val="C00000"/>
                </a:solidFill>
                <a:latin typeface="微軟正黑體" pitchFamily="34" charset="-120"/>
                <a:ea typeface="微軟正黑體" pitchFamily="34" charset="-120"/>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適性入學方式</a:t>
            </a:r>
            <a:r>
              <a:rPr lang="en-US" altLang="zh-TW"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免試</a:t>
            </a:r>
            <a:r>
              <a:rPr lang="zh-TW" altLang="en-US" sz="3600" b="1" dirty="0" smtClean="0">
                <a:solidFill>
                  <a:srgbClr val="0000FF"/>
                </a:solidFill>
                <a:latin typeface="微軟正黑體" panose="020B0604030504040204" pitchFamily="34" charset="-120"/>
                <a:ea typeface="微軟正黑體" panose="020B0604030504040204" pitchFamily="34" charset="-120"/>
                <a:cs typeface="+mj-cs"/>
                <a:sym typeface="Wingdings" pitchFamily="2" charset="2"/>
              </a:rPr>
              <a:t>入學</a:t>
            </a:r>
            <a:endParaRPr lang="zh-TW" altLang="zh-TW" sz="3600" b="1" dirty="0">
              <a:solidFill>
                <a:srgbClr val="0000FF"/>
              </a:solidFill>
              <a:latin typeface="微軟正黑體" panose="020B0604030504040204" pitchFamily="34" charset="-120"/>
              <a:ea typeface="微軟正黑體" panose="020B0604030504040204" pitchFamily="34" charset="-120"/>
              <a:cs typeface="+mj-cs"/>
            </a:endParaRPr>
          </a:p>
        </p:txBody>
      </p:sp>
      <p:sp>
        <p:nvSpPr>
          <p:cNvPr id="3" name="文字方塊 2"/>
          <p:cNvSpPr txBox="1"/>
          <p:nvPr/>
        </p:nvSpPr>
        <p:spPr>
          <a:xfrm>
            <a:off x="-15082" y="4682499"/>
            <a:ext cx="9174163" cy="1569660"/>
          </a:xfrm>
          <a:prstGeom prst="rect">
            <a:avLst/>
          </a:prstGeom>
          <a:solidFill>
            <a:schemeClr val="accent5">
              <a:lumMod val="40000"/>
              <a:lumOff val="60000"/>
            </a:schemeClr>
          </a:solidFill>
          <a:ln w="25400">
            <a:solidFill>
              <a:schemeClr val="accent5">
                <a:lumMod val="50000"/>
              </a:schemeClr>
            </a:solidFill>
          </a:ln>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dirty="0">
                <a:latin typeface="微軟正黑體" panose="020B0604030504040204" pitchFamily="34" charset="-120"/>
                <a:ea typeface="微軟正黑體" panose="020B0604030504040204" pitchFamily="34" charset="-120"/>
              </a:rPr>
              <a:t>114</a:t>
            </a:r>
            <a:r>
              <a:rPr lang="zh-TW" altLang="zh-TW" dirty="0">
                <a:latin typeface="微軟正黑體" panose="020B0604030504040204" pitchFamily="34" charset="-120"/>
                <a:ea typeface="微軟正黑體" panose="020B0604030504040204" pitchFamily="34" charset="-120"/>
              </a:rPr>
              <a:t>年</a:t>
            </a:r>
            <a:r>
              <a:rPr lang="zh-TW" altLang="en-US" dirty="0">
                <a:latin typeface="微軟正黑體" panose="020B0604030504040204" pitchFamily="34" charset="-120"/>
                <a:ea typeface="微軟正黑體" panose="020B0604030504040204" pitchFamily="34" charset="-120"/>
              </a:rPr>
              <a:t>花蓮區</a:t>
            </a:r>
            <a:r>
              <a:rPr lang="zh-TW" altLang="zh-TW" dirty="0">
                <a:latin typeface="微軟正黑體" panose="020B0604030504040204" pitchFamily="34" charset="-120"/>
                <a:ea typeface="微軟正黑體" panose="020B0604030504040204" pitchFamily="34" charset="-120"/>
              </a:rPr>
              <a:t>國中</a:t>
            </a:r>
            <a:r>
              <a:rPr lang="zh-TW" altLang="en-US" dirty="0">
                <a:latin typeface="微軟正黑體" panose="020B0604030504040204" pitchFamily="34" charset="-120"/>
                <a:ea typeface="微軟正黑體" panose="020B0604030504040204" pitchFamily="34" charset="-120"/>
              </a:rPr>
              <a:t>應屆</a:t>
            </a:r>
            <a:r>
              <a:rPr lang="zh-TW" altLang="zh-TW" dirty="0">
                <a:latin typeface="微軟正黑體" panose="020B0604030504040204" pitchFamily="34" charset="-120"/>
                <a:ea typeface="微軟正黑體" panose="020B0604030504040204" pitchFamily="34" charset="-120"/>
              </a:rPr>
              <a:t>畢業生約</a:t>
            </a:r>
            <a:r>
              <a:rPr lang="en-US" altLang="zh-TW" dirty="0">
                <a:latin typeface="微軟正黑體" panose="020B0604030504040204" pitchFamily="34" charset="-120"/>
                <a:ea typeface="微軟正黑體" panose="020B0604030504040204" pitchFamily="34" charset="-120"/>
              </a:rPr>
              <a:t>2400</a:t>
            </a:r>
            <a:r>
              <a:rPr lang="zh-TW" altLang="en-US" dirty="0">
                <a:latin typeface="微軟正黑體" panose="020B0604030504040204" pitchFamily="34" charset="-120"/>
                <a:ea typeface="微軟正黑體" panose="020B0604030504040204" pitchFamily="34" charset="-120"/>
              </a:rPr>
              <a:t>人</a:t>
            </a:r>
            <a:endParaRPr lang="zh-TW" altLang="zh-TW" dirty="0">
              <a:latin typeface="微軟正黑體" panose="020B0604030504040204" pitchFamily="34" charset="-120"/>
              <a:ea typeface="微軟正黑體" panose="020B0604030504040204" pitchFamily="34" charset="-120"/>
            </a:endParaRPr>
          </a:p>
          <a:p>
            <a:pPr eaLnBrk="1" hangingPunct="1">
              <a:defRPr/>
            </a:pPr>
            <a:r>
              <a:rPr lang="zh-TW" altLang="en-US" dirty="0">
                <a:latin typeface="微軟正黑體" panose="020B0604030504040204" pitchFamily="34" charset="-120"/>
                <a:ea typeface="微軟正黑體" panose="020B0604030504040204" pitchFamily="34" charset="-120"/>
              </a:rPr>
              <a:t>本區</a:t>
            </a:r>
            <a:r>
              <a:rPr lang="zh-TW" altLang="zh-TW" dirty="0">
                <a:latin typeface="微軟正黑體" panose="020B0604030504040204" pitchFamily="34" charset="-120"/>
                <a:ea typeface="微軟正黑體" panose="020B0604030504040204" pitchFamily="34" charset="-120"/>
              </a:rPr>
              <a:t>高中職總招生名額</a:t>
            </a:r>
            <a:r>
              <a:rPr lang="zh-TW" altLang="en-US" dirty="0">
                <a:latin typeface="微軟正黑體" panose="020B0604030504040204" pitchFamily="34" charset="-120"/>
                <a:ea typeface="微軟正黑體" panose="020B0604030504040204" pitchFamily="34" charset="-120"/>
              </a:rPr>
              <a:t>超過</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千人</a:t>
            </a:r>
            <a:endParaRPr lang="en-US" altLang="zh-TW" dirty="0">
              <a:latin typeface="微軟正黑體" panose="020B0604030504040204" pitchFamily="34" charset="-120"/>
              <a:ea typeface="微軟正黑體" panose="020B0604030504040204" pitchFamily="34" charset="-120"/>
            </a:endParaRPr>
          </a:p>
          <a:p>
            <a:pPr eaLnBrk="1" hangingPunct="1">
              <a:defRPr/>
            </a:pPr>
            <a:r>
              <a:rPr lang="zh-TW" altLang="en-US" b="1" dirty="0">
                <a:solidFill>
                  <a:srgbClr val="FF0000"/>
                </a:solidFill>
                <a:latin typeface="微軟正黑體" panose="020B0604030504040204" pitchFamily="34" charset="-120"/>
                <a:ea typeface="微軟正黑體" panose="020B0604030504040204" pitchFamily="34" charset="-120"/>
              </a:rPr>
              <a:t>高中職招生名額 ＞</a:t>
            </a:r>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國中畢業生人數</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sp>
        <p:nvSpPr>
          <p:cNvPr id="11" name="流程圖: 替代處理程序 10"/>
          <p:cNvSpPr>
            <a:spLocks noChangeArrowheads="1"/>
          </p:cNvSpPr>
          <p:nvPr/>
        </p:nvSpPr>
        <p:spPr bwMode="auto">
          <a:xfrm>
            <a:off x="15097" y="1833458"/>
            <a:ext cx="6640513" cy="652462"/>
          </a:xfrm>
          <a:prstGeom prst="flowChartAlternateProcess">
            <a:avLst/>
          </a:prstGeom>
          <a:solidFill>
            <a:srgbClr val="FFFF99"/>
          </a:solidFill>
          <a:ln w="25400" algn="ctr">
            <a:solidFill>
              <a:srgbClr val="FFC000"/>
            </a:solidFill>
            <a:round/>
            <a:headEnd/>
            <a:tailEnd/>
          </a:ln>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3600" b="1">
                <a:solidFill>
                  <a:srgbClr val="FF0000"/>
                </a:solidFill>
                <a:latin typeface="微軟正黑體" pitchFamily="34" charset="-120"/>
                <a:ea typeface="微軟正黑體" pitchFamily="34" charset="-120"/>
              </a:rPr>
              <a:t>免試入學</a:t>
            </a:r>
            <a:r>
              <a:rPr lang="en-US" altLang="zh-TW" sz="3600">
                <a:latin typeface="微軟正黑體" pitchFamily="34" charset="-120"/>
                <a:ea typeface="微軟正黑體" pitchFamily="34" charset="-120"/>
              </a:rPr>
              <a:t>－</a:t>
            </a:r>
            <a:r>
              <a:rPr lang="zh-TW" altLang="en-US" sz="3600">
                <a:latin typeface="微軟正黑體" pitchFamily="34" charset="-120"/>
                <a:ea typeface="微軟正黑體" pitchFamily="34" charset="-120"/>
              </a:rPr>
              <a:t>無入學門檻或條件</a:t>
            </a:r>
            <a:endParaRPr lang="en-US" altLang="zh-TW" sz="3600">
              <a:latin typeface="微軟正黑體" pitchFamily="34" charset="-120"/>
              <a:ea typeface="微軟正黑體" pitchFamily="34" charset="-120"/>
            </a:endParaRPr>
          </a:p>
        </p:txBody>
      </p:sp>
      <p:pic>
        <p:nvPicPr>
          <p:cNvPr id="44041" name="圖片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8280" y="4354316"/>
            <a:ext cx="1507249" cy="250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96AE9F33-D45E-4C7A-AFCA-D724586BA752}" type="slidenum">
              <a:rPr lang="zh-TW" altLang="en-US" smtClean="0"/>
              <a:pPr>
                <a:defRPr/>
              </a:pPr>
              <a:t>58</a:t>
            </a:fld>
            <a:endParaRPr lang="zh-TW" altLang="en-US"/>
          </a:p>
        </p:txBody>
      </p:sp>
      <p:grpSp>
        <p:nvGrpSpPr>
          <p:cNvPr id="37" name="群組 36"/>
          <p:cNvGrpSpPr/>
          <p:nvPr/>
        </p:nvGrpSpPr>
        <p:grpSpPr>
          <a:xfrm>
            <a:off x="2195737" y="44624"/>
            <a:ext cx="6768752" cy="400110"/>
            <a:chOff x="2195736" y="44624"/>
            <a:chExt cx="6768752" cy="400110"/>
          </a:xfrm>
        </p:grpSpPr>
        <p:sp>
          <p:nvSpPr>
            <p:cNvPr id="38" name="矩形 3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546320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1000"/>
                                        <p:tgtEl>
                                          <p:spTgt spid="11"/>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nodeType="afterGroup">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ChangeArrowheads="1"/>
          </p:cNvSpPr>
          <p:nvPr/>
        </p:nvSpPr>
        <p:spPr bwMode="auto">
          <a:xfrm>
            <a:off x="214282" y="423501"/>
            <a:ext cx="8462174" cy="646331"/>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zh-TW" altLang="en-US" sz="36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0"/>
              </a:rPr>
              <a:t>花蓮區入學方式─超額</a:t>
            </a:r>
            <a:r>
              <a:rPr kumimoji="0" lang="zh-TW" altLang="en-US"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rPr>
              <a:t>比序說明</a:t>
            </a:r>
            <a:endParaRPr kumimoji="0" lang="en-US" altLang="zh-TW"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endParaRPr>
          </a:p>
        </p:txBody>
      </p:sp>
      <p:graphicFrame>
        <p:nvGraphicFramePr>
          <p:cNvPr id="26" name="資料庫圖表 25"/>
          <p:cNvGraphicFramePr/>
          <p:nvPr>
            <p:extLst>
              <p:ext uri="{D42A27DB-BD31-4B8C-83A1-F6EECF244321}">
                <p14:modId xmlns:p14="http://schemas.microsoft.com/office/powerpoint/2010/main" val="2172929705"/>
              </p:ext>
            </p:extLst>
          </p:nvPr>
        </p:nvGraphicFramePr>
        <p:xfrm>
          <a:off x="623095" y="1087358"/>
          <a:ext cx="4020343"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文字方塊 26"/>
          <p:cNvSpPr txBox="1"/>
          <p:nvPr/>
        </p:nvSpPr>
        <p:spPr>
          <a:xfrm>
            <a:off x="4643438" y="1094700"/>
            <a:ext cx="4393058" cy="1754326"/>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fontAlgn="auto">
              <a:spcBef>
                <a:spcPts val="0"/>
              </a:spcBef>
              <a:spcAft>
                <a:spcPts val="0"/>
              </a:spcAft>
              <a:defRPr/>
            </a:pPr>
            <a:r>
              <a:rPr kumimoji="0" lang="zh-TW" altLang="en-US" b="1" dirty="0">
                <a:solidFill>
                  <a:srgbClr val="FF0000"/>
                </a:solidFill>
                <a:latin typeface="微軟正黑體" pitchFamily="34" charset="-120"/>
                <a:ea typeface="微軟正黑體" pitchFamily="34" charset="-120"/>
              </a:rPr>
              <a:t>第</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志願</a:t>
            </a:r>
            <a:r>
              <a:rPr kumimoji="0" lang="en-US" altLang="zh-TW" b="1" dirty="0">
                <a:solidFill>
                  <a:srgbClr val="FF0000"/>
                </a:solidFill>
                <a:latin typeface="微軟正黑體" pitchFamily="34" charset="-120"/>
                <a:ea typeface="微軟正黑體" pitchFamily="34" charset="-120"/>
              </a:rPr>
              <a:t>20</a:t>
            </a:r>
            <a:r>
              <a:rPr kumimoji="0" lang="zh-TW" altLang="en-US" b="1" dirty="0">
                <a:solidFill>
                  <a:srgbClr val="FF0000"/>
                </a:solidFill>
                <a:latin typeface="微軟正黑體" pitchFamily="34" charset="-120"/>
                <a:ea typeface="微軟正黑體" pitchFamily="34" charset="-120"/>
              </a:rPr>
              <a:t>分</a:t>
            </a: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分，</a:t>
            </a:r>
            <a:endParaRPr kumimoji="0" lang="en-US" altLang="zh-TW" b="1" dirty="0">
              <a:solidFill>
                <a:srgbClr val="000090"/>
              </a:solidFill>
              <a:latin typeface="微軟正黑體" pitchFamily="34" charset="-120"/>
              <a:ea typeface="微軟正黑體" pitchFamily="34" charset="-120"/>
            </a:endParaRPr>
          </a:p>
          <a:p>
            <a:pPr fontAlgn="auto">
              <a:spcBef>
                <a:spcPts val="0"/>
              </a:spcBef>
              <a:spcAft>
                <a:spcPts val="0"/>
              </a:spcAft>
              <a:defRPr/>
            </a:pP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7</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9</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13</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15</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19</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21</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8</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22</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24</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25</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27</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28</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30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31</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40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0</a:t>
            </a:r>
            <a:r>
              <a:rPr kumimoji="0" lang="zh-TW" altLang="en-US" b="1" dirty="0">
                <a:solidFill>
                  <a:srgbClr val="000090"/>
                </a:solidFill>
                <a:latin typeface="微軟正黑體" pitchFamily="34" charset="-120"/>
                <a:ea typeface="微軟正黑體" pitchFamily="34" charset="-120"/>
              </a:rPr>
              <a:t>分。</a:t>
            </a:r>
          </a:p>
        </p:txBody>
      </p:sp>
      <p:sp>
        <p:nvSpPr>
          <p:cNvPr id="28" name="文字方塊 27"/>
          <p:cNvSpPr txBox="1"/>
          <p:nvPr/>
        </p:nvSpPr>
        <p:spPr>
          <a:xfrm>
            <a:off x="4644008" y="2924944"/>
            <a:ext cx="3168352" cy="2000548"/>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4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16</a:t>
            </a:r>
            <a:r>
              <a:rPr lang="zh-TW" altLang="en-US" sz="24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獎懲紀錄：</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幹部表現：</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競賽表現：</a:t>
            </a: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其他：</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29" name="文字方塊 28"/>
          <p:cNvSpPr txBox="1"/>
          <p:nvPr/>
        </p:nvSpPr>
        <p:spPr>
          <a:xfrm>
            <a:off x="4572000" y="4958841"/>
            <a:ext cx="4320480" cy="1840843"/>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lIns="90000" tIns="180000" rIns="0" bIns="180000" anchor="ctr">
            <a:spAutoFit/>
          </a:bodyPr>
          <a:lstStyle/>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「精熟」</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6</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endParaRPr lang="zh-TW"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「基礎」</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1.</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5</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4</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「待加強」者</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C)</a:t>
            </a:r>
          </a:p>
        </p:txBody>
      </p:sp>
      <p:sp>
        <p:nvSpPr>
          <p:cNvPr id="9" name="標題 2"/>
          <p:cNvSpPr txBox="1">
            <a:spLocks/>
          </p:cNvSpPr>
          <p:nvPr/>
        </p:nvSpPr>
        <p:spPr bwMode="auto">
          <a:xfrm>
            <a:off x="23917" y="1700808"/>
            <a:ext cx="587643" cy="4734272"/>
          </a:xfrm>
          <a:prstGeom prst="rect">
            <a:avLst/>
          </a:prstGeom>
          <a:solidFill>
            <a:srgbClr val="FFFF00">
              <a:alpha val="78000"/>
            </a:srgbClr>
          </a:solidFill>
          <a:ln w="28575" cap="flat">
            <a:noFill/>
            <a:prstDash val="sysDot"/>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標楷體" pitchFamily="65" charset="-120"/>
              </a:defRPr>
            </a:lvl2pPr>
            <a:lvl3pPr algn="ctr" rtl="0" eaLnBrk="0" fontAlgn="base" hangingPunct="0">
              <a:spcBef>
                <a:spcPct val="0"/>
              </a:spcBef>
              <a:spcAft>
                <a:spcPct val="0"/>
              </a:spcAft>
              <a:defRPr sz="4400">
                <a:solidFill>
                  <a:schemeClr val="tx1"/>
                </a:solidFill>
                <a:latin typeface="Calibri" pitchFamily="34" charset="0"/>
                <a:ea typeface="標楷體" pitchFamily="65" charset="-120"/>
              </a:defRPr>
            </a:lvl3pPr>
            <a:lvl4pPr algn="ctr" rtl="0" eaLnBrk="0" fontAlgn="base" hangingPunct="0">
              <a:spcBef>
                <a:spcPct val="0"/>
              </a:spcBef>
              <a:spcAft>
                <a:spcPct val="0"/>
              </a:spcAft>
              <a:defRPr sz="4400">
                <a:solidFill>
                  <a:schemeClr val="tx1"/>
                </a:solidFill>
                <a:latin typeface="Calibri" pitchFamily="34" charset="0"/>
                <a:ea typeface="標楷體" pitchFamily="65" charset="-120"/>
              </a:defRPr>
            </a:lvl4pPr>
            <a:lvl5pPr algn="ctr" rtl="0" eaLnBrk="0" fontAlgn="base" hangingPunct="0">
              <a:spcBef>
                <a:spcPct val="0"/>
              </a:spcBef>
              <a:spcAft>
                <a:spcPct val="0"/>
              </a:spcAft>
              <a:defRPr sz="4400">
                <a:solidFill>
                  <a:schemeClr val="tx1"/>
                </a:solidFill>
                <a:latin typeface="Calibri" pitchFamily="34" charset="0"/>
                <a:ea typeface="標楷體" pitchFamily="65" charset="-120"/>
              </a:defRPr>
            </a:lvl5pPr>
            <a:lvl6pPr marL="457200" algn="ctr" rtl="0" eaLnBrk="0" fontAlgn="base" hangingPunct="0">
              <a:spcBef>
                <a:spcPct val="0"/>
              </a:spcBef>
              <a:spcAft>
                <a:spcPct val="0"/>
              </a:spcAft>
              <a:defRPr sz="4400">
                <a:solidFill>
                  <a:schemeClr val="tx1"/>
                </a:solidFill>
                <a:latin typeface="Calibri" pitchFamily="34" charset="0"/>
                <a:ea typeface="標楷體" pitchFamily="65" charset="-120"/>
              </a:defRPr>
            </a:lvl6pPr>
            <a:lvl7pPr marL="914400" algn="ctr" rtl="0" eaLnBrk="0" fontAlgn="base" hangingPunct="0">
              <a:spcBef>
                <a:spcPct val="0"/>
              </a:spcBef>
              <a:spcAft>
                <a:spcPct val="0"/>
              </a:spcAft>
              <a:defRPr sz="4400">
                <a:solidFill>
                  <a:schemeClr val="tx1"/>
                </a:solidFill>
                <a:latin typeface="Calibri" pitchFamily="34" charset="0"/>
                <a:ea typeface="標楷體" pitchFamily="65" charset="-120"/>
              </a:defRPr>
            </a:lvl7pPr>
            <a:lvl8pPr marL="1371600" algn="ctr" rtl="0" eaLnBrk="0" fontAlgn="base" hangingPunct="0">
              <a:spcBef>
                <a:spcPct val="0"/>
              </a:spcBef>
              <a:spcAft>
                <a:spcPct val="0"/>
              </a:spcAft>
              <a:defRPr sz="4400">
                <a:solidFill>
                  <a:schemeClr val="tx1"/>
                </a:solidFill>
                <a:latin typeface="Calibri" pitchFamily="34" charset="0"/>
                <a:ea typeface="標楷體" pitchFamily="65" charset="-120"/>
              </a:defRPr>
            </a:lvl8pPr>
            <a:lvl9pPr marL="1828800" algn="ctr" rtl="0" eaLnBrk="0" fontAlgn="base" hangingPunct="0">
              <a:spcBef>
                <a:spcPct val="0"/>
              </a:spcBef>
              <a:spcAft>
                <a:spcPct val="0"/>
              </a:spcAft>
              <a:defRPr sz="4400">
                <a:solidFill>
                  <a:schemeClr val="tx1"/>
                </a:solidFill>
                <a:latin typeface="Calibri" pitchFamily="34" charset="0"/>
                <a:ea typeface="標楷體" pitchFamily="65" charset="-120"/>
              </a:defRPr>
            </a:lvl9pPr>
          </a:lstStyle>
          <a:p>
            <a:pPr algn="l" defTabSz="1244600" eaLnBrk="1" hangingPunct="1">
              <a:lnSpc>
                <a:spcPct val="90000"/>
              </a:lnSpc>
              <a:defRPr/>
            </a:pPr>
            <a:r>
              <a:rPr lang="zh-TW" altLang="en-US" sz="3200" b="1" dirty="0">
                <a:solidFill>
                  <a:srgbClr val="FF0000"/>
                </a:solidFill>
                <a:latin typeface="標楷體" pitchFamily="65" charset="-120"/>
                <a:ea typeface="標楷體" pitchFamily="65" charset="-120"/>
              </a:rPr>
              <a:t>輔導學生適性入學選校</a:t>
            </a:r>
          </a:p>
        </p:txBody>
      </p:sp>
      <p:sp>
        <p:nvSpPr>
          <p:cNvPr id="2" name="圓角矩形 1"/>
          <p:cNvSpPr/>
          <p:nvPr/>
        </p:nvSpPr>
        <p:spPr>
          <a:xfrm>
            <a:off x="3125290" y="4581128"/>
            <a:ext cx="1296144" cy="724148"/>
          </a:xfrm>
          <a:prstGeom prst="round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solidFill>
                <a:prstClr val="black"/>
              </a:solidFill>
            </a:endParaRPr>
          </a:p>
        </p:txBody>
      </p:sp>
      <p:sp>
        <p:nvSpPr>
          <p:cNvPr id="3" name="矩形 2"/>
          <p:cNvSpPr/>
          <p:nvPr/>
        </p:nvSpPr>
        <p:spPr>
          <a:xfrm>
            <a:off x="3012876" y="4712369"/>
            <a:ext cx="1191032" cy="461665"/>
          </a:xfrm>
          <a:prstGeom prst="rect">
            <a:avLst/>
          </a:prstGeom>
        </p:spPr>
        <p:txBody>
          <a:bodyPr wrap="none">
            <a:spAutoFit/>
          </a:bodyPr>
          <a:lstStyle/>
          <a:p>
            <a:pPr marL="537750" indent="-285750" algn="r">
              <a:spcBef>
                <a:spcPts val="200"/>
              </a:spcBef>
              <a:buSzPct val="75000"/>
              <a:buFont typeface="Wingdings" panose="05000000000000000000" pitchFamily="2" charset="2"/>
              <a:buChar char="l"/>
            </a:pPr>
            <a:r>
              <a:rPr lang="en-US" altLang="zh-TW" sz="2400" dirty="0">
                <a:solidFill>
                  <a:prstClr val="black"/>
                </a:solidFill>
              </a:rPr>
              <a:t>3</a:t>
            </a:r>
            <a:r>
              <a:rPr lang="zh-TW" altLang="en-US" sz="2400" dirty="0">
                <a:solidFill>
                  <a:prstClr val="black"/>
                </a:solidFill>
              </a:rPr>
              <a:t>分</a:t>
            </a:r>
          </a:p>
        </p:txBody>
      </p:sp>
      <p:grpSp>
        <p:nvGrpSpPr>
          <p:cNvPr id="5" name="群組 10"/>
          <p:cNvGrpSpPr/>
          <p:nvPr/>
        </p:nvGrpSpPr>
        <p:grpSpPr>
          <a:xfrm>
            <a:off x="2195736" y="44624"/>
            <a:ext cx="6768752" cy="400110"/>
            <a:chOff x="2195736" y="44624"/>
            <a:chExt cx="6768752" cy="400110"/>
          </a:xfrm>
        </p:grpSpPr>
        <p:sp>
          <p:nvSpPr>
            <p:cNvPr id="12" name="矩形 1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花蓮區免試入學主要管道</a:t>
              </a:r>
            </a:p>
          </p:txBody>
        </p:sp>
        <p:grpSp>
          <p:nvGrpSpPr>
            <p:cNvPr id="6" name="群組 12"/>
            <p:cNvGrpSpPr/>
            <p:nvPr/>
          </p:nvGrpSpPr>
          <p:grpSpPr>
            <a:xfrm>
              <a:off x="2195736" y="44624"/>
              <a:ext cx="2664296" cy="360045"/>
              <a:chOff x="2123728" y="44624"/>
              <a:chExt cx="2664296" cy="360045"/>
            </a:xfrm>
          </p:grpSpPr>
          <p:grpSp>
            <p:nvGrpSpPr>
              <p:cNvPr id="7" name="群組 13"/>
              <p:cNvGrpSpPr/>
              <p:nvPr/>
            </p:nvGrpSpPr>
            <p:grpSpPr>
              <a:xfrm>
                <a:off x="2555776" y="44624"/>
                <a:ext cx="2232248" cy="360045"/>
                <a:chOff x="2267744" y="44624"/>
                <a:chExt cx="2232248" cy="360045"/>
              </a:xfrm>
            </p:grpSpPr>
            <p:grpSp>
              <p:nvGrpSpPr>
                <p:cNvPr id="8" name="群組 37"/>
                <p:cNvGrpSpPr/>
                <p:nvPr/>
              </p:nvGrpSpPr>
              <p:grpSpPr>
                <a:xfrm>
                  <a:off x="2267744" y="44629"/>
                  <a:ext cx="2232248" cy="360040"/>
                  <a:chOff x="2267738" y="44624"/>
                  <a:chExt cx="2232248" cy="360040"/>
                </a:xfrm>
              </p:grpSpPr>
              <p:sp>
                <p:nvSpPr>
                  <p:cNvPr id="19" name="橢圓 1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8" name="橢圓 1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59</a:t>
            </a:fld>
            <a:endParaRPr lang="zh-TW" altLang="en-US"/>
          </a:p>
        </p:txBody>
      </p:sp>
      <p:sp>
        <p:nvSpPr>
          <p:cNvPr id="10" name="矩形 9"/>
          <p:cNvSpPr/>
          <p:nvPr/>
        </p:nvSpPr>
        <p:spPr>
          <a:xfrm>
            <a:off x="4572000" y="4958841"/>
            <a:ext cx="4320480" cy="1840843"/>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503274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6</a:t>
            </a:fld>
            <a:endParaRPr lang="zh-TW" altLang="en-US"/>
          </a:p>
        </p:txBody>
      </p:sp>
      <p:grpSp>
        <p:nvGrpSpPr>
          <p:cNvPr id="4" name="群組 3"/>
          <p:cNvGrpSpPr/>
          <p:nvPr/>
        </p:nvGrpSpPr>
        <p:grpSpPr>
          <a:xfrm>
            <a:off x="2371396" y="98852"/>
            <a:ext cx="2560644" cy="360040"/>
            <a:chOff x="2299388" y="98852"/>
            <a:chExt cx="2560644" cy="360040"/>
          </a:xfrm>
        </p:grpSpPr>
        <p:grpSp>
          <p:nvGrpSpPr>
            <p:cNvPr id="5" name="群組 4"/>
            <p:cNvGrpSpPr/>
            <p:nvPr/>
          </p:nvGrpSpPr>
          <p:grpSpPr>
            <a:xfrm>
              <a:off x="3227581" y="98852"/>
              <a:ext cx="1632451" cy="360040"/>
              <a:chOff x="2835897" y="44624"/>
              <a:chExt cx="1632451" cy="360040"/>
            </a:xfrm>
          </p:grpSpPr>
          <p:sp>
            <p:nvSpPr>
              <p:cNvPr id="8" name="橢圓 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 name="橢圓 8"/>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 name="橢圓 6"/>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矩形 11"/>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13" name="Rectangle 5"/>
          <p:cNvSpPr>
            <a:spLocks noChangeArrowheads="1"/>
          </p:cNvSpPr>
          <p:nvPr/>
        </p:nvSpPr>
        <p:spPr bwMode="auto">
          <a:xfrm>
            <a:off x="522349" y="993946"/>
            <a:ext cx="7743122" cy="830997"/>
          </a:xfrm>
          <a:prstGeom prst="rect">
            <a:avLst/>
          </a:prstGeom>
          <a:noFill/>
          <a:ln>
            <a:noFill/>
          </a:ln>
          <a:effectLst/>
        </p:spPr>
        <p:txBody>
          <a:bodyPr wrap="square">
            <a:spAutoFit/>
          </a:bodyPr>
          <a:lstStyle/>
          <a:p>
            <a:pPr algn="ctr" fontAlgn="auto">
              <a:spcBef>
                <a:spcPts val="0"/>
              </a:spcBef>
              <a:spcAft>
                <a:spcPts val="0"/>
              </a:spcAft>
              <a:defRPr/>
            </a:pPr>
            <a:r>
              <a:rPr kumimoji="0" lang="zh-TW" altLang="en-US" sz="4800" b="1" dirty="0">
                <a:solidFill>
                  <a:srgbClr val="000099"/>
                </a:solidFill>
                <a:effectLst>
                  <a:outerShdw blurRad="38100" dist="38100" dir="2700000" algn="tl">
                    <a:srgbClr val="FFFFFF"/>
                  </a:outerShdw>
                </a:effectLst>
                <a:latin typeface="微軟正黑體" panose="020B0604030504040204" pitchFamily="34" charset="-120"/>
                <a:ea typeface="微軟正黑體" panose="020B0604030504040204" pitchFamily="34" charset="-120"/>
              </a:rPr>
              <a:t>十二年國教入學方式變革</a:t>
            </a:r>
          </a:p>
        </p:txBody>
      </p:sp>
      <p:sp>
        <p:nvSpPr>
          <p:cNvPr id="14" name="文字方塊 13"/>
          <p:cNvSpPr txBox="1"/>
          <p:nvPr/>
        </p:nvSpPr>
        <p:spPr bwMode="auto">
          <a:xfrm>
            <a:off x="789369" y="2245648"/>
            <a:ext cx="4560888" cy="584200"/>
          </a:xfrm>
          <a:prstGeom prst="rect">
            <a:avLst/>
          </a:prstGeom>
          <a:noFill/>
        </p:spPr>
        <p:txBody>
          <a:bodyPr>
            <a:spAutoFit/>
          </a:bodyPr>
          <a:lstStyle/>
          <a:p>
            <a:pPr fontAlgn="auto">
              <a:spcBef>
                <a:spcPts val="0"/>
              </a:spcBef>
              <a:spcAft>
                <a:spcPts val="0"/>
              </a:spcAft>
              <a:defRPr/>
            </a:pP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grpSp>
        <p:nvGrpSpPr>
          <p:cNvPr id="15" name="群組 11"/>
          <p:cNvGrpSpPr>
            <a:grpSpLocks/>
          </p:cNvGrpSpPr>
          <p:nvPr/>
        </p:nvGrpSpPr>
        <p:grpSpPr bwMode="auto">
          <a:xfrm>
            <a:off x="711268" y="2829848"/>
            <a:ext cx="7694612" cy="3508376"/>
            <a:chOff x="529900" y="2046861"/>
            <a:chExt cx="7695030" cy="3507744"/>
          </a:xfrm>
        </p:grpSpPr>
        <p:sp>
          <p:nvSpPr>
            <p:cNvPr id="16" name="文字方塊 21"/>
            <p:cNvSpPr txBox="1">
              <a:spLocks noChangeArrowheads="1"/>
            </p:cNvSpPr>
            <p:nvPr/>
          </p:nvSpPr>
          <p:spPr bwMode="auto">
            <a:xfrm>
              <a:off x="4838609" y="4076908"/>
              <a:ext cx="3386321" cy="1384746"/>
            </a:xfrm>
            <a:prstGeom prst="rect">
              <a:avLst/>
            </a:prstGeom>
            <a:noFill/>
            <a:ln w="12700">
              <a:noFill/>
              <a:miter lim="800000"/>
              <a:headEnd/>
              <a:tailEnd/>
            </a:ln>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p>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文字方塊 23"/>
            <p:cNvSpPr txBox="1">
              <a:spLocks noChangeArrowheads="1"/>
            </p:cNvSpPr>
            <p:nvPr/>
          </p:nvSpPr>
          <p:spPr bwMode="auto">
            <a:xfrm>
              <a:off x="3372212"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基測</a:t>
              </a:r>
            </a:p>
          </p:txBody>
        </p:sp>
        <p:sp>
          <p:nvSpPr>
            <p:cNvPr id="18" name="Text Box 34"/>
            <p:cNvSpPr txBox="1">
              <a:spLocks noChangeArrowheads="1"/>
            </p:cNvSpPr>
            <p:nvPr/>
          </p:nvSpPr>
          <p:spPr bwMode="auto">
            <a:xfrm>
              <a:off x="2968525" y="3447025"/>
              <a:ext cx="178237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fontAlgn="auto">
                <a:spcBef>
                  <a:spcPts val="0"/>
                </a:spcBef>
                <a:spcAft>
                  <a:spcPts val="0"/>
                </a:spcAft>
                <a:defRPr/>
              </a:pPr>
              <a:r>
                <a:rPr kumimoji="0" lang="en-US" altLang="zh-TW" sz="2400" b="1" dirty="0">
                  <a:solidFill>
                    <a:prstClr val="black"/>
                  </a:solidFill>
                  <a:latin typeface="微軟正黑體" panose="020B0604030504040204" pitchFamily="34" charset="-120"/>
                  <a:ea typeface="微軟正黑體" panose="020B0604030504040204" pitchFamily="34" charset="-120"/>
                </a:rPr>
                <a:t>90~102</a:t>
              </a:r>
              <a:r>
                <a:rPr kumimoji="0" lang="zh-TW" altLang="en-US" sz="2400" b="1" dirty="0">
                  <a:solidFill>
                    <a:prstClr val="black"/>
                  </a:solidFill>
                  <a:latin typeface="微軟正黑體" panose="020B0604030504040204" pitchFamily="34" charset="-120"/>
                  <a:ea typeface="微軟正黑體" panose="020B0604030504040204" pitchFamily="34" charset="-120"/>
                </a:rPr>
                <a:t>年</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19"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0" name="Line 27"/>
            <p:cNvSpPr>
              <a:spLocks noChangeShapeType="1"/>
            </p:cNvSpPr>
            <p:nvPr/>
          </p:nvSpPr>
          <p:spPr bwMode="auto">
            <a:xfrm flipV="1">
              <a:off x="4859859" y="3868473"/>
              <a:ext cx="2905409" cy="14785"/>
            </a:xfrm>
            <a:prstGeom prst="line">
              <a:avLst/>
            </a:prstGeom>
            <a:noFill/>
            <a:ln w="9525">
              <a:solidFill>
                <a:schemeClr val="tx1"/>
              </a:solidFill>
              <a:miter lim="800000"/>
              <a:headEnd/>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1" name="Text Box 34"/>
            <p:cNvSpPr txBox="1">
              <a:spLocks noChangeArrowheads="1"/>
            </p:cNvSpPr>
            <p:nvPr/>
          </p:nvSpPr>
          <p:spPr bwMode="auto">
            <a:xfrm>
              <a:off x="4859858" y="3404627"/>
              <a:ext cx="1979389" cy="525306"/>
            </a:xfrm>
            <a:prstGeom prst="rect">
              <a:avLst/>
            </a:prstGeom>
            <a:noFill/>
            <a:ln>
              <a:noFill/>
            </a:ln>
            <a:scene3d>
              <a:camera prst="orthographicFront"/>
              <a:lightRig rig="threePt" dir="t"/>
            </a:scene3d>
            <a:sp3d>
              <a:bevelT/>
            </a:sp3d>
          </p:spPr>
          <p:txBody>
            <a:bodyPr wrap="square" lIns="90000" tIns="46800" rIns="90000" bIns="46800">
              <a:spAutoFit/>
            </a:bodyPr>
            <a:lstStyle/>
            <a:p>
              <a:pPr fontAlgn="auto">
                <a:spcBef>
                  <a:spcPts val="0"/>
                </a:spcBef>
                <a:spcAft>
                  <a:spcPts val="0"/>
                </a:spcAft>
                <a:defRPr/>
              </a:pPr>
              <a:r>
                <a:rPr kumimoji="0" lang="en-US" altLang="zh-TW" sz="2800" b="1" dirty="0">
                  <a:solidFill>
                    <a:srgbClr val="FF0000"/>
                  </a:solidFill>
                  <a:latin typeface="微軟正黑體" panose="020B0604030504040204" pitchFamily="34" charset="-120"/>
                  <a:ea typeface="微軟正黑體" panose="020B0604030504040204" pitchFamily="34" charset="-120"/>
                </a:rPr>
                <a:t>103</a:t>
              </a:r>
              <a:r>
                <a:rPr kumimoji="0" lang="zh-TW" altLang="en-US" sz="2800" b="1" dirty="0">
                  <a:solidFill>
                    <a:srgbClr val="FF0000"/>
                  </a:solidFill>
                  <a:latin typeface="微軟正黑體" panose="020B0604030504040204" pitchFamily="34" charset="-120"/>
                  <a:ea typeface="微軟正黑體" panose="020B0604030504040204" pitchFamily="34" charset="-120"/>
                </a:rPr>
                <a:t>年～</a:t>
              </a:r>
              <a:endParaRPr kumimoji="0" lang="zh-TW" altLang="zh-TW" sz="2800" b="1" dirty="0">
                <a:solidFill>
                  <a:srgbClr val="FF0000"/>
                </a:solidFill>
                <a:latin typeface="微軟正黑體" panose="020B0604030504040204" pitchFamily="34" charset="-120"/>
                <a:ea typeface="微軟正黑體" panose="020B0604030504040204" pitchFamily="34" charset="-120"/>
              </a:endParaRPr>
            </a:p>
          </p:txBody>
        </p:sp>
        <p:sp>
          <p:nvSpPr>
            <p:cNvPr id="22" name="Text Box 34"/>
            <p:cNvSpPr txBox="1">
              <a:spLocks noChangeArrowheads="1"/>
            </p:cNvSpPr>
            <p:nvPr/>
          </p:nvSpPr>
          <p:spPr bwMode="auto">
            <a:xfrm>
              <a:off x="529900" y="3404627"/>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fontAlgn="auto">
                <a:spcBef>
                  <a:spcPts val="0"/>
                </a:spcBef>
                <a:spcAft>
                  <a:spcPts val="0"/>
                </a:spcAft>
                <a:defRPr/>
              </a:pPr>
              <a:r>
                <a:rPr kumimoji="0" lang="zh-TW" altLang="en-US" sz="2400" b="1" dirty="0">
                  <a:solidFill>
                    <a:prstClr val="black"/>
                  </a:solidFill>
                  <a:latin typeface="微軟正黑體" panose="020B0604030504040204" pitchFamily="34" charset="-120"/>
                  <a:ea typeface="微軟正黑體" panose="020B0604030504040204" pitchFamily="34" charset="-120"/>
                </a:rPr>
                <a:t>民國</a:t>
              </a:r>
              <a:r>
                <a:rPr kumimoji="0" lang="en-US" altLang="zh-TW" sz="2400" b="1" dirty="0">
                  <a:solidFill>
                    <a:prstClr val="black"/>
                  </a:solidFill>
                  <a:latin typeface="微軟正黑體" panose="020B0604030504040204" pitchFamily="34" charset="-120"/>
                  <a:ea typeface="微軟正黑體" panose="020B0604030504040204" pitchFamily="34" charset="-120"/>
                </a:rPr>
                <a:t>90</a:t>
              </a:r>
              <a:r>
                <a:rPr kumimoji="0" lang="zh-TW" altLang="en-US" sz="2400" b="1" dirty="0">
                  <a:solidFill>
                    <a:prstClr val="black"/>
                  </a:solidFill>
                  <a:latin typeface="微軟正黑體" panose="020B0604030504040204" pitchFamily="34" charset="-120"/>
                  <a:ea typeface="微軟正黑體" panose="020B0604030504040204" pitchFamily="34" charset="-120"/>
                </a:rPr>
                <a:t>年以前</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23" name="右大括弧 2"/>
            <p:cNvSpPr>
              <a:spLocks/>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50000"/>
                </a:spcBef>
                <a:spcAft>
                  <a:spcPts val="0"/>
                </a:spcAft>
                <a:buFontTx/>
                <a:buNone/>
              </a:pPr>
              <a:endParaRPr kumimoji="0" lang="zh-TW" altLang="en-US" sz="2400">
                <a:solidFill>
                  <a:prstClr val="black"/>
                </a:solidFill>
                <a:latin typeface="微軟正黑體" panose="020B0604030504040204" pitchFamily="34" charset="-120"/>
                <a:ea typeface="微軟正黑體" panose="020B0604030504040204" pitchFamily="34" charset="-120"/>
              </a:endParaRPr>
            </a:p>
          </p:txBody>
        </p:sp>
        <p:sp>
          <p:nvSpPr>
            <p:cNvPr id="24"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prstClr val="black"/>
                  </a:solidFill>
                  <a:latin typeface="微軟正黑體" panose="020B0604030504040204" pitchFamily="34" charset="-120"/>
                  <a:ea typeface="微軟正黑體" panose="020B0604030504040204" pitchFamily="34" charset="-120"/>
                </a:rPr>
                <a:t>聯考入學</a:t>
              </a:r>
            </a:p>
          </p:txBody>
        </p:sp>
        <p:sp>
          <p:nvSpPr>
            <p:cNvPr id="25"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26"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tailEnd/>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7" name="Rectangle 41"/>
            <p:cNvSpPr>
              <a:spLocks noChangeArrowheads="1"/>
            </p:cNvSpPr>
            <p:nvPr/>
          </p:nvSpPr>
          <p:spPr bwMode="auto">
            <a:xfrm>
              <a:off x="4824519" y="2389381"/>
              <a:ext cx="3400411"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28" name="直線接點 27"/>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文字方塊 23"/>
            <p:cNvSpPr txBox="1">
              <a:spLocks noChangeArrowheads="1"/>
            </p:cNvSpPr>
            <p:nvPr/>
          </p:nvSpPr>
          <p:spPr bwMode="auto">
            <a:xfrm>
              <a:off x="1662027"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聯考</a:t>
              </a:r>
            </a:p>
          </p:txBody>
        </p:sp>
      </p:grpSp>
    </p:spTree>
    <p:extLst>
      <p:ext uri="{BB962C8B-B14F-4D97-AF65-F5344CB8AC3E}">
        <p14:creationId xmlns:p14="http://schemas.microsoft.com/office/powerpoint/2010/main" val="2729112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投影片編號版面配置區 1"/>
          <p:cNvSpPr>
            <a:spLocks noGrp="1"/>
          </p:cNvSpPr>
          <p:nvPr>
            <p:ph type="sldNum" sz="quarter" idx="12"/>
          </p:nvPr>
        </p:nvSpPr>
        <p:spPr bwMode="auto">
          <a:noFill/>
          <a:ln>
            <a:miter lim="800000"/>
            <a:headEnd/>
            <a:tailEnd/>
          </a:ln>
        </p:spPr>
        <p:txBody>
          <a:bodyPr/>
          <a:lstStyle/>
          <a:p>
            <a:fld id="{309FFCFE-235C-4FCD-88F7-B0C8C7B3F715}" type="slidenum">
              <a:rPr lang="zh-TW" altLang="en-US" smtClean="0">
                <a:ea typeface="新細明體" charset="-120"/>
              </a:rPr>
              <a:pPr/>
              <a:t>60</a:t>
            </a:fld>
            <a:endParaRPr lang="en-US" altLang="zh-TW">
              <a:ea typeface="新細明體" charset="-120"/>
            </a:endParaRPr>
          </a:p>
        </p:txBody>
      </p:sp>
      <p:sp>
        <p:nvSpPr>
          <p:cNvPr id="7" name="標題 1"/>
          <p:cNvSpPr txBox="1">
            <a:spLocks/>
          </p:cNvSpPr>
          <p:nvPr/>
        </p:nvSpPr>
        <p:spPr>
          <a:xfrm>
            <a:off x="359025" y="401482"/>
            <a:ext cx="9036496" cy="993775"/>
          </a:xfrm>
          <a:prstGeom prst="rect">
            <a:avLst/>
          </a:prstGeom>
        </p:spPr>
        <p:txBody>
          <a:bodyPr/>
          <a:lstStyle/>
          <a:p>
            <a:pPr algn="ctr">
              <a:defRPr/>
            </a:pPr>
            <a:r>
              <a:rPr lang="en-US" altLang="zh-TW" sz="3200" b="1" dirty="0">
                <a:solidFill>
                  <a:srgbClr val="0000FF"/>
                </a:solidFill>
                <a:latin typeface="微軟正黑體" panose="020B0604030504040204" pitchFamily="34" charset="-120"/>
                <a:ea typeface="微軟正黑體" panose="020B0604030504040204" pitchFamily="34" charset="-120"/>
                <a:cs typeface="+mj-cs"/>
              </a:rPr>
              <a:t>114</a:t>
            </a:r>
            <a:r>
              <a:rPr lang="zh-TW" altLang="zh-TW" sz="3200" b="1" dirty="0">
                <a:solidFill>
                  <a:srgbClr val="0000FF"/>
                </a:solidFill>
                <a:latin typeface="微軟正黑體" panose="020B0604030504040204" pitchFamily="34" charset="-120"/>
                <a:ea typeface="微軟正黑體" panose="020B0604030504040204" pitchFamily="34" charset="-120"/>
                <a:cs typeface="+mj-cs"/>
              </a:rPr>
              <a:t>學年度花蓮區</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比序</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FF0000"/>
                </a:solidFill>
                <a:latin typeface="微軟正黑體" panose="020B0604030504040204" pitchFamily="34" charset="-120"/>
                <a:ea typeface="微軟正黑體" panose="020B0604030504040204" pitchFamily="34" charset="-120"/>
                <a:cs typeface="+mj-cs"/>
              </a:rPr>
              <a:t>競賽</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採計項目</a:t>
            </a:r>
            <a:endParaRPr lang="zh-TW" altLang="en-US" sz="3200" dirty="0">
              <a:solidFill>
                <a:srgbClr val="0000FF"/>
              </a:solidFill>
              <a:latin typeface="微軟正黑體" panose="020B0604030504040204" pitchFamily="34" charset="-120"/>
              <a:ea typeface="微軟正黑體" panose="020B0604030504040204" pitchFamily="34" charset="-120"/>
              <a:cs typeface="+mj-cs"/>
            </a:endParaRPr>
          </a:p>
        </p:txBody>
      </p:sp>
      <p:sp>
        <p:nvSpPr>
          <p:cNvPr id="2" name="矩形 1"/>
          <p:cNvSpPr/>
          <p:nvPr/>
        </p:nvSpPr>
        <p:spPr>
          <a:xfrm>
            <a:off x="235314" y="797879"/>
            <a:ext cx="8784976" cy="6060121"/>
          </a:xfrm>
          <a:prstGeom prst="rect">
            <a:avLst/>
          </a:prstGeom>
        </p:spPr>
        <p:txBody>
          <a:bodyPr wrap="square">
            <a:sp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一、國際性競賽：</a:t>
            </a:r>
          </a:p>
          <a:p>
            <a:pPr marL="533400" indent="3175"/>
            <a:r>
              <a:rPr lang="zh-TW" altLang="en-US" dirty="0"/>
              <a:t>依據教育部公佈之國際性競賽參考項目，均採認之；餘凡非上述 之國際性競賽項目，比照區域性（跨縣市）或縣（市）性競賽。</a:t>
            </a:r>
            <a:endParaRPr lang="en-US" altLang="zh-TW" dirty="0"/>
          </a:p>
          <a:p>
            <a:pPr marL="533400" indent="3175"/>
            <a:r>
              <a:rPr lang="zh-TW" altLang="zh-TW" sz="2000" b="1" dirty="0">
                <a:solidFill>
                  <a:srgbClr val="FF0000"/>
                </a:solidFill>
                <a:latin typeface="微軟正黑體" panose="020B0604030504040204" pitchFamily="34" charset="-120"/>
                <a:ea typeface="微軟正黑體" panose="020B0604030504040204" pitchFamily="34" charset="-120"/>
              </a:rPr>
              <a:t>二、全國性競賽：</a:t>
            </a:r>
          </a:p>
          <a:p>
            <a:pPr marL="533400" indent="3175"/>
            <a:r>
              <a:rPr lang="zh-TW" altLang="en-US" b="1" dirty="0">
                <a:latin typeface="微軟正黑體" panose="020B0604030504040204" pitchFamily="34" charset="-120"/>
                <a:ea typeface="微軟正黑體" panose="020B0604030504040204" pitchFamily="34" charset="-120"/>
              </a:rPr>
              <a:t>依據教育部頒定採計要點辦理；非教育部公佈之項目，比照區域性（跨縣市）或縣（市）性競賽。</a:t>
            </a:r>
            <a:endParaRPr lang="zh-TW" altLang="zh-TW" b="1" dirty="0">
              <a:latin typeface="微軟正黑體" panose="020B0604030504040204" pitchFamily="34" charset="-120"/>
              <a:ea typeface="微軟正黑體" panose="020B0604030504040204" pitchFamily="34" charset="-120"/>
            </a:endParaRPr>
          </a:p>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三、區域性（跨縣市）或縣（市）性競賽：</a:t>
            </a:r>
          </a:p>
          <a:p>
            <a:pPr marL="536575"/>
            <a:r>
              <a:rPr lang="zh-TW" altLang="en-US" b="1" dirty="0">
                <a:latin typeface="微軟正黑體" panose="020B0604030504040204" pitchFamily="34" charset="-120"/>
                <a:ea typeface="微軟正黑體" panose="020B0604030504040204" pitchFamily="34" charset="-120"/>
              </a:rPr>
              <a:t>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以上主管教育行政機關主辦，獎狀上需有直轄市、縣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政府教育主管機關核定文號與縣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首長落款者，始予採計；若獎盃或獎牌未列核准文號者，需檢附教育主管機關核可之公文影本。</a:t>
            </a:r>
            <a:endParaRPr lang="en-US" altLang="zh-TW" b="1" dirty="0">
              <a:latin typeface="微軟正黑體" panose="020B0604030504040204" pitchFamily="34" charset="-120"/>
              <a:ea typeface="微軟正黑體" panose="020B0604030504040204" pitchFamily="34" charset="-120"/>
            </a:endParaRPr>
          </a:p>
          <a:p>
            <a:pPr marL="536575">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一</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科學展覽。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二</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數學、自然與生活科技學習領域競賽、科學實驗競賽、社會學科競賽。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三</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語文類競賽。</a:t>
            </a: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四</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資訊類競賽。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五</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藝能類、音樂、舞蹈、美術、創意戲劇競賽。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六</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創造力競賽。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七</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縣市運動會或中等學校運動會、各單項球類或各單項運動競賽。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八</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獨立研究成果發表競賽。</a:t>
            </a:r>
            <a:endParaRPr lang="en-US"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rPr>
              <a:t>【</a:t>
            </a:r>
            <a:r>
              <a:rPr lang="zh-TW" altLang="en-US" b="1" dirty="0">
                <a:solidFill>
                  <a:srgbClr val="0000FF"/>
                </a:solidFill>
              </a:rPr>
              <a:t>備註</a:t>
            </a:r>
            <a:r>
              <a:rPr lang="en-US" altLang="zh-TW" b="1" dirty="0">
                <a:solidFill>
                  <a:srgbClr val="0000FF"/>
                </a:solidFill>
              </a:rPr>
              <a:t>】</a:t>
            </a:r>
            <a:r>
              <a:rPr lang="zh-TW" altLang="en-US" b="1" dirty="0">
                <a:solidFill>
                  <a:srgbClr val="0000FF"/>
                </a:solidFill>
              </a:rPr>
              <a:t>可跨域擇優採計項目：英語歌唱及英語讀者劇場。</a:t>
            </a:r>
            <a:endParaRPr lang="zh-TW" altLang="zh-TW" b="1" dirty="0">
              <a:solidFill>
                <a:srgbClr val="0000FF"/>
              </a:solidFill>
              <a:latin typeface="微軟正黑體" panose="020B0604030504040204" pitchFamily="34" charset="-120"/>
              <a:ea typeface="微軟正黑體" panose="020B0604030504040204" pitchFamily="34" charset="-120"/>
            </a:endParaRPr>
          </a:p>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四、鄉鎮級比賽：</a:t>
            </a:r>
          </a:p>
          <a:p>
            <a:pPr indent="536575"/>
            <a:r>
              <a:rPr lang="zh-TW" altLang="en-US" b="1" dirty="0">
                <a:latin typeface="微軟正黑體" panose="020B0604030504040204" pitchFamily="34" charset="-120"/>
                <a:ea typeface="微軟正黑體" panose="020B0604030504040204" pitchFamily="34" charset="-120"/>
              </a:rPr>
              <a:t>縣級比賽之鄉鎮市區初賽 ，且獎狀為鄉</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鎮、市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首長落款者，始予採計 。              </a:t>
            </a:r>
            <a:endParaRPr lang="en-US" altLang="zh-TW" b="1" dirty="0">
              <a:latin typeface="微軟正黑體" panose="020B0604030504040204" pitchFamily="34" charset="-120"/>
              <a:ea typeface="微軟正黑體" panose="020B0604030504040204" pitchFamily="34" charset="-120"/>
            </a:endParaRPr>
          </a:p>
          <a:p>
            <a:pPr indent="536575"/>
            <a:r>
              <a:rPr lang="zh-TW" altLang="en-US" b="1" dirty="0">
                <a:solidFill>
                  <a:srgbClr val="FF0000"/>
                </a:solidFill>
                <a:latin typeface="微軟正黑體" pitchFamily="34" charset="-120"/>
                <a:ea typeface="微軟正黑體" pitchFamily="34" charset="-120"/>
              </a:rPr>
              <a:t>五、各競賽項目應經花蓮縣政府教育處認可，始予採計。</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052826" y="918189"/>
            <a:ext cx="2967479" cy="313932"/>
          </a:xfrm>
          <a:prstGeom prst="rect">
            <a:avLst/>
          </a:prstGeom>
          <a:solidFill>
            <a:srgbClr val="FFFF00"/>
          </a:solidFill>
        </p:spPr>
        <p:txBody>
          <a:bodyPr wrap="none" rtlCol="0">
            <a:spAutoFit/>
          </a:bodyPr>
          <a:lstStyle/>
          <a:p>
            <a:pPr>
              <a:lnSpc>
                <a:spcPct val="90000"/>
              </a:lnSpc>
            </a:pPr>
            <a:r>
              <a:rPr lang="zh-TW" altLang="en-US" sz="1600" b="1" dirty="0">
                <a:solidFill>
                  <a:srgbClr val="FF0000"/>
                </a:solidFill>
                <a:latin typeface="微軟正黑體" panose="020B0604030504040204" pitchFamily="34" charset="-120"/>
                <a:ea typeface="微軟正黑體" panose="020B0604030504040204" pitchFamily="34" charset="-120"/>
              </a:rPr>
              <a:t>須於</a:t>
            </a:r>
            <a:r>
              <a:rPr lang="en-US" altLang="zh-TW" sz="1600" b="1" u="sng" dirty="0">
                <a:solidFill>
                  <a:srgbClr val="FF0000"/>
                </a:solidFill>
                <a:latin typeface="微軟正黑體" panose="020B0604030504040204" pitchFamily="34" charset="-120"/>
                <a:ea typeface="微軟正黑體" panose="020B0604030504040204" pitchFamily="34" charset="-120"/>
              </a:rPr>
              <a:t>114</a:t>
            </a:r>
            <a:r>
              <a:rPr lang="zh-TW" altLang="en-US" sz="1600" b="1" u="sng" dirty="0">
                <a:solidFill>
                  <a:srgbClr val="FF0000"/>
                </a:solidFill>
                <a:latin typeface="微軟正黑體" panose="020B0604030504040204" pitchFamily="34" charset="-120"/>
                <a:ea typeface="微軟正黑體" panose="020B0604030504040204" pitchFamily="34" charset="-120"/>
              </a:rPr>
              <a:t>年</a:t>
            </a:r>
            <a:r>
              <a:rPr lang="en-US" altLang="zh-TW" sz="1600" b="1" u="sng" dirty="0">
                <a:solidFill>
                  <a:srgbClr val="FF0000"/>
                </a:solidFill>
                <a:latin typeface="微軟正黑體" panose="020B0604030504040204" pitchFamily="34" charset="-120"/>
                <a:ea typeface="微軟正黑體" panose="020B0604030504040204" pitchFamily="34" charset="-120"/>
              </a:rPr>
              <a:t>4</a:t>
            </a:r>
            <a:r>
              <a:rPr lang="zh-TW" altLang="en-US" sz="1600" b="1" u="sng" dirty="0">
                <a:solidFill>
                  <a:srgbClr val="FF0000"/>
                </a:solidFill>
                <a:latin typeface="微軟正黑體" panose="020B0604030504040204" pitchFamily="34" charset="-120"/>
                <a:ea typeface="微軟正黑體" panose="020B0604030504040204" pitchFamily="34" charset="-120"/>
              </a:rPr>
              <a:t>月</a:t>
            </a:r>
            <a:r>
              <a:rPr lang="en-US" altLang="zh-TW" sz="1600" b="1" u="sng" dirty="0">
                <a:solidFill>
                  <a:srgbClr val="FF0000"/>
                </a:solidFill>
                <a:latin typeface="微軟正黑體" panose="020B0604030504040204" pitchFamily="34" charset="-120"/>
                <a:ea typeface="微軟正黑體" panose="020B0604030504040204" pitchFamily="34" charset="-120"/>
              </a:rPr>
              <a:t>30</a:t>
            </a:r>
            <a:r>
              <a:rPr lang="zh-TW" altLang="en-US" sz="1600" b="1" u="sng" dirty="0">
                <a:solidFill>
                  <a:srgbClr val="FF0000"/>
                </a:solidFill>
                <a:latin typeface="微軟正黑體" panose="020B0604030504040204" pitchFamily="34" charset="-120"/>
                <a:ea typeface="微軟正黑體" panose="020B0604030504040204" pitchFamily="34" charset="-120"/>
              </a:rPr>
              <a:t>日前</a:t>
            </a:r>
            <a:r>
              <a:rPr lang="zh-TW" altLang="en-US" sz="1600" b="1" dirty="0">
                <a:solidFill>
                  <a:srgbClr val="FF0000"/>
                </a:solidFill>
                <a:latin typeface="微軟正黑體" panose="020B0604030504040204" pitchFamily="34" charset="-120"/>
                <a:ea typeface="微軟正黑體" panose="020B0604030504040204" pitchFamily="34" charset="-120"/>
              </a:rPr>
              <a:t>取得證明</a:t>
            </a:r>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8802387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a:extLst>
              <a:ext uri="{FF2B5EF4-FFF2-40B4-BE49-F238E27FC236}">
                <a16:creationId xmlns="" xmlns:a16="http://schemas.microsoft.com/office/drawing/2014/main" id="{D0C51ACD-33C8-D441-7F5E-E861563F0B90}"/>
              </a:ext>
            </a:extLst>
          </p:cNvPr>
          <p:cNvPicPr>
            <a:picLocks noChangeAspect="1"/>
          </p:cNvPicPr>
          <p:nvPr/>
        </p:nvPicPr>
        <p:blipFill>
          <a:blip r:embed="rId2"/>
          <a:stretch>
            <a:fillRect/>
          </a:stretch>
        </p:blipFill>
        <p:spPr>
          <a:xfrm>
            <a:off x="247212" y="971083"/>
            <a:ext cx="8896788" cy="5836811"/>
          </a:xfrm>
          <a:prstGeom prst="rect">
            <a:avLst/>
          </a:prstGeom>
        </p:spPr>
      </p:pic>
      <p:sp>
        <p:nvSpPr>
          <p:cNvPr id="80897" name="標題 3"/>
          <p:cNvSpPr>
            <a:spLocks noGrp="1"/>
          </p:cNvSpPr>
          <p:nvPr>
            <p:ph type="title"/>
          </p:nvPr>
        </p:nvSpPr>
        <p:spPr>
          <a:xfrm>
            <a:off x="0" y="404665"/>
            <a:ext cx="9144000" cy="616524"/>
          </a:xfrm>
        </p:spPr>
        <p:txBody>
          <a:bodyPr/>
          <a:lstStyle/>
          <a:p>
            <a:r>
              <a:rPr lang="zh-TW" altLang="zh-TW" sz="3200" b="1" dirty="0">
                <a:solidFill>
                  <a:srgbClr val="0000FF"/>
                </a:solidFill>
                <a:latin typeface="微軟正黑體" panose="020B0604030504040204" pitchFamily="34" charset="-120"/>
                <a:ea typeface="微軟正黑體" panose="020B0604030504040204" pitchFamily="34" charset="-120"/>
              </a:rPr>
              <a:t>多元學習</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FF0000"/>
                </a:solidFill>
                <a:latin typeface="微軟正黑體" panose="020B0604030504040204" pitchFamily="34" charset="-120"/>
                <a:ea typeface="微軟正黑體" panose="020B0604030504040204" pitchFamily="34" charset="-120"/>
              </a:rPr>
              <a:t>其他項</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0000FF"/>
                </a:solidFill>
                <a:latin typeface="微軟正黑體" panose="020B0604030504040204" pitchFamily="34" charset="-120"/>
                <a:ea typeface="微軟正黑體" panose="020B0604030504040204" pitchFamily="34" charset="-120"/>
              </a:rPr>
              <a:t>各校採計項目</a:t>
            </a:r>
            <a:endParaRPr lang="zh-TW" altLang="en-US" sz="3600" b="1" dirty="0">
              <a:solidFill>
                <a:srgbClr val="0000FF"/>
              </a:solidFill>
              <a:latin typeface="微軟正黑體" panose="020B0604030504040204" pitchFamily="34" charset="-120"/>
              <a:ea typeface="微軟正黑體" panose="020B0604030504040204" pitchFamily="34" charset="-120"/>
            </a:endParaRPr>
          </a:p>
        </p:txBody>
      </p:sp>
      <p:sp>
        <p:nvSpPr>
          <p:cNvPr id="80898" name="投影片編號版面配置區 1"/>
          <p:cNvSpPr>
            <a:spLocks noGrp="1"/>
          </p:cNvSpPr>
          <p:nvPr>
            <p:ph type="sldNum" sz="quarter" idx="12"/>
          </p:nvPr>
        </p:nvSpPr>
        <p:spPr bwMode="auto">
          <a:noFill/>
          <a:ln>
            <a:miter lim="800000"/>
            <a:headEnd/>
            <a:tailEnd/>
          </a:ln>
        </p:spPr>
        <p:txBody>
          <a:bodyPr/>
          <a:lstStyle/>
          <a:p>
            <a:fld id="{5A2E5E27-3CB2-4072-92E7-4080A8F5F22E}" type="slidenum">
              <a:rPr lang="zh-TW" altLang="en-US" smtClean="0">
                <a:ea typeface="新細明體" charset="-120"/>
              </a:rPr>
              <a:pPr/>
              <a:t>61</a:t>
            </a:fld>
            <a:endParaRPr lang="en-US" altLang="zh-TW">
              <a:ea typeface="新細明體" charset="-120"/>
            </a:endParaRPr>
          </a:p>
        </p:txBody>
      </p:sp>
      <p:grpSp>
        <p:nvGrpSpPr>
          <p:cNvPr id="17" name="群組 16"/>
          <p:cNvGrpSpPr/>
          <p:nvPr/>
        </p:nvGrpSpPr>
        <p:grpSpPr>
          <a:xfrm>
            <a:off x="2195736"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8" name="圓角矩形 27"/>
          <p:cNvSpPr/>
          <p:nvPr/>
        </p:nvSpPr>
        <p:spPr>
          <a:xfrm>
            <a:off x="839839" y="2230179"/>
            <a:ext cx="1643074" cy="571504"/>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微軟正黑體" pitchFamily="34" charset="-120"/>
                <a:ea typeface="微軟正黑體" pitchFamily="34" charset="-120"/>
              </a:rPr>
              <a:t>本土語檢定</a:t>
            </a:r>
          </a:p>
        </p:txBody>
      </p:sp>
      <p:sp>
        <p:nvSpPr>
          <p:cNvPr id="29" name="圓角矩形 28"/>
          <p:cNvSpPr/>
          <p:nvPr/>
        </p:nvSpPr>
        <p:spPr>
          <a:xfrm>
            <a:off x="875558" y="2924944"/>
            <a:ext cx="1571636" cy="571504"/>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微軟正黑體" pitchFamily="34" charset="-120"/>
                <a:ea typeface="微軟正黑體" pitchFamily="34" charset="-120"/>
              </a:rPr>
              <a:t>外語檢定</a:t>
            </a:r>
          </a:p>
        </p:txBody>
      </p:sp>
      <p:sp>
        <p:nvSpPr>
          <p:cNvPr id="30" name="圓角矩形 29"/>
          <p:cNvSpPr/>
          <p:nvPr/>
        </p:nvSpPr>
        <p:spPr>
          <a:xfrm>
            <a:off x="1481356" y="3496448"/>
            <a:ext cx="1428760" cy="571504"/>
          </a:xfrm>
          <a:prstGeom prst="round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微軟正黑體" pitchFamily="34" charset="-120"/>
                <a:ea typeface="微軟正黑體" pitchFamily="34" charset="-120"/>
              </a:rPr>
              <a:t>數學檢測</a:t>
            </a:r>
          </a:p>
        </p:txBody>
      </p:sp>
      <p:sp>
        <p:nvSpPr>
          <p:cNvPr id="31" name="圓角矩形 30"/>
          <p:cNvSpPr/>
          <p:nvPr/>
        </p:nvSpPr>
        <p:spPr>
          <a:xfrm>
            <a:off x="698443" y="4078875"/>
            <a:ext cx="2143140" cy="78581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微軟正黑體" pitchFamily="34" charset="-120"/>
                <a:ea typeface="微軟正黑體" pitchFamily="34" charset="-120"/>
              </a:rPr>
              <a:t>證照、技藝班、均質化</a:t>
            </a:r>
          </a:p>
        </p:txBody>
      </p:sp>
      <p:sp>
        <p:nvSpPr>
          <p:cNvPr id="32" name="圓角矩形 31"/>
          <p:cNvSpPr/>
          <p:nvPr/>
        </p:nvSpPr>
        <p:spPr>
          <a:xfrm>
            <a:off x="1199024" y="4952288"/>
            <a:ext cx="1428760" cy="35719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微軟正黑體" pitchFamily="34" charset="-120"/>
                <a:ea typeface="微軟正黑體" pitchFamily="34" charset="-120"/>
              </a:rPr>
              <a:t>代表隊</a:t>
            </a:r>
          </a:p>
        </p:txBody>
      </p:sp>
      <p:sp>
        <p:nvSpPr>
          <p:cNvPr id="33" name="圓角矩形 32"/>
          <p:cNvSpPr/>
          <p:nvPr/>
        </p:nvSpPr>
        <p:spPr>
          <a:xfrm>
            <a:off x="946996" y="5445224"/>
            <a:ext cx="1428760" cy="357190"/>
          </a:xfrm>
          <a:prstGeom prst="roundRect">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微軟正黑體" pitchFamily="34" charset="-120"/>
                <a:ea typeface="微軟正黑體" pitchFamily="34" charset="-120"/>
              </a:rPr>
              <a:t>會考加權</a:t>
            </a:r>
          </a:p>
        </p:txBody>
      </p:sp>
    </p:spTree>
    <p:extLst>
      <p:ext uri="{BB962C8B-B14F-4D97-AF65-F5344CB8AC3E}">
        <p14:creationId xmlns:p14="http://schemas.microsoft.com/office/powerpoint/2010/main" val="143412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ox(i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ox(in)">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ox(in)">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ox(i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ox(i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編號版面配置區 1"/>
          <p:cNvSpPr>
            <a:spLocks noGrp="1"/>
          </p:cNvSpPr>
          <p:nvPr>
            <p:ph type="sldNum" sz="quarter" idx="12"/>
          </p:nvPr>
        </p:nvSpPr>
        <p:spPr bwMode="auto">
          <a:noFill/>
          <a:ln>
            <a:miter lim="800000"/>
            <a:headEnd/>
            <a:tailEnd/>
          </a:ln>
        </p:spPr>
        <p:txBody>
          <a:bodyPr/>
          <a:lstStyle/>
          <a:p>
            <a:fld id="{693C8AD0-623E-4EA8-8C9B-922DEC187603}" type="slidenum">
              <a:rPr lang="zh-TW" altLang="en-US" smtClean="0">
                <a:ea typeface="新細明體" charset="-120"/>
              </a:rPr>
              <a:pPr/>
              <a:t>62</a:t>
            </a:fld>
            <a:endParaRPr lang="en-US" altLang="zh-TW">
              <a:ea typeface="新細明體" charset="-120"/>
            </a:endParaRPr>
          </a:p>
        </p:txBody>
      </p:sp>
      <p:pic>
        <p:nvPicPr>
          <p:cNvPr id="82946" name="Picture 2"/>
          <p:cNvPicPr>
            <a:picLocks noChangeAspect="1" noChangeArrowheads="1"/>
          </p:cNvPicPr>
          <p:nvPr/>
        </p:nvPicPr>
        <p:blipFill>
          <a:blip r:embed="rId2" cstate="screen"/>
          <a:srcRect/>
          <a:stretch>
            <a:fillRect/>
          </a:stretch>
        </p:blipFill>
        <p:spPr bwMode="auto">
          <a:xfrm>
            <a:off x="0" y="1124744"/>
            <a:ext cx="9108503" cy="5635340"/>
          </a:xfrm>
          <a:prstGeom prst="rect">
            <a:avLst/>
          </a:prstGeom>
          <a:noFill/>
          <a:ln w="9525">
            <a:noFill/>
            <a:miter lim="800000"/>
            <a:headEnd/>
            <a:tailEnd/>
          </a:ln>
        </p:spPr>
      </p:pic>
      <p:sp>
        <p:nvSpPr>
          <p:cNvPr id="4" name="標題 3"/>
          <p:cNvSpPr txBox="1">
            <a:spLocks/>
          </p:cNvSpPr>
          <p:nvPr/>
        </p:nvSpPr>
        <p:spPr>
          <a:xfrm>
            <a:off x="340178" y="548684"/>
            <a:ext cx="9144000" cy="777875"/>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4000" b="1" dirty="0">
                <a:solidFill>
                  <a:srgbClr val="0000FF"/>
                </a:solidFill>
                <a:latin typeface="微軟正黑體" panose="020B0604030504040204" pitchFamily="34" charset="-120"/>
                <a:ea typeface="微軟正黑體" panose="020B0604030504040204" pitchFamily="34" charset="-120"/>
              </a:rPr>
              <a:t>比序總積分相同之比序方式</a:t>
            </a:r>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1951161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內容版面配置區 2"/>
          <p:cNvSpPr>
            <a:spLocks noGrp="1"/>
          </p:cNvSpPr>
          <p:nvPr>
            <p:ph idx="1"/>
          </p:nvPr>
        </p:nvSpPr>
        <p:spPr>
          <a:xfrm>
            <a:off x="0" y="1412879"/>
            <a:ext cx="9042400" cy="5328493"/>
          </a:xfrm>
        </p:spPr>
        <p:style>
          <a:lnRef idx="2">
            <a:schemeClr val="accent2"/>
          </a:lnRef>
          <a:fillRef idx="1">
            <a:schemeClr val="lt1"/>
          </a:fillRef>
          <a:effectRef idx="0">
            <a:schemeClr val="accent2"/>
          </a:effectRef>
          <a:fontRef idx="minor">
            <a:schemeClr val="dk1"/>
          </a:fontRef>
        </p:style>
        <p:txBody>
          <a:bodyPr/>
          <a:lstStyle/>
          <a:p>
            <a:pPr algn="just">
              <a:buFontTx/>
              <a:buBlip>
                <a:blip r:embed="rId3"/>
              </a:buBlip>
            </a:pPr>
            <a:r>
              <a:rPr lang="zh-TW" altLang="en-US" sz="2200" b="1" dirty="0">
                <a:latin typeface="Times New Roman" pitchFamily="18" charset="0"/>
                <a:cs typeface="Times New Roman" pitchFamily="18" charset="0"/>
              </a:rPr>
              <a:t>特殊身分學生升學保障或優待方式規劃如下：</a:t>
            </a:r>
            <a:endParaRPr lang="en-US" altLang="zh-TW" sz="2200" b="1" dirty="0">
              <a:latin typeface="Times New Roman" pitchFamily="18" charset="0"/>
              <a:cs typeface="Times New Roman" pitchFamily="18" charset="0"/>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一</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特殊生身分學生參與特色招生的優待方式，比照現行特殊生參與甄選入學及登記分發入學的加分優待方式採</a:t>
            </a:r>
            <a:r>
              <a:rPr lang="zh-TW" altLang="en-US" sz="2200" b="1" dirty="0">
                <a:solidFill>
                  <a:srgbClr val="0000FF"/>
                </a:solidFill>
                <a:latin typeface="Times New Roman" pitchFamily="18" charset="0"/>
                <a:cs typeface="Times New Roman" pitchFamily="18" charset="0"/>
                <a:sym typeface="Wingdings" pitchFamily="2" charset="2"/>
              </a:rPr>
              <a:t>外加名額</a:t>
            </a:r>
            <a:r>
              <a:rPr lang="zh-TW" altLang="en-US" sz="2200" b="1" dirty="0">
                <a:latin typeface="Times New Roman" pitchFamily="18" charset="0"/>
                <a:cs typeface="Times New Roman" pitchFamily="18" charset="0"/>
                <a:sym typeface="Wingdings" pitchFamily="2" charset="2"/>
              </a:rPr>
              <a:t>辦理，各特殊生外加名額以各入學管道的</a:t>
            </a:r>
            <a:r>
              <a:rPr lang="en-US" altLang="zh-TW" sz="2200" b="1" dirty="0">
                <a:latin typeface="Times New Roman" pitchFamily="18" charset="0"/>
                <a:cs typeface="Times New Roman" pitchFamily="18" charset="0"/>
                <a:sym typeface="Wingdings" pitchFamily="2" charset="2"/>
              </a:rPr>
              <a:t>2%</a:t>
            </a:r>
            <a:r>
              <a:rPr lang="zh-TW" altLang="en-US" sz="2200" b="1" dirty="0">
                <a:latin typeface="Times New Roman" pitchFamily="18" charset="0"/>
                <a:cs typeface="Times New Roman" pitchFamily="18" charset="0"/>
                <a:sym typeface="Wingdings" pitchFamily="2" charset="2"/>
              </a:rPr>
              <a:t>為限。</a:t>
            </a:r>
            <a:endParaRPr lang="en-US" altLang="zh-TW" sz="2200" b="1" dirty="0">
              <a:latin typeface="Times New Roman" pitchFamily="18" charset="0"/>
              <a:cs typeface="Times New Roman" pitchFamily="18" charset="0"/>
              <a:sym typeface="Wingdings" pitchFamily="2" charset="2"/>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二</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免試入學未訂定報名條件，</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未超過招生名額時，應全額錄取</a:t>
            </a:r>
            <a:r>
              <a:rPr lang="zh-TW" altLang="en-US" sz="2200" b="1" dirty="0">
                <a:latin typeface="Times New Roman" pitchFamily="18" charset="0"/>
                <a:cs typeface="Times New Roman" pitchFamily="18" charset="0"/>
                <a:sym typeface="Wingdings" pitchFamily="2" charset="2"/>
              </a:rPr>
              <a:t>；但</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超過招生名額時，特殊生先與一般生以原始積分一起進行比序，經比序後，如仍有未錄取的特殊生，再就同一類特殊生進行加分後之比序</a:t>
            </a:r>
            <a:r>
              <a:rPr lang="zh-TW" altLang="en-US" sz="2200" b="1" dirty="0">
                <a:latin typeface="Times New Roman" pitchFamily="18" charset="0"/>
                <a:cs typeface="Times New Roman" pitchFamily="18" charset="0"/>
                <a:sym typeface="Wingdings" pitchFamily="2" charset="2"/>
              </a:rPr>
              <a:t>，且錄取名額採</a:t>
            </a:r>
            <a:r>
              <a:rPr lang="zh-TW" altLang="en-US" sz="2200" b="1" dirty="0">
                <a:solidFill>
                  <a:srgbClr val="0000FF"/>
                </a:solidFill>
                <a:latin typeface="Times New Roman" pitchFamily="18" charset="0"/>
                <a:cs typeface="Times New Roman" pitchFamily="18" charset="0"/>
                <a:sym typeface="Wingdings" pitchFamily="2" charset="2"/>
              </a:rPr>
              <a:t>外加方式</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solidFill>
                  <a:srgbClr val="0000FF"/>
                </a:solidFill>
                <a:latin typeface="Times New Roman" pitchFamily="18" charset="0"/>
                <a:cs typeface="Times New Roman" pitchFamily="18" charset="0"/>
                <a:sym typeface="Wingdings" pitchFamily="2" charset="2"/>
              </a:rPr>
              <a:t>各入學管道的</a:t>
            </a:r>
            <a:r>
              <a:rPr lang="en-US" altLang="zh-TW" sz="22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0000FF"/>
                </a:solidFill>
                <a:latin typeface="Times New Roman" pitchFamily="18" charset="0"/>
                <a:cs typeface="Times New Roman" pitchFamily="18" charset="0"/>
                <a:sym typeface="Wingdings" pitchFamily="2" charset="2"/>
              </a:rPr>
              <a:t>為限</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，不占一般生名額。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latin typeface="Times New Roman" pitchFamily="18" charset="0"/>
                <a:cs typeface="Times New Roman" pitchFamily="18" charset="0"/>
              </a:rPr>
              <a:t>有關特殊身分學生升學保障或優待辦法中「所定外加名額，以原核定招生名額外加百分之二計算」係指招生學校原核定各招生管道名額。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solidFill>
                  <a:srgbClr val="C00000"/>
                </a:solidFill>
                <a:latin typeface="Times New Roman" pitchFamily="18" charset="0"/>
                <a:cs typeface="Times New Roman" pitchFamily="18" charset="0"/>
                <a:sym typeface="Wingdings" pitchFamily="2" charset="2"/>
              </a:rPr>
              <a:t>花蓮區為原住民聚集區，原住民保障名額依照簡章規定，</a:t>
            </a:r>
            <a:r>
              <a:rPr lang="zh-TW" altLang="en-US" sz="2800" b="1" dirty="0">
                <a:solidFill>
                  <a:srgbClr val="0000FF"/>
                </a:solidFill>
                <a:latin typeface="Times New Roman" pitchFamily="18" charset="0"/>
                <a:cs typeface="Times New Roman" pitchFamily="18" charset="0"/>
                <a:sym typeface="Wingdings" pitchFamily="2" charset="2"/>
              </a:rPr>
              <a:t>各校皆超過</a:t>
            </a:r>
            <a:r>
              <a:rPr lang="en-US" altLang="zh-TW" sz="28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C00000"/>
                </a:solidFill>
                <a:latin typeface="Times New Roman" pitchFamily="18" charset="0"/>
                <a:cs typeface="Times New Roman" pitchFamily="18" charset="0"/>
                <a:sym typeface="Wingdings" pitchFamily="2" charset="2"/>
              </a:rPr>
              <a:t>，以充分保障原住民學生之就學權益。</a:t>
            </a:r>
          </a:p>
        </p:txBody>
      </p:sp>
      <p:sp>
        <p:nvSpPr>
          <p:cNvPr id="4" name="標題 3"/>
          <p:cNvSpPr>
            <a:spLocks noGrp="1"/>
          </p:cNvSpPr>
          <p:nvPr>
            <p:ph type="title"/>
          </p:nvPr>
        </p:nvSpPr>
        <p:spPr>
          <a:xfrm>
            <a:off x="457200" y="548680"/>
            <a:ext cx="8229600" cy="868958"/>
          </a:xfrm>
        </p:spPr>
        <p:txBody>
          <a:bodyPr/>
          <a:lstStyle/>
          <a:p>
            <a:pPr>
              <a:defRPr/>
            </a:pPr>
            <a:r>
              <a:rPr lang="zh-TW" altLang="en-US"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特殊身分學生外加名額處理方式</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63</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特殊身分</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9607254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64</a:t>
            </a:fld>
            <a:endParaRPr lang="en-US" altLang="zh-TW" b="1">
              <a:solidFill>
                <a:prstClr val="black"/>
              </a:solidFill>
            </a:endParaRPr>
          </a:p>
        </p:txBody>
      </p:sp>
      <p:sp>
        <p:nvSpPr>
          <p:cNvPr id="3" name="文字版面配置區 2"/>
          <p:cNvSpPr>
            <a:spLocks noGrp="1"/>
          </p:cNvSpPr>
          <p:nvPr>
            <p:ph type="body" idx="1"/>
          </p:nvPr>
        </p:nvSpPr>
        <p:spPr>
          <a:xfrm>
            <a:off x="971600" y="1009188"/>
            <a:ext cx="8388424" cy="2447305"/>
          </a:xfrm>
        </p:spPr>
        <p:txBody>
          <a:bodyPr rtlCol="0">
            <a:noAutofit/>
          </a:bodyPr>
          <a:lstStyle/>
          <a:p>
            <a:pPr algn="ctr" fontAlgn="auto">
              <a:lnSpc>
                <a:spcPct val="150000"/>
              </a:lnSpc>
              <a:spcBef>
                <a:spcPts val="0"/>
              </a:spcBef>
              <a:spcAft>
                <a:spcPts val="0"/>
              </a:spcAft>
              <a:defRPr/>
            </a:pPr>
            <a:r>
              <a:rPr lang="zh-TW" altLang="en-US" sz="3600" b="1" dirty="0">
                <a:solidFill>
                  <a:srgbClr val="000099"/>
                </a:solidFill>
                <a:latin typeface="Times New Roman" pitchFamily="18" charset="0"/>
                <a:ea typeface="標楷體" pitchFamily="65" charset="-120"/>
                <a:cs typeface="Times New Roman" pitchFamily="18" charset="0"/>
              </a:rPr>
              <a:t>花蓮區哪些入學管道，當報名人數超過各該科招生人數時，其錄取順序採計</a:t>
            </a:r>
            <a:endParaRPr lang="en-US" altLang="zh-TW" sz="3600" b="1" dirty="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r>
              <a:rPr lang="zh-TW" altLang="en-US" sz="3600" b="1" dirty="0">
                <a:solidFill>
                  <a:srgbClr val="000099"/>
                </a:solidFill>
                <a:latin typeface="Times New Roman" pitchFamily="18" charset="0"/>
                <a:ea typeface="標楷體" pitchFamily="65" charset="-120"/>
                <a:cs typeface="Times New Roman" pitchFamily="18" charset="0"/>
              </a:rPr>
              <a:t>超額比序積分？</a:t>
            </a:r>
            <a:endParaRPr lang="en-US" altLang="zh-TW" sz="3600" b="1" dirty="0">
              <a:solidFill>
                <a:srgbClr val="000099"/>
              </a:solidFill>
              <a:latin typeface="Times New Roman" pitchFamily="18" charset="0"/>
              <a:ea typeface="標楷體" pitchFamily="65" charset="-120"/>
              <a:cs typeface="Times New Roman" pitchFamily="18" charset="0"/>
            </a:endParaRPr>
          </a:p>
        </p:txBody>
      </p:sp>
      <p:sp>
        <p:nvSpPr>
          <p:cNvPr id="15" name="橢圓形圖說文字 14"/>
          <p:cNvSpPr/>
          <p:nvPr/>
        </p:nvSpPr>
        <p:spPr>
          <a:xfrm>
            <a:off x="0" y="692696"/>
            <a:ext cx="1259632"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7" name="矩形 26"/>
          <p:cNvSpPr/>
          <p:nvPr/>
        </p:nvSpPr>
        <p:spPr>
          <a:xfrm>
            <a:off x="287524" y="357301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en-US" altLang="zh-TW" sz="4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kumimoji="0" lang="zh-TW" altLang="en-US" sz="4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大免（免試入學）</a:t>
            </a:r>
            <a:endParaRPr kumimoji="0" lang="en-US" altLang="zh-TW" sz="4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Bef>
                <a:spcPct val="20000"/>
              </a:spcBef>
              <a:defRPr/>
            </a:pPr>
            <a:r>
              <a:rPr kumimoji="0" lang="en-US" altLang="zh-TW" sz="4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kumimoji="0" lang="zh-TW" altLang="en-US" sz="4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完免（學習區完全免試）</a:t>
            </a:r>
            <a:endPar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2268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 calcmode="lin" valueType="num">
                                      <p:cBhvr additive="base">
                                        <p:cTn id="13"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 calcmode="lin" valueType="num">
                                      <p:cBhvr additive="base">
                                        <p:cTn id="17"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5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494"/>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99"/>
                </a:solidFill>
                <a:latin typeface="微軟正黑體" panose="020B0604030504040204" pitchFamily="34" charset="-120"/>
                <a:ea typeface="微軟正黑體" panose="020B0604030504040204" pitchFamily="34" charset="-120"/>
              </a:rPr>
              <a:t>參、花蓮區適性入學相關管道</a:t>
            </a:r>
          </a:p>
        </p:txBody>
      </p:sp>
      <p:grpSp>
        <p:nvGrpSpPr>
          <p:cNvPr id="4" name="群組 3"/>
          <p:cNvGrpSpPr/>
          <p:nvPr/>
        </p:nvGrpSpPr>
        <p:grpSpPr>
          <a:xfrm>
            <a:off x="2195736" y="44624"/>
            <a:ext cx="6768752" cy="400110"/>
            <a:chOff x="2195736" y="44624"/>
            <a:chExt cx="6768752" cy="400110"/>
          </a:xfrm>
        </p:grpSpPr>
        <p:sp>
          <p:nvSpPr>
            <p:cNvPr id="12" name="矩形 1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花蓮區適性入學相關管道</a:t>
              </a:r>
            </a:p>
          </p:txBody>
        </p:sp>
        <p:grpSp>
          <p:nvGrpSpPr>
            <p:cNvPr id="24" name="群組 23"/>
            <p:cNvGrpSpPr/>
            <p:nvPr/>
          </p:nvGrpSpPr>
          <p:grpSpPr>
            <a:xfrm>
              <a:off x="2195736" y="44624"/>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4" name="矩形 33"/>
          <p:cNvSpPr/>
          <p:nvPr/>
        </p:nvSpPr>
        <p:spPr>
          <a:xfrm>
            <a:off x="1091" y="5933957"/>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35" name="直線接點 34"/>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投影片編號版面配置區 1"/>
          <p:cNvSpPr>
            <a:spLocks noGrp="1"/>
          </p:cNvSpPr>
          <p:nvPr>
            <p:ph type="sldNum" sz="quarter" idx="12"/>
          </p:nvPr>
        </p:nvSpPr>
        <p:spPr>
          <a:xfrm>
            <a:off x="7010400" y="6492876"/>
            <a:ext cx="2133600" cy="365125"/>
          </a:xfrm>
        </p:spPr>
        <p:txBody>
          <a:bodyPr/>
          <a:lstStyle/>
          <a:p>
            <a:pPr>
              <a:defRPr/>
            </a:pPr>
            <a:fld id="{03FD5384-ADE2-4419-8CED-3AA429929FD9}" type="slidenum">
              <a:rPr lang="zh-TW" altLang="en-US" smtClean="0">
                <a:solidFill>
                  <a:prstClr val="black">
                    <a:tint val="75000"/>
                  </a:prstClr>
                </a:solidFill>
              </a:rPr>
              <a:pPr>
                <a:defRPr/>
              </a:pPr>
              <a:t>65</a:t>
            </a:fld>
            <a:endParaRPr lang="zh-TW" altLang="en-US" dirty="0">
              <a:solidFill>
                <a:prstClr val="black">
                  <a:tint val="75000"/>
                </a:prstClr>
              </a:solidFill>
            </a:endParaRPr>
          </a:p>
        </p:txBody>
      </p:sp>
      <p:pic>
        <p:nvPicPr>
          <p:cNvPr id="69634" name="Picture 2"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079" y="2010788"/>
            <a:ext cx="6696744" cy="3923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978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15616" y="2996952"/>
            <a:ext cx="7256768" cy="1569660"/>
          </a:xfrm>
          <a:prstGeom prst="rect">
            <a:avLst/>
          </a:prstGeom>
        </p:spPr>
        <p:txBody>
          <a:bodyPr wrap="square">
            <a:spAutoFit/>
          </a:bodyPr>
          <a:lstStyle/>
          <a:p>
            <a:pPr lvl="2"/>
            <a:r>
              <a:rPr lang="zh-TW" altLang="en-US" sz="4800" b="1" dirty="0">
                <a:solidFill>
                  <a:srgbClr val="000099"/>
                </a:solidFill>
                <a:latin typeface="Times New Roman" pitchFamily="18" charset="0"/>
                <a:ea typeface="標楷體" pitchFamily="65" charset="-120"/>
                <a:cs typeface="Times New Roman" pitchFamily="18" charset="0"/>
              </a:rPr>
              <a:t>哪些入學管道不參考國中教育會考成績 </a:t>
            </a:r>
            <a:r>
              <a:rPr lang="en-US" altLang="zh-TW" sz="4800" b="1" dirty="0">
                <a:solidFill>
                  <a:srgbClr val="000099"/>
                </a:solidFill>
                <a:latin typeface="Times New Roman" pitchFamily="18" charset="0"/>
                <a:ea typeface="標楷體" pitchFamily="65" charset="-120"/>
                <a:cs typeface="Times New Roman" pitchFamily="18" charset="0"/>
              </a:rPr>
              <a:t>?</a:t>
            </a:r>
            <a:r>
              <a:rPr lang="zh-TW" altLang="en-US" sz="4800" b="1" dirty="0">
                <a:solidFill>
                  <a:srgbClr val="000099"/>
                </a:solidFill>
                <a:latin typeface="Times New Roman" pitchFamily="18" charset="0"/>
                <a:ea typeface="標楷體" pitchFamily="65" charset="-120"/>
                <a:cs typeface="Times New Roman" pitchFamily="18" charset="0"/>
              </a:rPr>
              <a:t> </a:t>
            </a:r>
            <a:endParaRPr lang="en-US" altLang="zh-TW" sz="4800" b="1" dirty="0">
              <a:solidFill>
                <a:srgbClr val="000099"/>
              </a:solidFill>
              <a:latin typeface="Times New Roman" pitchFamily="18" charset="0"/>
              <a:ea typeface="標楷體" pitchFamily="65" charset="-120"/>
              <a:cs typeface="Times New Roman" pitchFamily="18" charset="0"/>
            </a:endParaRPr>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8" name="群組 7"/>
          <p:cNvGrpSpPr/>
          <p:nvPr/>
        </p:nvGrpSpPr>
        <p:grpSpPr>
          <a:xfrm>
            <a:off x="2195736" y="44624"/>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形圖說文字 17"/>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2" name="橢圓 1"/>
          <p:cNvSpPr/>
          <p:nvPr/>
        </p:nvSpPr>
        <p:spPr>
          <a:xfrm>
            <a:off x="699717" y="4579149"/>
            <a:ext cx="1720287"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完全免試</a:t>
            </a:r>
          </a:p>
        </p:txBody>
      </p:sp>
      <p:sp>
        <p:nvSpPr>
          <p:cNvPr id="3" name="橢圓 2"/>
          <p:cNvSpPr/>
          <p:nvPr/>
        </p:nvSpPr>
        <p:spPr>
          <a:xfrm>
            <a:off x="6228184" y="1440752"/>
            <a:ext cx="2016224" cy="1152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實用技能學程</a:t>
            </a:r>
          </a:p>
        </p:txBody>
      </p:sp>
      <p:sp>
        <p:nvSpPr>
          <p:cNvPr id="19" name="橢圓 18"/>
          <p:cNvSpPr/>
          <p:nvPr/>
        </p:nvSpPr>
        <p:spPr>
          <a:xfrm>
            <a:off x="3103936" y="1440753"/>
            <a:ext cx="1628085"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技優甄審</a:t>
            </a:r>
          </a:p>
        </p:txBody>
      </p:sp>
      <p:sp>
        <p:nvSpPr>
          <p:cNvPr id="20" name="橢圓 19"/>
          <p:cNvSpPr/>
          <p:nvPr/>
        </p:nvSpPr>
        <p:spPr>
          <a:xfrm>
            <a:off x="6372200" y="4741441"/>
            <a:ext cx="2403884" cy="11241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CC0000"/>
                </a:solidFill>
                <a:latin typeface="標楷體" pitchFamily="65" charset="-120"/>
                <a:ea typeface="標楷體" pitchFamily="65" charset="-120"/>
              </a:rPr>
              <a:t> </a:t>
            </a:r>
            <a:r>
              <a:rPr lang="zh-TW" altLang="en-US" sz="2800" b="1" dirty="0">
                <a:solidFill>
                  <a:srgbClr val="FFC000"/>
                </a:solidFill>
                <a:latin typeface="微軟正黑體" panose="020B0604030504040204" pitchFamily="34" charset="-120"/>
                <a:ea typeface="微軟正黑體" panose="020B0604030504040204" pitchFamily="34" charset="-120"/>
              </a:rPr>
              <a:t>科學班甄選入學</a:t>
            </a:r>
          </a:p>
        </p:txBody>
      </p:sp>
      <p:sp>
        <p:nvSpPr>
          <p:cNvPr id="21" name="橢圓 20"/>
          <p:cNvSpPr/>
          <p:nvPr/>
        </p:nvSpPr>
        <p:spPr>
          <a:xfrm>
            <a:off x="3707907" y="5098261"/>
            <a:ext cx="194421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建教合作班</a:t>
            </a:r>
          </a:p>
        </p:txBody>
      </p:sp>
    </p:spTree>
    <p:extLst>
      <p:ext uri="{BB962C8B-B14F-4D97-AF65-F5344CB8AC3E}">
        <p14:creationId xmlns:p14="http://schemas.microsoft.com/office/powerpoint/2010/main" val="522282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animBg="1"/>
      <p:bldP spid="20" grpId="0" animBg="1"/>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latin typeface="微軟正黑體" panose="020B0604030504040204" pitchFamily="34" charset="-120"/>
                <a:ea typeface="微軟正黑體" panose="020B0604030504040204" pitchFamily="34" charset="-120"/>
              </a:rPr>
              <a:pPr>
                <a:defRPr/>
              </a:pPr>
              <a:t>67</a:t>
            </a:fld>
            <a:endParaRPr lang="zh-TW" altLang="en-US">
              <a:latin typeface="微軟正黑體" panose="020B0604030504040204" pitchFamily="34" charset="-120"/>
              <a:ea typeface="微軟正黑體" panose="020B0604030504040204" pitchFamily="34" charset="-120"/>
            </a:endParaRPr>
          </a:p>
        </p:txBody>
      </p:sp>
      <p:sp>
        <p:nvSpPr>
          <p:cNvPr id="3" name="矩形 2"/>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完全免試入學管道</a:t>
            </a:r>
            <a:endParaRPr lang="zh-TW" altLang="en-US" sz="2000" dirty="0">
              <a:solidFill>
                <a:prstClr val="white"/>
              </a:solidFill>
              <a:latin typeface="Adobe 繁黑體 Std B" pitchFamily="34" charset="-120"/>
              <a:ea typeface="Adobe 繁黑體 Std B" pitchFamily="34" charset="-120"/>
            </a:endParaRPr>
          </a:p>
        </p:txBody>
      </p:sp>
      <p:grpSp>
        <p:nvGrpSpPr>
          <p:cNvPr id="4" name="群組 3"/>
          <p:cNvGrpSpPr/>
          <p:nvPr/>
        </p:nvGrpSpPr>
        <p:grpSpPr>
          <a:xfrm>
            <a:off x="2195737" y="44631"/>
            <a:ext cx="2664296" cy="360045"/>
            <a:chOff x="2123728" y="44624"/>
            <a:chExt cx="2664296" cy="360045"/>
          </a:xfrm>
        </p:grpSpPr>
        <p:grpSp>
          <p:nvGrpSpPr>
            <p:cNvPr id="5" name="群組 4"/>
            <p:cNvGrpSpPr/>
            <p:nvPr/>
          </p:nvGrpSpPr>
          <p:grpSpPr>
            <a:xfrm>
              <a:off x="2627784" y="44624"/>
              <a:ext cx="2160240" cy="360045"/>
              <a:chOff x="2339752" y="44624"/>
              <a:chExt cx="2160240" cy="360045"/>
            </a:xfrm>
          </p:grpSpPr>
          <p:grpSp>
            <p:nvGrpSpPr>
              <p:cNvPr id="7" name="群組 37"/>
              <p:cNvGrpSpPr/>
              <p:nvPr/>
            </p:nvGrpSpPr>
            <p:grpSpPr>
              <a:xfrm>
                <a:off x="2835903" y="44629"/>
                <a:ext cx="1664089" cy="360040"/>
                <a:chOff x="2835897" y="44624"/>
                <a:chExt cx="1664089"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9" name="橢圓 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投影片編號版面配置區 3"/>
          <p:cNvSpPr txBox="1">
            <a:spLocks/>
          </p:cNvSpPr>
          <p:nvPr/>
        </p:nvSpPr>
        <p:spPr bwMode="auto">
          <a:xfrm>
            <a:off x="6937228" y="649290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a:solidFill>
                  <a:srgbClr val="898989"/>
                </a:solidFill>
                <a:latin typeface="微軟正黑體" panose="020B0604030504040204" pitchFamily="34" charset="-120"/>
                <a:ea typeface="微軟正黑體" panose="020B0604030504040204" pitchFamily="34" charset="-120"/>
              </a:rPr>
              <a:pPr algn="r">
                <a:spcBef>
                  <a:spcPct val="0"/>
                </a:spcBef>
                <a:buFontTx/>
                <a:buNone/>
              </a:pPr>
              <a:t>67</a:t>
            </a:fld>
            <a:endParaRPr lang="en-US" altLang="zh-TW" sz="1200" dirty="0">
              <a:solidFill>
                <a:srgbClr val="898989"/>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36512" y="199527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2852" y="710824"/>
            <a:ext cx="9166851" cy="59631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000" b="1" dirty="0">
                <a:solidFill>
                  <a:prstClr val="white"/>
                </a:solidFill>
                <a:latin typeface="微軟正黑體" panose="020B0604030504040204" pitchFamily="34" charset="-120"/>
                <a:ea typeface="微軟正黑體" panose="020B0604030504040204" pitchFamily="34" charset="-120"/>
              </a:rPr>
              <a:t>114</a:t>
            </a:r>
            <a:r>
              <a:rPr lang="zh-TW" altLang="en-US" sz="3000" b="1" dirty="0">
                <a:solidFill>
                  <a:prstClr val="white"/>
                </a:solidFill>
                <a:latin typeface="微軟正黑體" panose="020B0604030504040204" pitchFamily="34" charset="-120"/>
                <a:ea typeface="微軟正黑體" panose="020B0604030504040204" pitchFamily="34" charset="-120"/>
              </a:rPr>
              <a:t>學年度</a:t>
            </a:r>
            <a:r>
              <a:rPr lang="zh-TW" altLang="zh-TW" sz="3000" b="1" dirty="0">
                <a:solidFill>
                  <a:prstClr val="white"/>
                </a:solidFill>
                <a:latin typeface="微軟正黑體" panose="020B0604030504040204" pitchFamily="34" charset="-120"/>
                <a:ea typeface="微軟正黑體" panose="020B0604030504040204" pitchFamily="34" charset="-120"/>
              </a:rPr>
              <a:t>學習區完全免試入學</a:t>
            </a:r>
            <a:r>
              <a:rPr lang="zh-TW" altLang="en-US" sz="3000" b="1" dirty="0">
                <a:solidFill>
                  <a:prstClr val="white"/>
                </a:solidFill>
                <a:latin typeface="微軟正黑體" panose="020B0604030504040204" pitchFamily="34" charset="-120"/>
                <a:ea typeface="微軟正黑體" panose="020B0604030504040204" pitchFamily="34" charset="-120"/>
              </a:rPr>
              <a:t>─區域辦理學校</a:t>
            </a:r>
          </a:p>
        </p:txBody>
      </p:sp>
      <p:pic>
        <p:nvPicPr>
          <p:cNvPr id="14" name="圖片 13">
            <a:extLst>
              <a:ext uri="{FF2B5EF4-FFF2-40B4-BE49-F238E27FC236}">
                <a16:creationId xmlns="" xmlns:a16="http://schemas.microsoft.com/office/drawing/2014/main" id="{A0E17954-EEEE-E043-FF11-AAFDC117B4BD}"/>
              </a:ext>
            </a:extLst>
          </p:cNvPr>
          <p:cNvPicPr>
            <a:picLocks noChangeAspect="1"/>
          </p:cNvPicPr>
          <p:nvPr/>
        </p:nvPicPr>
        <p:blipFill>
          <a:blip r:embed="rId2"/>
          <a:stretch>
            <a:fillRect/>
          </a:stretch>
        </p:blipFill>
        <p:spPr>
          <a:xfrm>
            <a:off x="73173" y="1307135"/>
            <a:ext cx="4426820" cy="5453909"/>
          </a:xfrm>
          <a:prstGeom prst="rect">
            <a:avLst/>
          </a:prstGeom>
        </p:spPr>
      </p:pic>
      <p:pic>
        <p:nvPicPr>
          <p:cNvPr id="17" name="圖片 16">
            <a:extLst>
              <a:ext uri="{FF2B5EF4-FFF2-40B4-BE49-F238E27FC236}">
                <a16:creationId xmlns="" xmlns:a16="http://schemas.microsoft.com/office/drawing/2014/main" id="{7A11BA27-17C1-5D1D-30F4-94B4AA779046}"/>
              </a:ext>
            </a:extLst>
          </p:cNvPr>
          <p:cNvPicPr>
            <a:picLocks noChangeAspect="1"/>
          </p:cNvPicPr>
          <p:nvPr/>
        </p:nvPicPr>
        <p:blipFill>
          <a:blip r:embed="rId3"/>
          <a:stretch>
            <a:fillRect/>
          </a:stretch>
        </p:blipFill>
        <p:spPr>
          <a:xfrm>
            <a:off x="4688985" y="3202187"/>
            <a:ext cx="4268811" cy="1584176"/>
          </a:xfrm>
          <a:prstGeom prst="rect">
            <a:avLst/>
          </a:prstGeom>
        </p:spPr>
      </p:pic>
    </p:spTree>
    <p:extLst>
      <p:ext uri="{BB962C8B-B14F-4D97-AF65-F5344CB8AC3E}">
        <p14:creationId xmlns:p14="http://schemas.microsoft.com/office/powerpoint/2010/main" val="42597527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114</a:t>
            </a:r>
            <a:r>
              <a:rPr lang="zh-TW" altLang="en-US" sz="2800" b="1" dirty="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免試入學</a:t>
            </a:r>
            <a:r>
              <a:rPr lang="zh-TW" altLang="en-US" sz="2800" b="1" dirty="0">
                <a:latin typeface="微軟正黑體" panose="020B0604030504040204" pitchFamily="34" charset="-120"/>
                <a:ea typeface="微軟正黑體" panose="020B0604030504040204" pitchFamily="34" charset="-120"/>
              </a:rPr>
              <a:t>管道</a:t>
            </a:r>
          </a:p>
        </p:txBody>
      </p:sp>
      <p:graphicFrame>
        <p:nvGraphicFramePr>
          <p:cNvPr id="25" name="表格 24"/>
          <p:cNvGraphicFramePr>
            <a:graphicFrameLocks noGrp="1"/>
          </p:cNvGraphicFramePr>
          <p:nvPr>
            <p:extLst>
              <p:ext uri="{D42A27DB-BD31-4B8C-83A1-F6EECF244321}">
                <p14:modId xmlns:p14="http://schemas.microsoft.com/office/powerpoint/2010/main" val="1248385641"/>
              </p:ext>
            </p:extLst>
          </p:nvPr>
        </p:nvGraphicFramePr>
        <p:xfrm>
          <a:off x="827586" y="1628800"/>
          <a:ext cx="7704856" cy="502920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u="none" dirty="0">
                          <a:solidFill>
                            <a:srgbClr val="0000FF"/>
                          </a:solidFill>
                          <a:latin typeface="微軟正黑體" panose="020B0604030504040204" pitchFamily="34" charset="-120"/>
                          <a:ea typeface="微軟正黑體" panose="020B0604030504040204" pitchFamily="34" charset="-120"/>
                        </a:rPr>
                        <a:t>學習區完全免試</a:t>
                      </a:r>
                      <a:r>
                        <a:rPr lang="zh-TW" altLang="en-US" sz="3200" b="1" u="none" kern="1200" dirty="0">
                          <a:solidFill>
                            <a:srgbClr val="0000FF"/>
                          </a:solidFill>
                          <a:latin typeface="微軟正黑體" panose="020B0604030504040204" pitchFamily="34" charset="-120"/>
                          <a:ea typeface="微軟正黑體" panose="020B0604030504040204" pitchFamily="34" charset="-120"/>
                          <a:cs typeface="+mn-cs"/>
                        </a:rPr>
                        <a:t>入學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完免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32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、光復、玉里、海星、四維、上騰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免試入學</a:t>
                      </a:r>
                      <a:r>
                        <a:rPr lang="en-US" altLang="zh-TW" sz="3200" b="1" dirty="0">
                          <a:solidFill>
                            <a:srgbClr val="0000FF"/>
                          </a:solidFill>
                          <a:latin typeface="微軟正黑體" panose="020B0604030504040204" pitchFamily="34" charset="-120"/>
                          <a:ea typeface="微軟正黑體" panose="020B0604030504040204" pitchFamily="34" charset="-120"/>
                        </a:rPr>
                        <a:t>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大免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2800" b="1" dirty="0">
                        <a:solidFill>
                          <a:srgbClr val="0000FF"/>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跨區者，須辦變更就學區</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技優甄審入學</a:t>
                      </a:r>
                      <a:r>
                        <a:rPr lang="en-US" altLang="zh-TW" sz="3200" b="1" dirty="0">
                          <a:solidFill>
                            <a:srgbClr val="0000FF"/>
                          </a:solidFill>
                          <a:latin typeface="微軟正黑體" panose="020B0604030504040204" pitchFamily="34" charset="-120"/>
                          <a:ea typeface="微軟正黑體" panose="020B0604030504040204" pitchFamily="34" charset="-120"/>
                        </a:rPr>
                        <a:t/>
                      </a:r>
                      <a:br>
                        <a:rPr lang="en-US" altLang="zh-TW" sz="3200" b="1" dirty="0">
                          <a:solidFill>
                            <a:srgbClr val="0000FF"/>
                          </a:solidFill>
                          <a:latin typeface="微軟正黑體" panose="020B0604030504040204" pitchFamily="34" charset="-120"/>
                          <a:ea typeface="微軟正黑體" panose="020B0604030504040204" pitchFamily="34" charset="-120"/>
                        </a:rPr>
                      </a:b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花商、花工、花農、光復、玉里、上騰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4"/>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直升入學</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慈大附中</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1"/>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實用技能學程</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dirty="0">
                          <a:solidFill>
                            <a:srgbClr val="FF0000"/>
                          </a:solidFill>
                          <a:latin typeface="微軟正黑體" panose="020B0604030504040204" pitchFamily="34" charset="-120"/>
                          <a:ea typeface="微軟正黑體" panose="020B0604030504040204" pitchFamily="34" charset="-120"/>
                        </a:rPr>
                        <a:t>花商</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2"/>
                  </a:ext>
                </a:extLst>
              </a:tr>
            </a:tbl>
          </a:graphicData>
        </a:graphic>
      </p:graphicFrame>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68</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免試入學</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58453142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114</a:t>
            </a:r>
            <a:r>
              <a:rPr lang="zh-TW" altLang="en-US" sz="2800" b="1" dirty="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特色招生</a:t>
            </a:r>
            <a:r>
              <a:rPr lang="zh-TW" altLang="en-US" sz="2800" b="1" dirty="0">
                <a:latin typeface="微軟正黑體" panose="020B0604030504040204" pitchFamily="34" charset="-120"/>
                <a:ea typeface="微軟正黑體" panose="020B0604030504040204" pitchFamily="34" charset="-120"/>
              </a:rPr>
              <a:t>入學管道</a:t>
            </a: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69</a:t>
            </a:fld>
            <a:endParaRPr lang="zh-TW" altLang="en-US"/>
          </a:p>
        </p:txBody>
      </p:sp>
      <p:graphicFrame>
        <p:nvGraphicFramePr>
          <p:cNvPr id="18" name="表格 17"/>
          <p:cNvGraphicFramePr>
            <a:graphicFrameLocks noGrp="1"/>
          </p:cNvGraphicFramePr>
          <p:nvPr>
            <p:extLst>
              <p:ext uri="{D42A27DB-BD31-4B8C-83A1-F6EECF244321}">
                <p14:modId xmlns:p14="http://schemas.microsoft.com/office/powerpoint/2010/main" val="772897894"/>
              </p:ext>
            </p:extLst>
          </p:nvPr>
        </p:nvGraphicFramePr>
        <p:xfrm>
          <a:off x="719574" y="1844824"/>
          <a:ext cx="7704856" cy="420624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dirty="0">
                          <a:solidFill>
                            <a:srgbClr val="0000FF"/>
                          </a:solidFill>
                          <a:latin typeface="微軟正黑體" panose="020B0604030504040204" pitchFamily="34" charset="-120"/>
                          <a:ea typeface="微軟正黑體" panose="020B0604030504040204" pitchFamily="34" charset="-120"/>
                        </a:rPr>
                        <a:t>專業群科甄選入學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、上騰、玉高</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體育班甄選入學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花中體育班、玉高體育班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藝才班甄選入學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花中音樂班、花女美術班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strike="dblStrike" baseline="0" dirty="0">
                          <a:latin typeface="微軟正黑體" pitchFamily="34" charset="-120"/>
                          <a:ea typeface="微軟正黑體" pitchFamily="34" charset="-120"/>
                        </a:rPr>
                        <a:t>科學班甄選入學</a:t>
                      </a:r>
                      <a:endParaRPr lang="en-US" altLang="zh-TW" sz="3200" strike="dblStrike" baseline="0" dirty="0">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strike="noStrike" baseline="0" dirty="0">
                          <a:solidFill>
                            <a:srgbClr val="006600"/>
                          </a:solidFill>
                          <a:latin typeface="微軟正黑體" pitchFamily="34" charset="-120"/>
                          <a:ea typeface="微軟正黑體" pitchFamily="34" charset="-120"/>
                        </a:rPr>
                        <a:t>(</a:t>
                      </a:r>
                      <a:r>
                        <a:rPr lang="zh-TW" altLang="en-US" sz="2800" strike="noStrike" baseline="0" dirty="0">
                          <a:solidFill>
                            <a:srgbClr val="006600"/>
                          </a:solidFill>
                          <a:latin typeface="微軟正黑體" pitchFamily="34" charset="-120"/>
                          <a:ea typeface="微軟正黑體" pitchFamily="34" charset="-120"/>
                        </a:rPr>
                        <a:t>花蓮區無，但可報考其他縣市</a:t>
                      </a:r>
                      <a:r>
                        <a:rPr lang="en-US" altLang="zh-TW" sz="2800" strike="noStrike" baseline="0" dirty="0">
                          <a:solidFill>
                            <a:srgbClr val="006600"/>
                          </a:solidFill>
                          <a:latin typeface="微軟正黑體" pitchFamily="34" charset="-120"/>
                          <a:ea typeface="微軟正黑體" pitchFamily="34" charset="-120"/>
                        </a:rPr>
                        <a:t>)</a:t>
                      </a:r>
                      <a:endParaRPr lang="zh-TW" altLang="en-US" sz="2800" b="1" strike="noStrike" baseline="0" dirty="0">
                        <a:solidFill>
                          <a:srgbClr val="0066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1"/>
                  </a:ext>
                </a:extLst>
              </a:tr>
            </a:tbl>
          </a:graphicData>
        </a:graphic>
      </p:graphicFrame>
      <p:grpSp>
        <p:nvGrpSpPr>
          <p:cNvPr id="19" name="群組 18"/>
          <p:cNvGrpSpPr/>
          <p:nvPr/>
        </p:nvGrpSpPr>
        <p:grpSpPr>
          <a:xfrm>
            <a:off x="2195737" y="44624"/>
            <a:ext cx="6768752" cy="400110"/>
            <a:chOff x="2195736" y="44624"/>
            <a:chExt cx="6768752" cy="400110"/>
          </a:xfrm>
        </p:grpSpPr>
        <p:sp>
          <p:nvSpPr>
            <p:cNvPr id="20" name="矩形 1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特免招生</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5081678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descr="螢幕快照 2016-10-11 上午8.49.37.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585883" y="1700808"/>
            <a:ext cx="3831361" cy="45145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文字方塊 3"/>
          <p:cNvSpPr txBox="1"/>
          <p:nvPr/>
        </p:nvSpPr>
        <p:spPr>
          <a:xfrm>
            <a:off x="0" y="620688"/>
            <a:ext cx="9144000" cy="584775"/>
          </a:xfrm>
          <a:prstGeom prst="rect">
            <a:avLst/>
          </a:prstGeom>
          <a:noFill/>
          <a:ln>
            <a:noFill/>
          </a:ln>
        </p:spPr>
        <p:txBody>
          <a:bodyPr wrap="square" rtlCol="0">
            <a:spAutoFit/>
          </a:bodyPr>
          <a:lstStyle/>
          <a:p>
            <a:pPr defTabSz="1219170" fontAlgn="auto" latinLnBrk="1">
              <a:spcBef>
                <a:spcPts val="0"/>
              </a:spcBef>
              <a:spcAft>
                <a:spcPts val="0"/>
              </a:spcAft>
            </a:pPr>
            <a:r>
              <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200" b="1" dirty="0">
                <a:solidFill>
                  <a:srgbClr val="C00000"/>
                </a:solidFill>
                <a:latin typeface="微軟正黑體" panose="020B0604030504040204" pitchFamily="34" charset="-120"/>
                <a:ea typeface="微軟正黑體" panose="020B0604030504040204" pitchFamily="34" charset="-120"/>
              </a:rPr>
              <a:t>時代不一樣了，我們的引導思維有跟著改變嗎？</a:t>
            </a:r>
          </a:p>
        </p:txBody>
      </p:sp>
      <p:sp>
        <p:nvSpPr>
          <p:cNvPr id="20" name="矩形 1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21" name="群組 20"/>
          <p:cNvGrpSpPr/>
          <p:nvPr/>
        </p:nvGrpSpPr>
        <p:grpSpPr>
          <a:xfrm>
            <a:off x="2371396" y="98852"/>
            <a:ext cx="2560644" cy="360040"/>
            <a:chOff x="2299388" y="98852"/>
            <a:chExt cx="2560644" cy="360040"/>
          </a:xfrm>
        </p:grpSpPr>
        <p:grpSp>
          <p:nvGrpSpPr>
            <p:cNvPr id="22" name="群組 4"/>
            <p:cNvGrpSpPr/>
            <p:nvPr/>
          </p:nvGrpSpPr>
          <p:grpSpPr>
            <a:xfrm>
              <a:off x="3227581" y="98852"/>
              <a:ext cx="1632451" cy="360040"/>
              <a:chOff x="2835897" y="44624"/>
              <a:chExt cx="1632451" cy="360040"/>
            </a:xfrm>
          </p:grpSpPr>
          <p:sp>
            <p:nvSpPr>
              <p:cNvPr id="25" name="橢圓 2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29"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2" name="矩形 1"/>
          <p:cNvSpPr/>
          <p:nvPr/>
        </p:nvSpPr>
        <p:spPr>
          <a:xfrm>
            <a:off x="4427984" y="2490571"/>
            <a:ext cx="4572000" cy="2677656"/>
          </a:xfrm>
          <a:prstGeom prst="rect">
            <a:avLst/>
          </a:prstGeom>
        </p:spPr>
        <p:txBody>
          <a:bodyPr>
            <a:spAutoFit/>
          </a:bodyPr>
          <a:lstStyle/>
          <a:p>
            <a:pPr marL="457200" indent="-457200" algn="just" defTabSz="1219170" fontAlgn="auto" latinLnBrk="1">
              <a:spcBef>
                <a:spcPts val="0"/>
              </a:spcBef>
              <a:spcAft>
                <a:spcPts val="0"/>
              </a:spcAft>
              <a:buFont typeface="Wingdings" panose="05000000000000000000" pitchFamily="2" charset="2"/>
              <a:buChar char="n"/>
            </a:pPr>
            <a:r>
              <a:rPr lang="en-US" altLang="zh-TW" sz="2800" b="1" dirty="0">
                <a:solidFill>
                  <a:prstClr val="black"/>
                </a:solidFill>
                <a:latin typeface="微軟正黑體" panose="020B0604030504040204" pitchFamily="34" charset="-120"/>
                <a:ea typeface="微軟正黑體" panose="020B0604030504040204" pitchFamily="34" charset="-120"/>
              </a:rPr>
              <a:t>10</a:t>
            </a:r>
            <a:r>
              <a:rPr lang="zh-TW" altLang="zh-TW" sz="2800" b="1" dirty="0">
                <a:solidFill>
                  <a:prstClr val="black"/>
                </a:solidFill>
                <a:latin typeface="微軟正黑體" panose="020B0604030504040204" pitchFamily="34" charset="-120"/>
                <a:ea typeface="微軟正黑體" panose="020B0604030504040204" pitchFamily="34" charset="-120"/>
              </a:rPr>
              <a:t>年後的工作有八成還沒被發明出來，我們該怎麼</a:t>
            </a:r>
            <a:r>
              <a:rPr lang="zh-TW" altLang="en-US" sz="2800" b="1" dirty="0">
                <a:solidFill>
                  <a:prstClr val="black"/>
                </a:solidFill>
                <a:latin typeface="微軟正黑體" panose="020B0604030504040204" pitchFamily="34" charset="-120"/>
                <a:ea typeface="微軟正黑體" panose="020B0604030504040204" pitchFamily="34" charset="-120"/>
              </a:rPr>
              <a:t>教</a:t>
            </a:r>
            <a:r>
              <a:rPr lang="en-US" altLang="zh-TW" sz="2800" b="1" dirty="0">
                <a:solidFill>
                  <a:prstClr val="black"/>
                </a:solidFill>
                <a:latin typeface="微軟正黑體" panose="020B0604030504040204" pitchFamily="34" charset="-120"/>
                <a:ea typeface="微軟正黑體" panose="020B0604030504040204" pitchFamily="34" charset="-120"/>
              </a:rPr>
              <a:t>/</a:t>
            </a:r>
            <a:r>
              <a:rPr lang="zh-TW" altLang="zh-TW" sz="2800" b="1" dirty="0">
                <a:solidFill>
                  <a:prstClr val="black"/>
                </a:solidFill>
                <a:latin typeface="微軟正黑體" panose="020B0604030504040204" pitchFamily="34" charset="-120"/>
                <a:ea typeface="微軟正黑體" panose="020B0604030504040204" pitchFamily="34" charset="-120"/>
              </a:rPr>
              <a:t>學？</a:t>
            </a:r>
          </a:p>
          <a:p>
            <a:pPr marL="457200" indent="-457200" algn="just">
              <a:buFont typeface="Wingdings" panose="05000000000000000000" pitchFamily="2" charset="2"/>
              <a:buChar char="n"/>
            </a:pPr>
            <a:endParaRPr lang="zh-TW" altLang="zh-TW" sz="2800" dirty="0">
              <a:solidFill>
                <a:prstClr val="black"/>
              </a:solidFill>
              <a:latin typeface="微軟正黑體" panose="020B0604030504040204" pitchFamily="34" charset="-120"/>
              <a:ea typeface="微軟正黑體" panose="020B0604030504040204" pitchFamily="34" charset="-120"/>
            </a:endParaRPr>
          </a:p>
          <a:p>
            <a:pPr marL="457200" indent="-457200" algn="just" defTabSz="1219170" fontAlgn="auto" latinLnBrk="1">
              <a:spcBef>
                <a:spcPts val="0"/>
              </a:spcBef>
              <a:spcAft>
                <a:spcPts val="0"/>
              </a:spcAft>
              <a:buFont typeface="Wingdings" panose="05000000000000000000" pitchFamily="2" charset="2"/>
              <a:buChar char="n"/>
            </a:pPr>
            <a:r>
              <a:rPr lang="en-US" altLang="zh-TW" sz="2800" b="1" dirty="0">
                <a:solidFill>
                  <a:prstClr val="black"/>
                </a:solidFill>
                <a:latin typeface="微軟正黑體" panose="020B0604030504040204" pitchFamily="34" charset="-120"/>
                <a:ea typeface="微軟正黑體" panose="020B0604030504040204" pitchFamily="34" charset="-120"/>
              </a:rPr>
              <a:t>5</a:t>
            </a:r>
            <a:r>
              <a:rPr lang="zh-TW" altLang="zh-TW" sz="2800" b="1" dirty="0">
                <a:solidFill>
                  <a:prstClr val="black"/>
                </a:solidFill>
                <a:latin typeface="微軟正黑體" panose="020B0604030504040204" pitchFamily="34" charset="-120"/>
                <a:ea typeface="微軟正黑體" panose="020B0604030504040204" pitchFamily="34" charset="-120"/>
              </a:rPr>
              <a:t>年後孩子能運用科技、為自己而學嗎？</a:t>
            </a:r>
            <a:endParaRPr lang="zh-TW" altLang="zh-TW" sz="28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8708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a:t>
            </a:r>
            <a:r>
              <a:rPr lang="zh-TW" altLang="en-US" b="1" dirty="0">
                <a:solidFill>
                  <a:srgbClr val="FFFF00"/>
                </a:solidFill>
                <a:latin typeface="微軟正黑體" pitchFamily="34" charset="-120"/>
                <a:ea typeface="微軟正黑體" pitchFamily="34" charset="-120"/>
              </a:rPr>
              <a:t>完</a:t>
            </a:r>
            <a:r>
              <a:rPr lang="zh-TW" altLang="en-US" b="1" dirty="0">
                <a:solidFill>
                  <a:srgbClr val="0000FF"/>
                </a:solidFill>
                <a:latin typeface="微軟正黑體" pitchFamily="34" charset="-120"/>
                <a:ea typeface="微軟正黑體" pitchFamily="34" charset="-120"/>
              </a:rPr>
              <a:t>全</a:t>
            </a:r>
            <a:r>
              <a:rPr lang="zh-TW" altLang="en-US" b="1" dirty="0">
                <a:solidFill>
                  <a:srgbClr val="FFFF00"/>
                </a:solidFill>
                <a:latin typeface="微軟正黑體" pitchFamily="34" charset="-120"/>
                <a:ea typeface="微軟正黑體" pitchFamily="34" charset="-120"/>
              </a:rPr>
              <a:t>免</a:t>
            </a:r>
            <a:r>
              <a:rPr lang="zh-TW" altLang="en-US" b="1" dirty="0">
                <a:solidFill>
                  <a:srgbClr val="0000FF"/>
                </a:solidFill>
                <a:latin typeface="微軟正黑體" pitchFamily="34" charset="-120"/>
                <a:ea typeface="微軟正黑體" pitchFamily="34" charset="-120"/>
              </a:rPr>
              <a:t>試入學</a:t>
            </a:r>
          </a:p>
        </p:txBody>
      </p:sp>
      <p:sp>
        <p:nvSpPr>
          <p:cNvPr id="3" name="內容版面配置區 2"/>
          <p:cNvSpPr>
            <a:spLocks noGrp="1"/>
          </p:cNvSpPr>
          <p:nvPr>
            <p:ph idx="1"/>
          </p:nvPr>
        </p:nvSpPr>
        <p:spPr>
          <a:xfrm>
            <a:off x="306400" y="1705921"/>
            <a:ext cx="8837600" cy="4525963"/>
          </a:xfrm>
        </p:spPr>
        <p:txBody>
          <a:bodyPr/>
          <a:lstStyle/>
          <a:p>
            <a:r>
              <a:rPr lang="zh-TW" altLang="en-US" sz="3600" b="1" dirty="0">
                <a:solidFill>
                  <a:srgbClr val="FF0000"/>
                </a:solidFill>
              </a:rPr>
              <a:t>學校：花蓮高工、花蓮高農</a:t>
            </a:r>
            <a:endParaRPr lang="en-US" altLang="zh-TW" sz="3600" b="1" dirty="0">
              <a:solidFill>
                <a:srgbClr val="FF0000"/>
              </a:solidFill>
            </a:endParaRPr>
          </a:p>
          <a:p>
            <a:r>
              <a:rPr lang="zh-TW" altLang="en-US" dirty="0"/>
              <a:t>招生範圍：</a:t>
            </a:r>
            <a:r>
              <a:rPr lang="zh-TW" altLang="zh-TW" b="1" dirty="0">
                <a:solidFill>
                  <a:srgbClr val="006600"/>
                </a:solidFill>
              </a:rPr>
              <a:t>新城鄉、花蓮市、吉安鄉、壽豐鄉</a:t>
            </a:r>
            <a:endParaRPr lang="en-US" altLang="zh-TW" b="1" dirty="0">
              <a:solidFill>
                <a:srgbClr val="006600"/>
              </a:solidFill>
            </a:endParaRPr>
          </a:p>
          <a:p>
            <a:pPr indent="1990725">
              <a:buNone/>
            </a:pPr>
            <a:r>
              <a:rPr lang="zh-TW" altLang="zh-TW" dirty="0"/>
              <a:t>各公私立國民中學應屆畢業生</a:t>
            </a:r>
            <a:endParaRPr lang="en-US" altLang="zh-TW" dirty="0"/>
          </a:p>
          <a:p>
            <a:r>
              <a:rPr kumimoji="0" lang="zh-TW" altLang="en-US" b="1" dirty="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花蓮高工：</a:t>
            </a:r>
            <a:r>
              <a:rPr kumimoji="0" lang="zh-TW" altLang="en-US" b="1" dirty="0">
                <a:latin typeface="Times New Roman" panose="02020603050405020304" pitchFamily="18" charset="0"/>
                <a:cs typeface="Times New Roman" panose="02020603050405020304" pitchFamily="18" charset="0"/>
              </a:rPr>
              <a:t>機械科、機電科、資訊科</a:t>
            </a:r>
            <a:r>
              <a:rPr kumimoji="0" lang="en-US" altLang="zh-TW" b="1" dirty="0">
                <a:latin typeface="Times New Roman" panose="02020603050405020304" pitchFamily="18" charset="0"/>
                <a:cs typeface="Times New Roman" panose="02020603050405020304" pitchFamily="18" charset="0"/>
              </a:rPr>
              <a:t>(</a:t>
            </a:r>
            <a:r>
              <a:rPr kumimoji="0" lang="zh-TW" altLang="en-US" b="1" dirty="0">
                <a:latin typeface="Times New Roman" panose="02020603050405020304" pitchFamily="18" charset="0"/>
                <a:cs typeface="Times New Roman" panose="02020603050405020304" pitchFamily="18" charset="0"/>
              </a:rPr>
              <a:t>內含原住民實驗教育班</a:t>
            </a:r>
            <a:r>
              <a:rPr kumimoji="0" lang="en-US" altLang="zh-TW" b="1" dirty="0">
                <a:latin typeface="Times New Roman" panose="02020603050405020304" pitchFamily="18" charset="0"/>
                <a:cs typeface="Times New Roman" panose="02020603050405020304" pitchFamily="18" charset="0"/>
              </a:rPr>
              <a:t>1</a:t>
            </a:r>
            <a:r>
              <a:rPr kumimoji="0" lang="zh-TW" altLang="en-US" b="1" dirty="0">
                <a:latin typeface="Times New Roman" panose="02020603050405020304" pitchFamily="18" charset="0"/>
                <a:cs typeface="Times New Roman" panose="02020603050405020304" pitchFamily="18" charset="0"/>
              </a:rPr>
              <a:t>班</a:t>
            </a:r>
            <a:r>
              <a:rPr kumimoji="0" lang="en-US" altLang="zh-TW" b="1" dirty="0">
                <a:latin typeface="Times New Roman" panose="02020603050405020304" pitchFamily="18" charset="0"/>
                <a:cs typeface="Times New Roman" panose="02020603050405020304" pitchFamily="18" charset="0"/>
              </a:rPr>
              <a:t>)</a:t>
            </a:r>
            <a:r>
              <a:rPr kumimoji="0" lang="zh-TW" altLang="en-US" b="1" dirty="0">
                <a:latin typeface="Times New Roman" panose="02020603050405020304" pitchFamily="18" charset="0"/>
                <a:cs typeface="Times New Roman" panose="02020603050405020304" pitchFamily="18" charset="0"/>
              </a:rPr>
              <a:t>、電子科、建築科、化工科、製圖科、電機科、汽車科</a:t>
            </a:r>
            <a:endParaRPr kumimoji="0" lang="en-US" altLang="zh-TW" b="1" dirty="0">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花蓮高農：</a:t>
            </a:r>
            <a:r>
              <a:rPr kumimoji="0" lang="zh-TW" altLang="en-US" b="1" dirty="0">
                <a:solidFill>
                  <a:srgbClr val="000000"/>
                </a:solidFill>
                <a:latin typeface="Times New Roman" panose="02020603050405020304" pitchFamily="18" charset="0"/>
                <a:cs typeface="Times New Roman" panose="02020603050405020304" pitchFamily="18" charset="0"/>
              </a:rPr>
              <a:t>農場經營科、森林科、園藝科、資料處理科、生物產業機電科、土木科、 食品加工科       </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457200" lvl="1" indent="2320925">
              <a:buNone/>
            </a:pPr>
            <a:r>
              <a:rPr kumimoji="0" lang="en-US" altLang="zh-TW" b="1" dirty="0">
                <a:solidFill>
                  <a:srgbClr val="000000"/>
                </a:solidFill>
                <a:latin typeface="Times New Roman" panose="02020603050405020304" pitchFamily="18" charset="0"/>
                <a:cs typeface="Times New Roman" panose="02020603050405020304" pitchFamily="18" charset="0"/>
              </a:rPr>
              <a:t>                                              </a:t>
            </a:r>
            <a:endParaRPr lang="zh-TW" altLang="en-US" dirty="0"/>
          </a:p>
        </p:txBody>
      </p:sp>
      <p:sp>
        <p:nvSpPr>
          <p:cNvPr id="9" name="Rectangle 1">
            <a:extLst>
              <a:ext uri="{FF2B5EF4-FFF2-40B4-BE49-F238E27FC236}">
                <a16:creationId xmlns="" xmlns:a16="http://schemas.microsoft.com/office/drawing/2014/main" id="{A0906A3D-F883-475C-8975-C77C4C07A7B1}"/>
              </a:ext>
            </a:extLst>
          </p:cNvPr>
          <p:cNvSpPr>
            <a:spLocks noChangeArrowheads="1"/>
          </p:cNvSpPr>
          <p:nvPr/>
        </p:nvSpPr>
        <p:spPr bwMode="auto">
          <a:xfrm>
            <a:off x="240385" y="6338350"/>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grpSp>
        <p:nvGrpSpPr>
          <p:cNvPr id="19" name="群組 18"/>
          <p:cNvGrpSpPr/>
          <p:nvPr/>
        </p:nvGrpSpPr>
        <p:grpSpPr>
          <a:xfrm>
            <a:off x="2195736" y="44624"/>
            <a:ext cx="6948264" cy="400110"/>
            <a:chOff x="2195736" y="44624"/>
            <a:chExt cx="6948264" cy="400110"/>
          </a:xfrm>
        </p:grpSpPr>
        <p:sp>
          <p:nvSpPr>
            <p:cNvPr id="20" name="矩形 19"/>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9951636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2516" y="1700808"/>
            <a:ext cx="9145016" cy="3888432"/>
          </a:xfrm>
        </p:spPr>
        <p:txBody>
          <a:bodyPr/>
          <a:lstStyle/>
          <a:p>
            <a:pPr>
              <a:spcBef>
                <a:spcPts val="1800"/>
              </a:spcBef>
            </a:pPr>
            <a:r>
              <a:rPr lang="zh-TW" altLang="en-US" sz="3600" b="1" dirty="0">
                <a:solidFill>
                  <a:srgbClr val="FF0000"/>
                </a:solidFill>
              </a:rPr>
              <a:t>學校：光復商工</a:t>
            </a:r>
            <a:endParaRPr lang="en-US" altLang="zh-TW" sz="3600" b="1" dirty="0">
              <a:solidFill>
                <a:srgbClr val="FF0000"/>
              </a:solidFill>
            </a:endParaRPr>
          </a:p>
          <a:p>
            <a:pPr>
              <a:spcBef>
                <a:spcPts val="1800"/>
              </a:spcBef>
            </a:pPr>
            <a:r>
              <a:rPr lang="zh-TW" altLang="en-US" dirty="0"/>
              <a:t>招生範圍</a:t>
            </a:r>
            <a:r>
              <a:rPr lang="en-US" altLang="zh-TW" dirty="0"/>
              <a:t>:</a:t>
            </a:r>
            <a:r>
              <a:rPr lang="zh-TW" altLang="en-US" sz="2800" b="1" dirty="0">
                <a:solidFill>
                  <a:srgbClr val="006600"/>
                </a:solidFill>
              </a:rPr>
              <a:t>壽豐鄉、鳳林鎮、光復鄉、豐濱鄉、瑞穗鄉</a:t>
            </a:r>
            <a:endParaRPr lang="en-US" altLang="zh-TW" sz="2800" b="1" dirty="0">
              <a:solidFill>
                <a:srgbClr val="006600"/>
              </a:solidFill>
            </a:endParaRPr>
          </a:p>
          <a:p>
            <a:pPr marL="0" indent="2238375">
              <a:spcBef>
                <a:spcPts val="1800"/>
              </a:spcBef>
              <a:buNone/>
            </a:pPr>
            <a:r>
              <a:rPr lang="zh-TW" altLang="en-US" dirty="0"/>
              <a:t>各公私立國民中學應屆畢業生</a:t>
            </a:r>
            <a:endParaRPr lang="en-US" altLang="zh-TW" dirty="0"/>
          </a:p>
          <a:p>
            <a:pPr>
              <a:spcBef>
                <a:spcPts val="30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招生科別：汽車科、電機科、資料處理科、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2427288">
              <a:spcBef>
                <a:spcPts val="1800"/>
              </a:spcBef>
              <a:buNone/>
            </a:pPr>
            <a:r>
              <a:rPr kumimoji="0" lang="zh-TW" altLang="en-US" b="1" dirty="0">
                <a:solidFill>
                  <a:srgbClr val="000000"/>
                </a:solidFill>
                <a:latin typeface="Times New Roman" panose="02020603050405020304" pitchFamily="18" charset="0"/>
                <a:cs typeface="Times New Roman" panose="02020603050405020304" pitchFamily="18" charset="0"/>
              </a:rPr>
              <a:t>餐飲管理科</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雙語實驗班</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、烘焙科</a:t>
            </a:r>
          </a:p>
          <a:p>
            <a:endParaRPr lang="en-US" altLang="zh-TW" dirty="0"/>
          </a:p>
          <a:p>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71</a:t>
            </a:fld>
            <a:endParaRPr lang="zh-TW" altLang="en-US"/>
          </a:p>
        </p:txBody>
      </p:sp>
      <p:sp>
        <p:nvSpPr>
          <p:cNvPr id="6" name="Rectangle 1">
            <a:extLst>
              <a:ext uri="{FF2B5EF4-FFF2-40B4-BE49-F238E27FC236}">
                <a16:creationId xmlns="" xmlns:a16="http://schemas.microsoft.com/office/drawing/2014/main" id="{C9F2497B-CA23-43B5-BA83-1903CB3D7A84}"/>
              </a:ext>
            </a:extLst>
          </p:cNvPr>
          <p:cNvSpPr>
            <a:spLocks noChangeArrowheads="1"/>
          </p:cNvSpPr>
          <p:nvPr/>
        </p:nvSpPr>
        <p:spPr bwMode="auto">
          <a:xfrm>
            <a:off x="683568" y="5877272"/>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a:t>
            </a:r>
            <a:r>
              <a:rPr lang="zh-TW" altLang="en-US" b="1" dirty="0">
                <a:solidFill>
                  <a:srgbClr val="FFFF00"/>
                </a:solidFill>
                <a:latin typeface="微軟正黑體" pitchFamily="34" charset="-120"/>
                <a:ea typeface="微軟正黑體" pitchFamily="34" charset="-120"/>
              </a:rPr>
              <a:t>完</a:t>
            </a:r>
            <a:r>
              <a:rPr lang="zh-TW" altLang="en-US" b="1" dirty="0">
                <a:solidFill>
                  <a:srgbClr val="0000FF"/>
                </a:solidFill>
                <a:latin typeface="微軟正黑體" pitchFamily="34" charset="-120"/>
                <a:ea typeface="微軟正黑體" pitchFamily="34" charset="-120"/>
              </a:rPr>
              <a:t>全</a:t>
            </a:r>
            <a:r>
              <a:rPr lang="zh-TW" altLang="en-US" b="1" dirty="0">
                <a:solidFill>
                  <a:srgbClr val="FFFF00"/>
                </a:solidFill>
                <a:latin typeface="微軟正黑體" pitchFamily="34" charset="-120"/>
                <a:ea typeface="微軟正黑體" pitchFamily="34" charset="-120"/>
              </a:rPr>
              <a:t>免</a:t>
            </a:r>
            <a:r>
              <a:rPr lang="zh-TW" altLang="en-US" b="1" dirty="0">
                <a:solidFill>
                  <a:srgbClr val="0000FF"/>
                </a:solidFill>
                <a:latin typeface="微軟正黑體" pitchFamily="34" charset="-120"/>
                <a:ea typeface="微軟正黑體" pitchFamily="34" charset="-120"/>
              </a:rPr>
              <a:t>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9683400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700809"/>
            <a:ext cx="9289032" cy="4309939"/>
          </a:xfrm>
        </p:spPr>
        <p:txBody>
          <a:bodyPr/>
          <a:lstStyle/>
          <a:p>
            <a:pPr>
              <a:spcBef>
                <a:spcPts val="1200"/>
              </a:spcBef>
            </a:pPr>
            <a:r>
              <a:rPr lang="zh-TW" altLang="en-US" sz="3600" b="1" dirty="0">
                <a:solidFill>
                  <a:srgbClr val="FF0000"/>
                </a:solidFill>
              </a:rPr>
              <a:t>學校：玉里高中</a:t>
            </a:r>
            <a:endParaRPr lang="en-US" altLang="zh-TW" sz="3600" b="1" dirty="0">
              <a:solidFill>
                <a:srgbClr val="FF0000"/>
              </a:solidFill>
            </a:endParaRPr>
          </a:p>
          <a:p>
            <a:pPr>
              <a:spcBef>
                <a:spcPts val="1200"/>
              </a:spcBef>
            </a:pPr>
            <a:r>
              <a:rPr lang="zh-TW" altLang="en-US" dirty="0"/>
              <a:t>招生範圍：</a:t>
            </a:r>
            <a:r>
              <a:rPr lang="zh-TW" altLang="en-US" b="1" dirty="0">
                <a:solidFill>
                  <a:srgbClr val="006600"/>
                </a:solidFill>
              </a:rPr>
              <a:t>瑞穗鄉、玉里鎮、富里鄉</a:t>
            </a:r>
            <a:endParaRPr lang="en-US" altLang="zh-TW" b="1" dirty="0">
              <a:solidFill>
                <a:srgbClr val="006600"/>
              </a:solidFill>
            </a:endParaRPr>
          </a:p>
          <a:p>
            <a:pPr indent="1990725">
              <a:spcBef>
                <a:spcPts val="1200"/>
              </a:spcBef>
              <a:buNone/>
            </a:pPr>
            <a:r>
              <a:rPr lang="zh-TW" altLang="en-US" dirty="0"/>
              <a:t>各公私立國民中學應屆畢業生。</a:t>
            </a:r>
            <a:endParaRPr lang="en-US" altLang="zh-TW" dirty="0"/>
          </a:p>
          <a:p>
            <a:pPr>
              <a:spcBef>
                <a:spcPts val="30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a:t>
            </a:r>
            <a:r>
              <a:rPr lang="zh-TW" altLang="en-US" sz="3000" b="1" dirty="0"/>
              <a:t>普通科</a:t>
            </a:r>
            <a:r>
              <a:rPr lang="en-US" altLang="zh-TW" sz="3000" b="1" dirty="0"/>
              <a:t>(</a:t>
            </a:r>
            <a:r>
              <a:rPr lang="zh-TW" altLang="en-US" sz="3000" b="1" dirty="0"/>
              <a:t>內含原住民族實驗教育班</a:t>
            </a:r>
            <a:r>
              <a:rPr lang="en-US" altLang="zh-TW" sz="3000" b="1" dirty="0"/>
              <a:t>1</a:t>
            </a:r>
            <a:r>
              <a:rPr lang="zh-TW" altLang="en-US" sz="3000" b="1" dirty="0"/>
              <a:t>班</a:t>
            </a:r>
            <a:r>
              <a:rPr lang="en-US" altLang="zh-TW" sz="3000" b="1" dirty="0"/>
              <a:t>)</a:t>
            </a:r>
            <a:r>
              <a:rPr kumimoji="0" lang="zh-TW" altLang="en-US" sz="3000" b="1" dirty="0">
                <a:solidFill>
                  <a:srgbClr val="000000"/>
                </a:solidFill>
                <a:latin typeface="Times New Roman" panose="02020603050405020304" pitchFamily="18" charset="0"/>
                <a:cs typeface="Times New Roman" panose="02020603050405020304" pitchFamily="18" charset="0"/>
              </a:rPr>
              <a:t>、時尚造型科、電子商務科、資料處理科、餐飲管理科、觀光事業科、廣告設計科</a:t>
            </a:r>
            <a:endParaRPr lang="en-US" altLang="zh-TW" sz="3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72</a:t>
            </a:fld>
            <a:endParaRPr lang="zh-TW" altLang="en-US"/>
          </a:p>
        </p:txBody>
      </p:sp>
      <p:sp>
        <p:nvSpPr>
          <p:cNvPr id="7" name="Rectangle 1">
            <a:extLst>
              <a:ext uri="{FF2B5EF4-FFF2-40B4-BE49-F238E27FC236}">
                <a16:creationId xmlns="" xmlns:a16="http://schemas.microsoft.com/office/drawing/2014/main" id="{C9F2497B-CA23-43B5-BA83-1903CB3D7A84}"/>
              </a:ext>
            </a:extLst>
          </p:cNvPr>
          <p:cNvSpPr>
            <a:spLocks noChangeArrowheads="1"/>
          </p:cNvSpPr>
          <p:nvPr/>
        </p:nvSpPr>
        <p:spPr bwMode="auto">
          <a:xfrm>
            <a:off x="924467" y="6328138"/>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a:t>
            </a:r>
            <a:r>
              <a:rPr lang="zh-TW" altLang="en-US" b="1" dirty="0">
                <a:solidFill>
                  <a:srgbClr val="FFFF00"/>
                </a:solidFill>
                <a:latin typeface="微軟正黑體" pitchFamily="34" charset="-120"/>
                <a:ea typeface="微軟正黑體" pitchFamily="34" charset="-120"/>
              </a:rPr>
              <a:t>完</a:t>
            </a:r>
            <a:r>
              <a:rPr lang="zh-TW" altLang="en-US" b="1" dirty="0">
                <a:solidFill>
                  <a:srgbClr val="0000FF"/>
                </a:solidFill>
                <a:latin typeface="微軟正黑體" pitchFamily="34" charset="-120"/>
                <a:ea typeface="微軟正黑體" pitchFamily="34" charset="-120"/>
              </a:rPr>
              <a:t>全</a:t>
            </a:r>
            <a:r>
              <a:rPr lang="zh-TW" altLang="en-US" b="1" dirty="0">
                <a:solidFill>
                  <a:srgbClr val="FFFF00"/>
                </a:solidFill>
                <a:latin typeface="微軟正黑體" pitchFamily="34" charset="-120"/>
                <a:ea typeface="微軟正黑體" pitchFamily="34" charset="-120"/>
              </a:rPr>
              <a:t>免</a:t>
            </a:r>
            <a:r>
              <a:rPr lang="zh-TW" altLang="en-US" b="1" dirty="0">
                <a:solidFill>
                  <a:srgbClr val="0000FF"/>
                </a:solidFill>
                <a:latin typeface="微軟正黑體" pitchFamily="34" charset="-120"/>
                <a:ea typeface="微軟正黑體" pitchFamily="34" charset="-120"/>
              </a:rPr>
              <a:t>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0638994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31541" y="1628800"/>
            <a:ext cx="8712460" cy="4525963"/>
          </a:xfrm>
        </p:spPr>
        <p:txBody>
          <a:bodyPr/>
          <a:lstStyle/>
          <a:p>
            <a:pPr>
              <a:spcBef>
                <a:spcPts val="0"/>
              </a:spcBef>
            </a:pPr>
            <a:r>
              <a:rPr lang="zh-TW" altLang="en-US" sz="3600" b="1" dirty="0">
                <a:solidFill>
                  <a:srgbClr val="FF0000"/>
                </a:solidFill>
              </a:rPr>
              <a:t>學校：上騰工商、海星高中、四維高中</a:t>
            </a:r>
            <a:endParaRPr lang="en-US" altLang="zh-TW" sz="3600" b="1" dirty="0">
              <a:solidFill>
                <a:srgbClr val="FF0000"/>
              </a:solidFill>
            </a:endParaRPr>
          </a:p>
          <a:p>
            <a:pPr>
              <a:spcBef>
                <a:spcPts val="1200"/>
              </a:spcBef>
            </a:pPr>
            <a:r>
              <a:rPr lang="zh-TW" altLang="en-US" b="1" dirty="0"/>
              <a:t>招生範圍：</a:t>
            </a:r>
            <a:r>
              <a:rPr lang="zh-TW" altLang="en-US" b="1" dirty="0">
                <a:solidFill>
                  <a:srgbClr val="006600"/>
                </a:solidFill>
              </a:rPr>
              <a:t>花蓮縣全區</a:t>
            </a:r>
            <a:endParaRPr lang="en-US" altLang="zh-TW" b="1" dirty="0">
              <a:solidFill>
                <a:srgbClr val="006600"/>
              </a:solidFill>
            </a:endParaRPr>
          </a:p>
          <a:p>
            <a:pPr>
              <a:spcBef>
                <a:spcPts val="18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上騰工商：</a:t>
            </a:r>
            <a:r>
              <a:rPr kumimoji="0" lang="zh-TW" altLang="en-US" b="1" dirty="0">
                <a:solidFill>
                  <a:srgbClr val="000000"/>
                </a:solidFill>
                <a:latin typeface="Times New Roman" panose="02020603050405020304" pitchFamily="18" charset="0"/>
                <a:cs typeface="Times New Roman" panose="02020603050405020304" pitchFamily="18" charset="0"/>
              </a:rPr>
              <a:t>飛機修護科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海星高中：</a:t>
            </a:r>
            <a:r>
              <a:rPr kumimoji="0" lang="zh-TW" altLang="en-US" b="1" dirty="0">
                <a:solidFill>
                  <a:srgbClr val="000000"/>
                </a:solidFill>
                <a:latin typeface="Times New Roman" panose="02020603050405020304" pitchFamily="18" charset="0"/>
                <a:cs typeface="Times New Roman" panose="02020603050405020304" pitchFamily="18" charset="0"/>
              </a:rPr>
              <a:t>普通科</a:t>
            </a:r>
            <a:r>
              <a:rPr lang="en-US" altLang="zh-TW" dirty="0"/>
              <a:t>(</a:t>
            </a:r>
            <a:r>
              <a:rPr lang="zh-TW" altLang="en-US" dirty="0"/>
              <a:t>內含原住民族實驗教育班</a:t>
            </a:r>
            <a:r>
              <a:rPr lang="en-US" altLang="zh-TW" dirty="0"/>
              <a:t>1</a:t>
            </a:r>
            <a:r>
              <a:rPr lang="zh-TW" altLang="en-US" dirty="0"/>
              <a:t>班</a:t>
            </a:r>
            <a:r>
              <a:rPr lang="en-US" altLang="zh-TW" dirty="0"/>
              <a:t>) </a:t>
            </a:r>
            <a:r>
              <a:rPr kumimoji="0" lang="zh-TW" altLang="en-US" b="1" dirty="0">
                <a:solidFill>
                  <a:srgbClr val="000000"/>
                </a:solidFill>
                <a:latin typeface="Times New Roman" panose="02020603050405020304" pitchFamily="18" charset="0"/>
                <a:cs typeface="Times New Roman" panose="02020603050405020304" pitchFamily="18" charset="0"/>
              </a:rPr>
              <a:t>、綜合高中</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四維高中：</a:t>
            </a:r>
            <a:r>
              <a:rPr kumimoji="0" lang="zh-TW" altLang="en-US" b="1" dirty="0">
                <a:solidFill>
                  <a:srgbClr val="000000"/>
                </a:solidFill>
                <a:latin typeface="Times New Roman" panose="02020603050405020304" pitchFamily="18" charset="0"/>
                <a:cs typeface="Times New Roman" panose="02020603050405020304" pitchFamily="18" charset="0"/>
              </a:rPr>
              <a:t>普通科、綜合高中</a:t>
            </a:r>
            <a:endParaRPr kumimoji="0" lang="en-US" altLang="zh-TW" b="1" dirty="0">
              <a:solidFill>
                <a:srgbClr val="000000"/>
              </a:solidFill>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73</a:t>
            </a:fld>
            <a:endParaRPr lang="zh-TW" altLang="en-US"/>
          </a:p>
        </p:txBody>
      </p:sp>
      <p:sp>
        <p:nvSpPr>
          <p:cNvPr id="7" name="Rectangle 1">
            <a:extLst>
              <a:ext uri="{FF2B5EF4-FFF2-40B4-BE49-F238E27FC236}">
                <a16:creationId xmlns="" xmlns:a16="http://schemas.microsoft.com/office/drawing/2014/main" id="{C9F2497B-CA23-43B5-BA83-1903CB3D7A84}"/>
              </a:ext>
            </a:extLst>
          </p:cNvPr>
          <p:cNvSpPr>
            <a:spLocks noChangeArrowheads="1"/>
          </p:cNvSpPr>
          <p:nvPr/>
        </p:nvSpPr>
        <p:spPr bwMode="auto">
          <a:xfrm>
            <a:off x="1176489" y="6172206"/>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67544" y="692696"/>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a:t>
            </a:r>
            <a:r>
              <a:rPr lang="zh-TW" altLang="en-US" b="1" dirty="0">
                <a:solidFill>
                  <a:srgbClr val="FFFF00"/>
                </a:solidFill>
                <a:latin typeface="微軟正黑體" pitchFamily="34" charset="-120"/>
                <a:ea typeface="微軟正黑體" pitchFamily="34" charset="-120"/>
              </a:rPr>
              <a:t>完</a:t>
            </a:r>
            <a:r>
              <a:rPr lang="zh-TW" altLang="en-US" b="1" dirty="0">
                <a:solidFill>
                  <a:srgbClr val="0000FF"/>
                </a:solidFill>
                <a:latin typeface="微軟正黑體" pitchFamily="34" charset="-120"/>
                <a:ea typeface="微軟正黑體" pitchFamily="34" charset="-120"/>
              </a:rPr>
              <a:t>全</a:t>
            </a:r>
            <a:r>
              <a:rPr lang="zh-TW" altLang="en-US" b="1" dirty="0">
                <a:solidFill>
                  <a:srgbClr val="FFFF00"/>
                </a:solidFill>
                <a:latin typeface="微軟正黑體" pitchFamily="34" charset="-120"/>
                <a:ea typeface="微軟正黑體" pitchFamily="34" charset="-120"/>
              </a:rPr>
              <a:t>免</a:t>
            </a:r>
            <a:r>
              <a:rPr lang="zh-TW" altLang="en-US" b="1" dirty="0">
                <a:solidFill>
                  <a:srgbClr val="0000FF"/>
                </a:solidFill>
                <a:latin typeface="微軟正黑體" pitchFamily="34" charset="-120"/>
                <a:ea typeface="微軟正黑體" pitchFamily="34" charset="-120"/>
              </a:rPr>
              <a:t>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6144459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550DF-53C0-4FE6-A9CE-313D92019634}" type="slidenum">
              <a:rPr kumimoji="0" lang="zh-TW" altLang="en-US" sz="1400" b="1"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zh-TW" sz="1200" b="1" i="0" u="none" strike="noStrike" kern="1200" cap="none" spc="0" normalizeH="0" baseline="0" noProof="0">
              <a:ln>
                <a:noFill/>
              </a:ln>
              <a:solidFill>
                <a:prstClr val="black"/>
              </a:solidFill>
              <a:effectLst/>
              <a:uLnTx/>
              <a:uFillTx/>
              <a:latin typeface="Calibri" pitchFamily="34" charset="0"/>
              <a:ea typeface="新細明體" pitchFamily="18" charset="-120"/>
              <a:cs typeface="+mn-cs"/>
            </a:endParaRPr>
          </a:p>
        </p:txBody>
      </p:sp>
      <p:sp>
        <p:nvSpPr>
          <p:cNvPr id="3" name="文字版面配置區 2"/>
          <p:cNvSpPr>
            <a:spLocks noGrp="1"/>
          </p:cNvSpPr>
          <p:nvPr>
            <p:ph type="body" idx="1"/>
          </p:nvPr>
        </p:nvSpPr>
        <p:spPr>
          <a:xfrm>
            <a:off x="1043608" y="224644"/>
            <a:ext cx="8388424" cy="2447305"/>
          </a:xfrm>
        </p:spPr>
        <p:txBody>
          <a:bodyPr rtlCol="0">
            <a:noAutofit/>
          </a:bodyPr>
          <a:lstStyle/>
          <a:p>
            <a:pPr algn="ctr" fontAlgn="auto">
              <a:lnSpc>
                <a:spcPct val="150000"/>
              </a:lnSpc>
              <a:spcBef>
                <a:spcPts val="0"/>
              </a:spcBef>
              <a:spcAft>
                <a:spcPts val="0"/>
              </a:spcAft>
              <a:defRPr/>
            </a:pPr>
            <a:r>
              <a:rPr lang="zh-TW" altLang="en-US" sz="3600" b="1" dirty="0">
                <a:solidFill>
                  <a:srgbClr val="000099"/>
                </a:solidFill>
                <a:latin typeface="Times New Roman" pitchFamily="18" charset="0"/>
                <a:ea typeface="標楷體" pitchFamily="65" charset="-120"/>
                <a:cs typeface="Times New Roman" pitchFamily="18" charset="0"/>
              </a:rPr>
              <a:t>宜昌國中的同學，若想申請</a:t>
            </a:r>
            <a:r>
              <a:rPr lang="zh-TW" altLang="en-US" sz="3600" b="1" dirty="0">
                <a:solidFill>
                  <a:srgbClr val="FF0000"/>
                </a:solidFill>
                <a:latin typeface="Times New Roman" pitchFamily="18" charset="0"/>
                <a:ea typeface="標楷體" pitchFamily="65" charset="-120"/>
                <a:cs typeface="Times New Roman" pitchFamily="18" charset="0"/>
              </a:rPr>
              <a:t>完免管道</a:t>
            </a:r>
            <a:r>
              <a:rPr lang="zh-TW" altLang="en-US" sz="3600" b="1" dirty="0">
                <a:solidFill>
                  <a:srgbClr val="000099"/>
                </a:solidFill>
                <a:latin typeface="Times New Roman" pitchFamily="18" charset="0"/>
                <a:ea typeface="標楷體" pitchFamily="65" charset="-120"/>
                <a:cs typeface="Times New Roman" pitchFamily="18" charset="0"/>
              </a:rPr>
              <a:t>進入</a:t>
            </a:r>
            <a:r>
              <a:rPr lang="zh-TW" altLang="en-US" sz="3600" b="1" dirty="0" smtClean="0">
                <a:solidFill>
                  <a:srgbClr val="FF0000"/>
                </a:solidFill>
                <a:latin typeface="Times New Roman" pitchFamily="18" charset="0"/>
                <a:ea typeface="標楷體" pitchFamily="65" charset="-120"/>
                <a:cs typeface="Times New Roman" pitchFamily="18" charset="0"/>
              </a:rPr>
              <a:t>公立學校</a:t>
            </a:r>
            <a:r>
              <a:rPr lang="zh-TW" altLang="en-US" sz="3600" b="1" dirty="0">
                <a:solidFill>
                  <a:srgbClr val="000099"/>
                </a:solidFill>
                <a:latin typeface="Times New Roman" pitchFamily="18" charset="0"/>
                <a:ea typeface="標楷體" pitchFamily="65" charset="-120"/>
                <a:cs typeface="Times New Roman" pitchFamily="18" charset="0"/>
              </a:rPr>
              <a:t>，有何選擇？</a:t>
            </a:r>
            <a:endParaRPr lang="en-US" altLang="zh-TW" sz="3600" b="1" dirty="0">
              <a:solidFill>
                <a:srgbClr val="000099"/>
              </a:solidFill>
              <a:latin typeface="Times New Roman" pitchFamily="18" charset="0"/>
              <a:ea typeface="標楷體" pitchFamily="65" charset="-120"/>
              <a:cs typeface="Times New Roman" pitchFamily="18" charset="0"/>
            </a:endParaRPr>
          </a:p>
        </p:txBody>
      </p:sp>
      <p:sp>
        <p:nvSpPr>
          <p:cNvPr id="15" name="橢圓形圖說文字 14"/>
          <p:cNvSpPr/>
          <p:nvPr/>
        </p:nvSpPr>
        <p:spPr>
          <a:xfrm>
            <a:off x="0" y="692696"/>
            <a:ext cx="1259632"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1" lang="en-US" altLang="zh-TW" sz="7200" b="0" i="0" u="none" strike="noStrike" kern="1200" cap="none" spc="0" normalizeH="0" baseline="0" noProof="0" dirty="0">
                <a:ln>
                  <a:noFill/>
                </a:ln>
                <a:solidFill>
                  <a:srgbClr val="FFFF00"/>
                </a:solidFill>
                <a:effectLst/>
                <a:uLnTx/>
                <a:uFillTx/>
                <a:latin typeface="Arial Black" panose="020B0A04020102020204" pitchFamily="34" charset="0"/>
                <a:ea typeface="微软雅黑" panose="020B0503020204020204" pitchFamily="34" charset="-122"/>
                <a:cs typeface="+mn-cs"/>
              </a:rPr>
              <a:t>Q</a:t>
            </a:r>
            <a:endParaRPr kumimoji="1" lang="zh-TW" altLang="en-US" sz="7200" b="0" i="0" u="none" strike="noStrike" kern="1200" cap="none" spc="0" normalizeH="0" baseline="0" noProof="0" dirty="0">
              <a:ln>
                <a:noFill/>
              </a:ln>
              <a:solidFill>
                <a:srgbClr val="FFFF00"/>
              </a:solidFill>
              <a:effectLst/>
              <a:uLnTx/>
              <a:uFillTx/>
              <a:latin typeface="Arial Black" panose="020B0A04020102020204" pitchFamily="34" charset="0"/>
              <a:ea typeface="微软雅黑" panose="020B0503020204020204" pitchFamily="34" charset="-122"/>
              <a:cs typeface="+mn-cs"/>
            </a:endParaRPr>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花蓮區適性入學管道</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超額比序</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1</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4</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5</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rPr>
                    <a:t>3</a:t>
                  </a:r>
                  <a:endParaRPr kumimoji="1" lang="zh-TW" altLang="en-US" sz="24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2</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0</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grpSp>
      <p:sp>
        <p:nvSpPr>
          <p:cNvPr id="27" name="矩形 26"/>
          <p:cNvSpPr/>
          <p:nvPr/>
        </p:nvSpPr>
        <p:spPr>
          <a:xfrm>
            <a:off x="1260071" y="2420888"/>
            <a:ext cx="7704856" cy="963031"/>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花蓮高工</a:t>
            </a:r>
            <a:r>
              <a:rPr kumimoji="0" lang="en-US" altLang="zh-TW"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a:t>
            </a:r>
            <a:r>
              <a:rPr kumimoji="0" lang="zh-TW" altLang="en-US"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花蓮高農</a:t>
            </a:r>
            <a:endParaRPr kumimoji="0" lang="en-US" altLang="zh-TW"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28" name="文字版面配置區 2"/>
          <p:cNvSpPr txBox="1">
            <a:spLocks/>
          </p:cNvSpPr>
          <p:nvPr/>
        </p:nvSpPr>
        <p:spPr bwMode="auto">
          <a:xfrm>
            <a:off x="544680" y="3501008"/>
            <a:ext cx="8388424" cy="166760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0" indent="0" algn="l"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kumimoji="1"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kumimoji="1"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kumimoji="1"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kumimoji="1"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ctr" defTabSz="914400" rtl="0" eaLnBrk="0" fontAlgn="auto" latinLnBrk="0" hangingPunct="0">
              <a:lnSpc>
                <a:spcPct val="150000"/>
              </a:lnSpc>
              <a:spcBef>
                <a:spcPts val="0"/>
              </a:spcBef>
              <a:spcAft>
                <a:spcPts val="0"/>
              </a:spcAft>
              <a:buClrTx/>
              <a:buSzTx/>
              <a:buFont typeface="Arial" charset="0"/>
              <a:buNone/>
              <a:tabLst/>
              <a:defRPr/>
            </a:pPr>
            <a:r>
              <a:rPr kumimoji="1" lang="zh-TW" altLang="en-US" sz="3600" b="1" i="0" u="none" strike="noStrike" kern="1200" cap="none" spc="0" normalizeH="0" baseline="0" noProof="0" dirty="0">
                <a:ln>
                  <a:noFill/>
                </a:ln>
                <a:solidFill>
                  <a:srgbClr val="000099"/>
                </a:solidFill>
                <a:effectLst/>
                <a:uLnTx/>
                <a:uFillTx/>
                <a:latin typeface="Times New Roman" pitchFamily="18" charset="0"/>
                <a:ea typeface="標楷體" pitchFamily="65" charset="-120"/>
                <a:cs typeface="Times New Roman" pitchFamily="18" charset="0"/>
              </a:rPr>
              <a:t>宜昌國中的同學，若想申請</a:t>
            </a:r>
            <a:r>
              <a:rPr kumimoji="1" lang="zh-TW" altLang="en-US" sz="3600" b="1" i="0" u="none" strike="noStrike" kern="1200" cap="none" spc="0" normalizeH="0" baseline="0" noProof="0" dirty="0">
                <a:ln>
                  <a:noFill/>
                </a:ln>
                <a:solidFill>
                  <a:srgbClr val="FF0000"/>
                </a:solidFill>
                <a:effectLst/>
                <a:uLnTx/>
                <a:uFillTx/>
                <a:latin typeface="Times New Roman" pitchFamily="18" charset="0"/>
                <a:ea typeface="標楷體" pitchFamily="65" charset="-120"/>
                <a:cs typeface="Times New Roman" pitchFamily="18" charset="0"/>
              </a:rPr>
              <a:t>完免管道</a:t>
            </a:r>
            <a:r>
              <a:rPr kumimoji="1" lang="zh-TW" altLang="en-US" sz="3600" b="1" i="0" u="none" strike="noStrike" kern="1200" cap="none" spc="0" normalizeH="0" baseline="0" noProof="0" dirty="0">
                <a:ln>
                  <a:noFill/>
                </a:ln>
                <a:solidFill>
                  <a:srgbClr val="000099"/>
                </a:solidFill>
                <a:effectLst/>
                <a:uLnTx/>
                <a:uFillTx/>
                <a:latin typeface="Times New Roman" pitchFamily="18" charset="0"/>
                <a:ea typeface="標楷體" pitchFamily="65" charset="-120"/>
                <a:cs typeface="Times New Roman" pitchFamily="18" charset="0"/>
              </a:rPr>
              <a:t>進入</a:t>
            </a:r>
            <a:r>
              <a:rPr kumimoji="1" lang="zh-TW" altLang="en-US" sz="3600" b="1" i="0" u="none" strike="noStrike" kern="1200" cap="none" spc="0" normalizeH="0" baseline="0" noProof="0" dirty="0">
                <a:ln>
                  <a:noFill/>
                </a:ln>
                <a:solidFill>
                  <a:srgbClr val="FF0000"/>
                </a:solidFill>
                <a:effectLst/>
                <a:uLnTx/>
                <a:uFillTx/>
                <a:latin typeface="Times New Roman" pitchFamily="18" charset="0"/>
                <a:ea typeface="標楷體" pitchFamily="65" charset="-120"/>
                <a:cs typeface="Times New Roman" pitchFamily="18" charset="0"/>
              </a:rPr>
              <a:t>私立學校</a:t>
            </a:r>
            <a:r>
              <a:rPr kumimoji="1" lang="zh-TW" altLang="en-US" sz="3600" b="1" i="0" u="none" strike="noStrike" kern="1200" cap="none" spc="0" normalizeH="0" baseline="0" noProof="0" dirty="0">
                <a:ln>
                  <a:noFill/>
                </a:ln>
                <a:solidFill>
                  <a:srgbClr val="000099"/>
                </a:solidFill>
                <a:effectLst/>
                <a:uLnTx/>
                <a:uFillTx/>
                <a:latin typeface="Times New Roman" pitchFamily="18" charset="0"/>
                <a:ea typeface="標楷體" pitchFamily="65" charset="-120"/>
                <a:cs typeface="Times New Roman" pitchFamily="18" charset="0"/>
              </a:rPr>
              <a:t>，有何選擇？</a:t>
            </a:r>
            <a:endParaRPr kumimoji="1" lang="en-US" altLang="zh-TW" sz="3600" b="1" i="0" u="none" strike="noStrike" kern="1200" cap="none" spc="0" normalizeH="0" baseline="0" noProof="0" dirty="0">
              <a:ln>
                <a:noFill/>
              </a:ln>
              <a:solidFill>
                <a:srgbClr val="000099"/>
              </a:solidFill>
              <a:effectLst/>
              <a:uLnTx/>
              <a:uFillTx/>
              <a:latin typeface="Times New Roman" pitchFamily="18" charset="0"/>
              <a:ea typeface="標楷體" pitchFamily="65" charset="-120"/>
              <a:cs typeface="Times New Roman" pitchFamily="18" charset="0"/>
            </a:endParaRPr>
          </a:p>
        </p:txBody>
      </p:sp>
      <p:sp>
        <p:nvSpPr>
          <p:cNvPr id="29" name="矩形 28"/>
          <p:cNvSpPr/>
          <p:nvPr/>
        </p:nvSpPr>
        <p:spPr>
          <a:xfrm>
            <a:off x="179512" y="5373216"/>
            <a:ext cx="8964488" cy="963031"/>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zh-TW" altLang="en-US" sz="48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上騰工商、海星高中、四維高中</a:t>
            </a:r>
            <a:endParaRPr kumimoji="1" lang="en-US" altLang="zh-TW" sz="48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93676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學校：花蓮高商</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應用英語科、會計事務科、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0">
              <a:buNone/>
            </a:pPr>
            <a:r>
              <a:rPr kumimoji="0" lang="zh-TW" altLang="en-US" b="1" dirty="0">
                <a:solidFill>
                  <a:srgbClr val="000000"/>
                </a:solidFill>
                <a:latin typeface="Times New Roman" panose="02020603050405020304" pitchFamily="18" charset="0"/>
                <a:cs typeface="Times New Roman" panose="02020603050405020304" pitchFamily="18" charset="0"/>
              </a:rPr>
              <a:t>                        資料處理科、多媒體設計科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2333625">
              <a:buNone/>
            </a:pP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114</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75</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456309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學校：花蓮高工</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a:solidFill>
                  <a:srgbClr val="000000"/>
                </a:solidFill>
                <a:latin typeface="Times New Roman" panose="02020603050405020304" pitchFamily="18" charset="0"/>
                <a:cs typeface="Times New Roman" panose="02020603050405020304" pitchFamily="18" charset="0"/>
              </a:rPr>
              <a:t>化工科、製圖科、電機科、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0">
              <a:buNone/>
            </a:pPr>
            <a:r>
              <a:rPr kumimoji="0" lang="zh-TW" altLang="en-US" sz="3000" b="1" dirty="0">
                <a:solidFill>
                  <a:srgbClr val="000000"/>
                </a:solidFill>
                <a:latin typeface="Times New Roman" panose="02020603050405020304" pitchFamily="18" charset="0"/>
                <a:cs typeface="Times New Roman" panose="02020603050405020304" pitchFamily="18" charset="0"/>
              </a:rPr>
              <a:t>                         </a:t>
            </a:r>
            <a:r>
              <a:rPr kumimoji="0" lang="zh-TW" altLang="en-US" sz="2800" b="1" dirty="0">
                <a:latin typeface="Times New Roman" panose="02020603050405020304" pitchFamily="18" charset="0"/>
                <a:cs typeface="Times New Roman" panose="02020603050405020304" pitchFamily="18" charset="0"/>
              </a:rPr>
              <a:t>機械科、機電科、建</a:t>
            </a:r>
            <a:r>
              <a:rPr kumimoji="0" lang="zh-TW" altLang="en-US" sz="3000" b="1" dirty="0">
                <a:solidFill>
                  <a:srgbClr val="000000"/>
                </a:solidFill>
                <a:latin typeface="Times New Roman" panose="02020603050405020304" pitchFamily="18" charset="0"/>
                <a:cs typeface="Times New Roman" panose="02020603050405020304" pitchFamily="18" charset="0"/>
              </a:rPr>
              <a:t>築科、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0">
              <a:buNone/>
            </a:pPr>
            <a:r>
              <a:rPr kumimoji="0" lang="zh-TW" altLang="en-US" sz="3000" b="1" dirty="0">
                <a:solidFill>
                  <a:srgbClr val="000000"/>
                </a:solidFill>
                <a:latin typeface="Times New Roman" panose="02020603050405020304" pitchFamily="18" charset="0"/>
                <a:cs typeface="Times New Roman" panose="02020603050405020304" pitchFamily="18" charset="0"/>
              </a:rPr>
              <a:t>                          汽車科、電子科、資訊科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0">
              <a:buNone/>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114</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76</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7412320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77</a:t>
            </a:fld>
            <a:endParaRPr lang="zh-TW" altLang="en-US"/>
          </a:p>
        </p:txBody>
      </p:sp>
      <p:sp>
        <p:nvSpPr>
          <p:cNvPr id="17"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18" name="內容版面配置區 2"/>
          <p:cNvSpPr txBox="1">
            <a:spLocks/>
          </p:cNvSpPr>
          <p:nvPr/>
        </p:nvSpPr>
        <p:spPr bwMode="auto">
          <a:xfrm>
            <a:off x="107506" y="1916838"/>
            <a:ext cx="914501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3600" b="1" dirty="0">
                <a:solidFill>
                  <a:srgbClr val="FF0000"/>
                </a:solidFill>
              </a:rPr>
              <a:t>學校：花蓮高農</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a:solidFill>
                  <a:srgbClr val="000000"/>
                </a:solidFill>
                <a:latin typeface="Times New Roman" panose="02020603050405020304" pitchFamily="18" charset="0"/>
                <a:cs typeface="Times New Roman" panose="02020603050405020304" pitchFamily="18" charset="0"/>
              </a:rPr>
              <a:t>土木科、食品加工科、農場經營科、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a:solidFill>
                  <a:srgbClr val="000000"/>
                </a:solidFill>
                <a:latin typeface="Times New Roman" panose="02020603050405020304" pitchFamily="18" charset="0"/>
                <a:cs typeface="Times New Roman" panose="02020603050405020304" pitchFamily="18" charset="0"/>
              </a:rPr>
              <a:t>森林科、園藝科、畜產保健科、餐飲</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a:solidFill>
                  <a:srgbClr val="000000"/>
                </a:solidFill>
                <a:latin typeface="Times New Roman" panose="02020603050405020304" pitchFamily="18" charset="0"/>
                <a:cs typeface="Times New Roman" panose="02020603050405020304" pitchFamily="18" charset="0"/>
              </a:rPr>
              <a:t>管理科、生物產業機電科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427288">
              <a:buNone/>
            </a:pPr>
            <a:endParaRPr lang="en-US" altLang="zh-TW" sz="2400" dirty="0"/>
          </a:p>
          <a:p>
            <a:pPr marL="269875" indent="-269875">
              <a:spcBef>
                <a:spcPts val="1800"/>
              </a:spcBef>
              <a:buFontTx/>
              <a:buNone/>
            </a:pPr>
            <a:r>
              <a:rPr lang="zh-TW" altLang="zh-TW" sz="2000" dirty="0"/>
              <a:t>※</a:t>
            </a:r>
            <a:r>
              <a:rPr lang="zh-TW" altLang="en-US" sz="2000" dirty="0"/>
              <a:t>詳細內容請參閱「</a:t>
            </a:r>
            <a:r>
              <a:rPr lang="en-US" altLang="zh-TW" sz="2000" dirty="0"/>
              <a:t>114</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8788574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5D400BF4-C259-5FA6-929D-5C6E5EBB5A68}"/>
              </a:ext>
            </a:extLst>
          </p:cNvPr>
          <p:cNvSpPr>
            <a:spLocks noGrp="1"/>
          </p:cNvSpPr>
          <p:nvPr>
            <p:ph idx="1"/>
          </p:nvPr>
        </p:nvSpPr>
        <p:spPr/>
        <p:txBody>
          <a:bodyPr/>
          <a:lstStyle/>
          <a:p>
            <a:r>
              <a:rPr lang="zh-TW" altLang="en-US" sz="3600" b="1" dirty="0">
                <a:solidFill>
                  <a:srgbClr val="FF0000"/>
                </a:solidFill>
              </a:rPr>
              <a:t>學校：玉里高中</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資料處理科、電子商務科、時尚造型科、觀光事業科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0">
              <a:buNone/>
            </a:pPr>
            <a:endParaRPr lang="zh-TW" altLang="en-US" dirty="0"/>
          </a:p>
        </p:txBody>
      </p:sp>
      <p:sp>
        <p:nvSpPr>
          <p:cNvPr id="4" name="投影片編號版面配置區 3">
            <a:extLst>
              <a:ext uri="{FF2B5EF4-FFF2-40B4-BE49-F238E27FC236}">
                <a16:creationId xmlns="" xmlns:a16="http://schemas.microsoft.com/office/drawing/2014/main" id="{05D5D00B-8857-B75E-3E05-EF4ED44C6C56}"/>
              </a:ext>
            </a:extLst>
          </p:cNvPr>
          <p:cNvSpPr>
            <a:spLocks noGrp="1"/>
          </p:cNvSpPr>
          <p:nvPr>
            <p:ph type="sldNum" sz="quarter" idx="12"/>
          </p:nvPr>
        </p:nvSpPr>
        <p:spPr/>
        <p:txBody>
          <a:bodyPr/>
          <a:lstStyle/>
          <a:p>
            <a:pPr>
              <a:defRPr/>
            </a:pPr>
            <a:fld id="{1ECC75B7-3E76-4ACC-92CB-F8F94F23DF5E}" type="slidenum">
              <a:rPr lang="zh-TW" altLang="en-US" smtClean="0"/>
              <a:pPr>
                <a:defRPr/>
              </a:pPr>
              <a:t>78</a:t>
            </a:fld>
            <a:endParaRPr lang="zh-TW" altLang="en-US"/>
          </a:p>
        </p:txBody>
      </p:sp>
      <p:sp>
        <p:nvSpPr>
          <p:cNvPr id="5" name="標題 1">
            <a:extLst>
              <a:ext uri="{FF2B5EF4-FFF2-40B4-BE49-F238E27FC236}">
                <a16:creationId xmlns="" xmlns:a16="http://schemas.microsoft.com/office/drawing/2014/main" id="{7092C21C-477A-D14A-30BA-978EEA5874F5}"/>
              </a:ext>
            </a:extLst>
          </p:cNvPr>
          <p:cNvSpPr>
            <a:spLocks noGrp="1"/>
          </p:cNvSpPr>
          <p:nvPr>
            <p:ph type="title"/>
          </p:nvPr>
        </p:nvSpPr>
        <p:spPr>
          <a:xfrm>
            <a:off x="457200" y="274638"/>
            <a:ext cx="8229600" cy="1143000"/>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Tree>
    <p:extLst>
      <p:ext uri="{BB962C8B-B14F-4D97-AF65-F5344CB8AC3E}">
        <p14:creationId xmlns:p14="http://schemas.microsoft.com/office/powerpoint/2010/main" val="3544512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學校：上騰工商</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飛機修護科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114</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79</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579043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0688"/>
            <a:ext cx="9144000" cy="584775"/>
          </a:xfrm>
          <a:prstGeom prst="rect">
            <a:avLst/>
          </a:prstGeom>
          <a:noFill/>
          <a:ln>
            <a:noFill/>
          </a:ln>
        </p:spPr>
        <p:txBody>
          <a:bodyPr wrap="square" rtlCol="0">
            <a:spAutoFit/>
          </a:bodyPr>
          <a:lstStyle/>
          <a:p>
            <a:pPr defTabSz="1219170" fontAlgn="auto" latinLnBrk="1">
              <a:spcBef>
                <a:spcPts val="0"/>
              </a:spcBef>
              <a:spcAft>
                <a:spcPts val="0"/>
              </a:spcAft>
            </a:pPr>
            <a:r>
              <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200" b="1" dirty="0">
                <a:solidFill>
                  <a:srgbClr val="C00000"/>
                </a:solidFill>
                <a:latin typeface="微軟正黑體" panose="020B0604030504040204" pitchFamily="34" charset="-120"/>
                <a:ea typeface="微軟正黑體" panose="020B0604030504040204" pitchFamily="34" charset="-120"/>
              </a:rPr>
              <a:t>時代不一樣了，我們的引導思維有跟著改變嗎？</a:t>
            </a:r>
          </a:p>
        </p:txBody>
      </p:sp>
      <p:sp>
        <p:nvSpPr>
          <p:cNvPr id="20" name="矩形 1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21" name="群組 20"/>
          <p:cNvGrpSpPr/>
          <p:nvPr/>
        </p:nvGrpSpPr>
        <p:grpSpPr>
          <a:xfrm>
            <a:off x="2371396" y="98852"/>
            <a:ext cx="2560644" cy="360040"/>
            <a:chOff x="2299388" y="98852"/>
            <a:chExt cx="2560644" cy="360040"/>
          </a:xfrm>
        </p:grpSpPr>
        <p:grpSp>
          <p:nvGrpSpPr>
            <p:cNvPr id="22" name="群組 4"/>
            <p:cNvGrpSpPr/>
            <p:nvPr/>
          </p:nvGrpSpPr>
          <p:grpSpPr>
            <a:xfrm>
              <a:off x="3227581" y="98852"/>
              <a:ext cx="1632451" cy="360040"/>
              <a:chOff x="2835897" y="44624"/>
              <a:chExt cx="1632451" cy="360040"/>
            </a:xfrm>
          </p:grpSpPr>
          <p:sp>
            <p:nvSpPr>
              <p:cNvPr id="25" name="橢圓 2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2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7" name="圖片 6" descr="一張含有 文字, 螢幕擷取畫面, 字型, 網頁 的圖片&#10;&#10;自動產生的描述">
            <a:extLst>
              <a:ext uri="{FF2B5EF4-FFF2-40B4-BE49-F238E27FC236}">
                <a16:creationId xmlns="" xmlns:a16="http://schemas.microsoft.com/office/drawing/2014/main" id="{E51A2E2D-CF8D-5DF5-0A94-36958E18A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5462"/>
            <a:ext cx="4507903" cy="5652537"/>
          </a:xfrm>
          <a:prstGeom prst="rect">
            <a:avLst/>
          </a:prstGeom>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903" y="1205461"/>
            <a:ext cx="4636097" cy="56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94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additive="base">
                                        <p:cTn id="12" dur="500" fill="hold"/>
                                        <p:tgtEl>
                                          <p:spTgt spid="6146"/>
                                        </p:tgtEl>
                                        <p:attrNameLst>
                                          <p:attrName>ppt_x</p:attrName>
                                        </p:attrNameLst>
                                      </p:cBhvr>
                                      <p:tavLst>
                                        <p:tav tm="0">
                                          <p:val>
                                            <p:strVal val="#ppt_x"/>
                                          </p:val>
                                        </p:tav>
                                        <p:tav tm="100000">
                                          <p:val>
                                            <p:strVal val="#ppt_x"/>
                                          </p:val>
                                        </p:tav>
                                      </p:tavLst>
                                    </p:anim>
                                    <p:anim calcmode="lin" valueType="num">
                                      <p:cBhvr additive="base">
                                        <p:cTn id="13"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80</a:t>
            </a:fld>
            <a:endParaRPr lang="zh-TW" altLang="en-US"/>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8851" y="696977"/>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smtClean="0">
                <a:solidFill>
                  <a:prstClr val="white"/>
                </a:solidFill>
                <a:latin typeface="微軟正黑體" panose="020B0604030504040204" pitchFamily="34" charset="-120"/>
                <a:ea typeface="微軟正黑體" panose="020B0604030504040204" pitchFamily="34" charset="-120"/>
              </a:rPr>
              <a:t>114</a:t>
            </a:r>
            <a:r>
              <a:rPr lang="zh-TW" altLang="en-US" sz="3200" b="1" dirty="0" smtClean="0">
                <a:solidFill>
                  <a:prstClr val="white"/>
                </a:solidFill>
                <a:latin typeface="微軟正黑體" panose="020B0604030504040204" pitchFamily="34" charset="-120"/>
                <a:ea typeface="微軟正黑體" panose="020B0604030504040204" pitchFamily="34" charset="-120"/>
              </a:rPr>
              <a:t>學年</a:t>
            </a:r>
            <a:r>
              <a:rPr lang="zh-TW" altLang="en-US" sz="3200" b="1" dirty="0">
                <a:solidFill>
                  <a:prstClr val="white"/>
                </a:solidFill>
                <a:latin typeface="微軟正黑體" panose="020B0604030504040204" pitchFamily="34" charset="-120"/>
                <a:ea typeface="微軟正黑體" panose="020B0604030504040204" pitchFamily="34" charset="-120"/>
              </a:rPr>
              <a:t>度特色招生入學管道說明</a:t>
            </a:r>
          </a:p>
        </p:txBody>
      </p:sp>
      <p:sp>
        <p:nvSpPr>
          <p:cNvPr id="8" name="文字方塊 7"/>
          <p:cNvSpPr txBox="1"/>
          <p:nvPr/>
        </p:nvSpPr>
        <p:spPr>
          <a:xfrm>
            <a:off x="88653" y="1356736"/>
            <a:ext cx="9036496" cy="400110"/>
          </a:xfrm>
          <a:prstGeom prst="rect">
            <a:avLst/>
          </a:prstGeom>
          <a:noFill/>
        </p:spPr>
        <p:txBody>
          <a:bodyPr wrap="square" rtlCol="0">
            <a:spAutoFit/>
          </a:bodyPr>
          <a:lstStyle/>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sp>
        <p:nvSpPr>
          <p:cNvPr id="9" name="文字方塊 8"/>
          <p:cNvSpPr txBox="1"/>
          <p:nvPr/>
        </p:nvSpPr>
        <p:spPr>
          <a:xfrm>
            <a:off x="328916" y="1556799"/>
            <a:ext cx="8815099" cy="5165517"/>
          </a:xfrm>
          <a:prstGeom prst="rect">
            <a:avLst/>
          </a:prstGeom>
          <a:noFill/>
        </p:spPr>
        <p:txBody>
          <a:bodyPr wrap="square" rtlCol="0">
            <a:spAutoFit/>
          </a:bodyPr>
          <a:lstStyle/>
          <a:p>
            <a:r>
              <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三、藝才班甄選入學</a:t>
            </a:r>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a:t>
            </a:r>
            <a:endPar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分為四類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音樂班、美術班、舞蹈班、戲劇班。以聯合辦理為原則</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參加之學生，</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不受就學區之限制，惟僅能向一區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校</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報名術科測驗及申請分發。</a:t>
            </a: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管道一之「競賽表現」</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競賽表現特別優異者，可提出書面審查資料</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依「高中藝術才</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能美術</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音樂類、舞蹈類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類學生競賽表現採認參照標準」進行書面審查</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經鑑輔會鑑定</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通過後，即可報到入學。</a:t>
            </a:r>
            <a:endPar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管道二之「術科測驗」</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招生作業分術科測驗及分發作業二階段辦理</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pPr marL="180000" indent="-180000">
              <a:lnSpc>
                <a:spcPts val="1000"/>
              </a:lnSpc>
            </a:pPr>
            <a:endParaRPr lang="en-US" altLang="zh-TW" sz="2600" b="1" dirty="0">
              <a:solidFill>
                <a:srgbClr val="C00000"/>
              </a:solidFill>
              <a:latin typeface="微軟正黑體" panose="020B0604030504040204" pitchFamily="34" charset="-120"/>
              <a:ea typeface="微軟正黑體" panose="020B0604030504040204" pitchFamily="34" charset="-120"/>
              <a:cs typeface="Apple LiGothic Medium"/>
            </a:endParaRPr>
          </a:p>
          <a:p>
            <a:pPr marL="444500" indent="-444500"/>
            <a: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t>四、科學班甄選入學：</a:t>
            </a:r>
            <a:endParaRPr lang="en-US" altLang="zh-TW" sz="2600" b="1" dirty="0">
              <a:solidFill>
                <a:srgbClr val="C00000"/>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科學班甄選為各校單獨招生，招生名額、報名暨入班資格審查，依各校招生簡章為準</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各校採報名暨入班資格審查。</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辦理科學營：透過科學能力檢定，進行倍率篩選學生，並施以實驗實作或口試。 </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pPr>
              <a:lnSpc>
                <a:spcPts val="1600"/>
              </a:lnSpc>
            </a:pPr>
            <a:endParaRPr lang="zh-TW" altLang="en-US" sz="2800"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t>五、體育班甄選入學：</a:t>
            </a:r>
            <a:b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b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各校體育班發展運動種類及特色課程內容，自訂錄取條件及名額，以自辦或聯合 </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        辦理的術科測驗分數作為入學依據。</a:t>
            </a:r>
            <a:b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b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本管道之不受免試就學區限制，學生得跨區報名。 </a:t>
            </a:r>
          </a:p>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圓角矩形 15">
            <a:extLst>
              <a:ext uri="{FF2B5EF4-FFF2-40B4-BE49-F238E27FC236}">
                <a16:creationId xmlns="" xmlns:a16="http://schemas.microsoft.com/office/drawing/2014/main" id="{99091646-E021-FA1C-F0C1-8D5F9C29AC5C}"/>
              </a:ext>
            </a:extLst>
          </p:cNvPr>
          <p:cNvSpPr/>
          <p:nvPr/>
        </p:nvSpPr>
        <p:spPr>
          <a:xfrm>
            <a:off x="1856497" y="2204864"/>
            <a:ext cx="1902614" cy="595007"/>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a:solidFill>
                  <a:prstClr val="white"/>
                </a:solidFill>
                <a:latin typeface="標楷體" pitchFamily="65" charset="-120"/>
                <a:ea typeface="標楷體" pitchFamily="65" charset="-120"/>
              </a:rPr>
              <a:t>花蓮高中</a:t>
            </a:r>
          </a:p>
        </p:txBody>
      </p:sp>
      <p:sp>
        <p:nvSpPr>
          <p:cNvPr id="5" name="圓角矩形 16">
            <a:extLst>
              <a:ext uri="{FF2B5EF4-FFF2-40B4-BE49-F238E27FC236}">
                <a16:creationId xmlns="" xmlns:a16="http://schemas.microsoft.com/office/drawing/2014/main" id="{7BBB5EAA-7931-62BB-0F10-AE7EE3DB98A6}"/>
              </a:ext>
            </a:extLst>
          </p:cNvPr>
          <p:cNvSpPr/>
          <p:nvPr/>
        </p:nvSpPr>
        <p:spPr>
          <a:xfrm>
            <a:off x="3947788" y="2204863"/>
            <a:ext cx="1902614" cy="59500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a:solidFill>
                  <a:prstClr val="white"/>
                </a:solidFill>
                <a:latin typeface="標楷體" pitchFamily="65" charset="-120"/>
                <a:ea typeface="標楷體" pitchFamily="65" charset="-120"/>
              </a:rPr>
              <a:t>花蓮女中</a:t>
            </a:r>
          </a:p>
        </p:txBody>
      </p:sp>
      <p:sp>
        <p:nvSpPr>
          <p:cNvPr id="6" name="圓角矩形 17">
            <a:extLst>
              <a:ext uri="{FF2B5EF4-FFF2-40B4-BE49-F238E27FC236}">
                <a16:creationId xmlns="" xmlns:a16="http://schemas.microsoft.com/office/drawing/2014/main" id="{AE2A1A82-47B1-1BFE-F9B0-5DAE6095FE8B}"/>
              </a:ext>
            </a:extLst>
          </p:cNvPr>
          <p:cNvSpPr/>
          <p:nvPr/>
        </p:nvSpPr>
        <p:spPr>
          <a:xfrm>
            <a:off x="1834030" y="5661248"/>
            <a:ext cx="1902614" cy="595007"/>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a:solidFill>
                  <a:prstClr val="white"/>
                </a:solidFill>
                <a:latin typeface="標楷體" pitchFamily="65" charset="-120"/>
                <a:ea typeface="標楷體" pitchFamily="65" charset="-120"/>
              </a:rPr>
              <a:t>花蓮高中</a:t>
            </a:r>
          </a:p>
        </p:txBody>
      </p:sp>
      <p:sp>
        <p:nvSpPr>
          <p:cNvPr id="10" name="圓角矩形 27">
            <a:extLst>
              <a:ext uri="{FF2B5EF4-FFF2-40B4-BE49-F238E27FC236}">
                <a16:creationId xmlns="" xmlns:a16="http://schemas.microsoft.com/office/drawing/2014/main" id="{68E411ED-6CF1-789B-6640-DD27F71C8BDD}"/>
              </a:ext>
            </a:extLst>
          </p:cNvPr>
          <p:cNvSpPr/>
          <p:nvPr/>
        </p:nvSpPr>
        <p:spPr>
          <a:xfrm>
            <a:off x="3925321" y="5661247"/>
            <a:ext cx="1902614" cy="59500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a:solidFill>
                  <a:prstClr val="white"/>
                </a:solidFill>
                <a:latin typeface="標楷體" pitchFamily="65" charset="-120"/>
                <a:ea typeface="標楷體" pitchFamily="65" charset="-120"/>
              </a:rPr>
              <a:t>玉里高中</a:t>
            </a:r>
          </a:p>
        </p:txBody>
      </p:sp>
    </p:spTree>
    <p:extLst>
      <p:ext uri="{BB962C8B-B14F-4D97-AF65-F5344CB8AC3E}">
        <p14:creationId xmlns:p14="http://schemas.microsoft.com/office/powerpoint/2010/main" val="136644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5317332" y="1965723"/>
            <a:ext cx="4236244" cy="2316660"/>
          </a:xfrm>
          <a:prstGeom prst="rect">
            <a:avLst/>
          </a:prstGeom>
          <a:noFill/>
        </p:spPr>
        <p:txBody>
          <a:bodyPr>
            <a:spAutoFit/>
          </a:bodyPr>
          <a:lstStyle/>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基隆：基隆高中</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臺北：師大附中、復興高中、中正高中</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新北：新北高中、新店高中、淡江高中、光仁高中</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桃園：中大壢中、南崁高中、武陵高中</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新竹：新竹高中</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宜蘭：羅東高中              </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b="1" spc="-75" dirty="0">
                <a:highlight>
                  <a:srgbClr val="FFFF00"/>
                </a:highlight>
                <a:latin typeface="標楷體" pitchFamily="65" charset="-120"/>
                <a:ea typeface="標楷體" pitchFamily="65" charset="-120"/>
                <a:cs typeface="標楷體" charset="0"/>
              </a:rPr>
              <a:t>花蓮：花蓮高中</a:t>
            </a:r>
            <a:endParaRPr kumimoji="0" lang="en-US" altLang="zh-TW" sz="1400" b="1" spc="-75" dirty="0">
              <a:highlight>
                <a:srgbClr val="FFFF00"/>
              </a:highlight>
              <a:latin typeface="標楷體" pitchFamily="65" charset="-120"/>
              <a:ea typeface="標楷體" pitchFamily="65" charset="-120"/>
              <a:cs typeface="標楷體" charset="0"/>
            </a:endParaRPr>
          </a:p>
        </p:txBody>
      </p:sp>
      <p:grpSp>
        <p:nvGrpSpPr>
          <p:cNvPr id="11267" name="组合 125"/>
          <p:cNvGrpSpPr>
            <a:grpSpLocks/>
          </p:cNvGrpSpPr>
          <p:nvPr/>
        </p:nvGrpSpPr>
        <p:grpSpPr bwMode="auto">
          <a:xfrm>
            <a:off x="123825" y="990600"/>
            <a:ext cx="6037660" cy="323165"/>
            <a:chOff x="164616" y="178180"/>
            <a:chExt cx="3260440" cy="430951"/>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17" y="178180"/>
              <a:ext cx="2890739" cy="430951"/>
            </a:xfrm>
            <a:prstGeom prst="rect">
              <a:avLst/>
            </a:prstGeom>
            <a:noFill/>
          </p:spPr>
          <p:txBody>
            <a:bodyPr>
              <a:spAutoFit/>
            </a:bodyPr>
            <a:lstStyle/>
            <a:p>
              <a:pPr algn="ctr" fontAlgn="auto">
                <a:spcBef>
                  <a:spcPts val="0"/>
                </a:spcBef>
                <a:spcAft>
                  <a:spcPts val="0"/>
                </a:spcAft>
                <a:defRPr/>
              </a:pP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a:t>
              </a:r>
              <a:r>
                <a:rPr kumimoji="0" lang="zh-TW" altLang="en-US" sz="1500" b="1" spc="150" dirty="0">
                  <a:solidFill>
                    <a:schemeClr val="tx1">
                      <a:lumMod val="85000"/>
                      <a:lumOff val="15000"/>
                    </a:schemeClr>
                  </a:solidFill>
                  <a:latin typeface="標楷體" panose="03000509000000000000" pitchFamily="65" charset="-120"/>
                  <a:ea typeface="標楷體" panose="03000509000000000000" pitchFamily="65" charset="-120"/>
                  <a:cs typeface="Segoe UI" panose="020B0502040204020203" pitchFamily="34" charset="0"/>
                </a:rPr>
                <a:t>高級中等學校藝術才能班特色招生甄選入學</a:t>
              </a: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1268" name="文字方塊 17"/>
          <p:cNvSpPr txBox="1">
            <a:spLocks noChangeArrowheads="1"/>
          </p:cNvSpPr>
          <p:nvPr/>
        </p:nvSpPr>
        <p:spPr bwMode="auto">
          <a:xfrm>
            <a:off x="622699" y="1469231"/>
            <a:ext cx="51554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3000" b="1">
                <a:latin typeface="標楷體" panose="03000509000000000000" pitchFamily="65" charset="-120"/>
                <a:ea typeface="標楷體" panose="03000509000000000000" pitchFamily="65" charset="-120"/>
              </a:rPr>
              <a:t>音樂班</a:t>
            </a:r>
          </a:p>
        </p:txBody>
      </p:sp>
      <p:pic>
        <p:nvPicPr>
          <p:cNvPr id="112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882" y="1815703"/>
            <a:ext cx="2977754" cy="418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AutoShape 39"/>
          <p:cNvSpPr>
            <a:spLocks noChangeArrowheads="1"/>
          </p:cNvSpPr>
          <p:nvPr/>
        </p:nvSpPr>
        <p:spPr bwMode="gray">
          <a:xfrm>
            <a:off x="4854081" y="4418762"/>
            <a:ext cx="890588" cy="615554"/>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南區</a:t>
            </a:r>
          </a:p>
        </p:txBody>
      </p:sp>
      <p:sp>
        <p:nvSpPr>
          <p:cNvPr id="11271" name="AutoShape 38"/>
          <p:cNvSpPr>
            <a:spLocks noChangeArrowheads="1"/>
          </p:cNvSpPr>
          <p:nvPr/>
        </p:nvSpPr>
        <p:spPr bwMode="gray">
          <a:xfrm>
            <a:off x="1508523" y="2636044"/>
            <a:ext cx="998934" cy="573881"/>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中區</a:t>
            </a:r>
          </a:p>
        </p:txBody>
      </p:sp>
      <p:sp>
        <p:nvSpPr>
          <p:cNvPr id="11272" name="AutoShape 37"/>
          <p:cNvSpPr>
            <a:spLocks noChangeArrowheads="1"/>
          </p:cNvSpPr>
          <p:nvPr/>
        </p:nvSpPr>
        <p:spPr bwMode="gray">
          <a:xfrm>
            <a:off x="5317332" y="1443038"/>
            <a:ext cx="920354" cy="573881"/>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4908947" y="5179891"/>
            <a:ext cx="4235053" cy="1090555"/>
          </a:xfrm>
          <a:prstGeom prst="rect">
            <a:avLst/>
          </a:prstGeom>
          <a:noFill/>
        </p:spPr>
        <p:txBody>
          <a:bodyPr>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臺南：臺南女中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高雄：鳳新高中、高雄高中、新莊高中、新興高中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屏東：屏東女中</a:t>
            </a:r>
            <a:endParaRPr kumimoji="0" lang="en-US" altLang="zh-TW" sz="1500" spc="-75" dirty="0">
              <a:latin typeface="標楷體" pitchFamily="65" charset="-120"/>
              <a:ea typeface="標楷體" pitchFamily="65" charset="-120"/>
              <a:cs typeface="標楷體" charset="0"/>
            </a:endParaRPr>
          </a:p>
        </p:txBody>
      </p:sp>
      <p:sp>
        <p:nvSpPr>
          <p:cNvPr id="24" name="文字方塊 23"/>
          <p:cNvSpPr txBox="1"/>
          <p:nvPr/>
        </p:nvSpPr>
        <p:spPr>
          <a:xfrm>
            <a:off x="211932" y="3250407"/>
            <a:ext cx="3689680" cy="1436804"/>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臺中：臺中二中、清水高中、新民高中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彰化：彰化高中、彰化藝術高中</a:t>
            </a:r>
            <a:r>
              <a:rPr kumimoji="0" lang="en-US" altLang="zh-TW" sz="1500" spc="-75"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南投：南投高中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嘉義：嘉義高中</a:t>
            </a:r>
            <a:endParaRPr kumimoji="0" lang="en-US" altLang="zh-TW" sz="1500" spc="-75" dirty="0">
              <a:latin typeface="標楷體" pitchFamily="65" charset="-120"/>
              <a:ea typeface="標楷體" pitchFamily="65" charset="-120"/>
              <a:cs typeface="標楷體" charset="0"/>
            </a:endParaRPr>
          </a:p>
        </p:txBody>
      </p:sp>
      <p:sp>
        <p:nvSpPr>
          <p:cNvPr id="3" name="矩形: 圓角 2"/>
          <p:cNvSpPr/>
          <p:nvPr/>
        </p:nvSpPr>
        <p:spPr>
          <a:xfrm>
            <a:off x="472680" y="4941094"/>
            <a:ext cx="887015" cy="44767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1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1359695" y="4997531"/>
            <a:ext cx="2420217" cy="398058"/>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彰化成功高中</a:t>
            </a:r>
            <a:r>
              <a:rPr lang="en-US" altLang="zh-TW" sz="1500" spc="-75" dirty="0">
                <a:latin typeface="標楷體" pitchFamily="65" charset="-120"/>
                <a:ea typeface="標楷體" pitchFamily="65" charset="-120"/>
                <a:cs typeface="標楷體" charset="0"/>
              </a:rPr>
              <a:t>*</a:t>
            </a:r>
            <a:r>
              <a:rPr kumimoji="0" lang="zh-TW" altLang="en-US" sz="1500" spc="-75" dirty="0">
                <a:latin typeface="標楷體" pitchFamily="65" charset="-120"/>
                <a:ea typeface="標楷體" pitchFamily="65" charset="-120"/>
                <a:cs typeface="標楷體" charset="0"/>
              </a:rPr>
              <a:t>、馬公高中</a:t>
            </a:r>
            <a:endParaRPr kumimoji="0" lang="en-US" altLang="zh-TW" sz="1500" spc="-75" dirty="0">
              <a:latin typeface="標楷體" pitchFamily="65" charset="-120"/>
              <a:ea typeface="標楷體" pitchFamily="65" charset="-120"/>
              <a:cs typeface="標楷體" charset="0"/>
            </a:endParaRPr>
          </a:p>
        </p:txBody>
      </p:sp>
      <p:sp>
        <p:nvSpPr>
          <p:cNvPr id="2" name="文字方塊 1">
            <a:extLst>
              <a:ext uri="{FF2B5EF4-FFF2-40B4-BE49-F238E27FC236}">
                <a16:creationId xmlns="" xmlns:a16="http://schemas.microsoft.com/office/drawing/2014/main" id="{68F951F4-17B3-451B-142D-C429CC312C0B}"/>
              </a:ext>
            </a:extLst>
          </p:cNvPr>
          <p:cNvSpPr txBox="1"/>
          <p:nvPr/>
        </p:nvSpPr>
        <p:spPr>
          <a:xfrm>
            <a:off x="1462119" y="5547143"/>
            <a:ext cx="1734380" cy="369332"/>
          </a:xfrm>
          <a:prstGeom prst="rect">
            <a:avLst/>
          </a:prstGeom>
          <a:noFill/>
        </p:spPr>
        <p:txBody>
          <a:bodyPr wrap="square" rtlCol="0">
            <a:spAutoFit/>
          </a:bodyPr>
          <a:lstStyle/>
          <a:p>
            <a:r>
              <a:rPr kumimoji="0" lang="en-US" altLang="zh-TW" spc="-75" dirty="0">
                <a:latin typeface="標楷體" panose="03000509000000000000" pitchFamily="65" charset="-120"/>
                <a:ea typeface="標楷體" panose="03000509000000000000" pitchFamily="65" charset="-120"/>
                <a:cs typeface="標楷體" charset="0"/>
              </a:rPr>
              <a:t>*</a:t>
            </a:r>
            <a:r>
              <a:rPr lang="zh-TW" altLang="en-US" dirty="0">
                <a:solidFill>
                  <a:srgbClr val="FF0000"/>
                </a:solidFill>
                <a:latin typeface="標楷體" panose="03000509000000000000" pitchFamily="65" charset="-120"/>
                <a:ea typeface="標楷體" panose="03000509000000000000" pitchFamily="65" charset="-120"/>
              </a:rPr>
              <a:t>為藝術才能班</a:t>
            </a:r>
          </a:p>
        </p:txBody>
      </p:sp>
      <p:sp>
        <p:nvSpPr>
          <p:cNvPr id="5" name="標題 1">
            <a:extLst>
              <a:ext uri="{FF2B5EF4-FFF2-40B4-BE49-F238E27FC236}">
                <a16:creationId xmlns="" xmlns:a16="http://schemas.microsoft.com/office/drawing/2014/main" id="{8A2AB9C1-C3BD-39F4-A10E-127920C6751D}"/>
              </a:ext>
            </a:extLst>
          </p:cNvPr>
          <p:cNvSpPr txBox="1">
            <a:spLocks/>
          </p:cNvSpPr>
          <p:nvPr/>
        </p:nvSpPr>
        <p:spPr>
          <a:xfrm>
            <a:off x="-20337" y="781801"/>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4" name="群組 3">
            <a:extLst>
              <a:ext uri="{FF2B5EF4-FFF2-40B4-BE49-F238E27FC236}">
                <a16:creationId xmlns="" xmlns:a16="http://schemas.microsoft.com/office/drawing/2014/main" id="{17A0C6D6-52DB-B926-3BDA-A6F5E49FE16D}"/>
              </a:ext>
            </a:extLst>
          </p:cNvPr>
          <p:cNvGrpSpPr/>
          <p:nvPr/>
        </p:nvGrpSpPr>
        <p:grpSpPr>
          <a:xfrm>
            <a:off x="2195736" y="44624"/>
            <a:ext cx="6948264" cy="400110"/>
            <a:chOff x="2195736" y="44624"/>
            <a:chExt cx="6948264" cy="400110"/>
          </a:xfrm>
        </p:grpSpPr>
        <p:sp>
          <p:nvSpPr>
            <p:cNvPr id="6" name="矩形 5">
              <a:extLst>
                <a:ext uri="{FF2B5EF4-FFF2-40B4-BE49-F238E27FC236}">
                  <a16:creationId xmlns="" xmlns:a16="http://schemas.microsoft.com/office/drawing/2014/main" id="{66FA3633-E30A-ED4A-374C-1E301606F32B}"/>
                </a:ext>
              </a:extLst>
            </p:cNvPr>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7" name="群組 6">
              <a:extLst>
                <a:ext uri="{FF2B5EF4-FFF2-40B4-BE49-F238E27FC236}">
                  <a16:creationId xmlns="" xmlns:a16="http://schemas.microsoft.com/office/drawing/2014/main" id="{2DBDB819-7BD3-7342-4832-85168941DA55}"/>
                </a:ext>
              </a:extLst>
            </p:cNvPr>
            <p:cNvGrpSpPr/>
            <p:nvPr/>
          </p:nvGrpSpPr>
          <p:grpSpPr>
            <a:xfrm>
              <a:off x="2195736" y="44624"/>
              <a:ext cx="2664296" cy="360045"/>
              <a:chOff x="2123728" y="44624"/>
              <a:chExt cx="2664296" cy="360045"/>
            </a:xfrm>
          </p:grpSpPr>
          <p:grpSp>
            <p:nvGrpSpPr>
              <p:cNvPr id="8" name="群組 7">
                <a:extLst>
                  <a:ext uri="{FF2B5EF4-FFF2-40B4-BE49-F238E27FC236}">
                    <a16:creationId xmlns="" xmlns:a16="http://schemas.microsoft.com/office/drawing/2014/main" id="{BD163621-5762-AC23-676F-49466697060A}"/>
                  </a:ext>
                </a:extLst>
              </p:cNvPr>
              <p:cNvGrpSpPr/>
              <p:nvPr/>
            </p:nvGrpSpPr>
            <p:grpSpPr>
              <a:xfrm>
                <a:off x="2555776" y="44624"/>
                <a:ext cx="2232248" cy="360045"/>
                <a:chOff x="2267744" y="44624"/>
                <a:chExt cx="2232248" cy="360045"/>
              </a:xfrm>
            </p:grpSpPr>
            <p:grpSp>
              <p:nvGrpSpPr>
                <p:cNvPr id="10" name="群組 37">
                  <a:extLst>
                    <a:ext uri="{FF2B5EF4-FFF2-40B4-BE49-F238E27FC236}">
                      <a16:creationId xmlns="" xmlns:a16="http://schemas.microsoft.com/office/drawing/2014/main" id="{72053B50-9511-C42C-DF74-7EFE5E73D992}"/>
                    </a:ext>
                  </a:extLst>
                </p:cNvPr>
                <p:cNvGrpSpPr/>
                <p:nvPr/>
              </p:nvGrpSpPr>
              <p:grpSpPr>
                <a:xfrm>
                  <a:off x="2267744" y="44629"/>
                  <a:ext cx="2232248" cy="360040"/>
                  <a:chOff x="2267738" y="44624"/>
                  <a:chExt cx="2232248" cy="360040"/>
                </a:xfrm>
              </p:grpSpPr>
              <p:sp>
                <p:nvSpPr>
                  <p:cNvPr id="18" name="橢圓 17">
                    <a:extLst>
                      <a:ext uri="{FF2B5EF4-FFF2-40B4-BE49-F238E27FC236}">
                        <a16:creationId xmlns="" xmlns:a16="http://schemas.microsoft.com/office/drawing/2014/main" id="{51D17918-C217-F579-E6F6-6498E4AB154D}"/>
                      </a:ext>
                    </a:extLst>
                  </p:cNvPr>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a:extLst>
                      <a:ext uri="{FF2B5EF4-FFF2-40B4-BE49-F238E27FC236}">
                        <a16:creationId xmlns="" xmlns:a16="http://schemas.microsoft.com/office/drawing/2014/main" id="{908DC8C2-5F68-0CF9-0FC9-9E7CAE19BD2C}"/>
                      </a:ext>
                    </a:extLst>
                  </p:cNvPr>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a:extLst>
                      <a:ext uri="{FF2B5EF4-FFF2-40B4-BE49-F238E27FC236}">
                        <a16:creationId xmlns="" xmlns:a16="http://schemas.microsoft.com/office/drawing/2014/main" id="{02F8933D-B5D9-A9FB-DF49-8F6F073E1BED}"/>
                      </a:ext>
                    </a:extLst>
                  </p:cNvPr>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a:extLst>
                    <a:ext uri="{FF2B5EF4-FFF2-40B4-BE49-F238E27FC236}">
                      <a16:creationId xmlns="" xmlns:a16="http://schemas.microsoft.com/office/drawing/2014/main" id="{8149C7AB-F2B9-ADA4-7EC4-2A2309D83EDC}"/>
                    </a:ext>
                  </a:extLst>
                </p:cNvPr>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a:extLst>
                    <a:ext uri="{FF2B5EF4-FFF2-40B4-BE49-F238E27FC236}">
                      <a16:creationId xmlns="" xmlns:a16="http://schemas.microsoft.com/office/drawing/2014/main" id="{E53BBCF3-E70D-197D-49AA-01D80E6B2F33}"/>
                    </a:ext>
                  </a:extLst>
                </p:cNvPr>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a:extLst>
                  <a:ext uri="{FF2B5EF4-FFF2-40B4-BE49-F238E27FC236}">
                    <a16:creationId xmlns="" xmlns:a16="http://schemas.microsoft.com/office/drawing/2014/main" id="{F1064ECE-FA49-2A11-626A-A854589F35FC}"/>
                  </a:ext>
                </a:extLst>
              </p:cNvPr>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44337396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6076549" y="1964523"/>
            <a:ext cx="3107943" cy="3168047"/>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基隆：基隆高中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臺北：師大附中、中正高中、明倫高中、復興高中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新北：三重高中、新莊高中、永平高中、淡江高中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新竹：新竹女中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苗栗：苗栗高中、</a:t>
            </a:r>
            <a:r>
              <a:rPr kumimoji="0" lang="zh-TW" altLang="en-US" sz="1500" spc="-75" dirty="0">
                <a:solidFill>
                  <a:srgbClr val="FF0000"/>
                </a:solidFill>
                <a:latin typeface="標楷體" pitchFamily="65" charset="-120"/>
                <a:ea typeface="標楷體" pitchFamily="65" charset="-120"/>
                <a:cs typeface="標楷體" charset="0"/>
              </a:rPr>
              <a:t>苑裡高中（北區部分名額）</a:t>
            </a:r>
            <a:endParaRPr kumimoji="0" lang="en-US" altLang="zh-TW" sz="1500" spc="-75"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宜蘭：宜蘭高中</a:t>
            </a:r>
            <a:endParaRPr kumimoji="0" lang="en-US" altLang="zh-TW" sz="1500" spc="-75" dirty="0">
              <a:latin typeface="標楷體" pitchFamily="65" charset="-120"/>
              <a:ea typeface="標楷體" pitchFamily="65" charset="-120"/>
              <a:cs typeface="標楷體" charset="0"/>
            </a:endParaRPr>
          </a:p>
        </p:txBody>
      </p:sp>
      <p:grpSp>
        <p:nvGrpSpPr>
          <p:cNvPr id="12291" name="组合 125"/>
          <p:cNvGrpSpPr>
            <a:grpSpLocks/>
          </p:cNvGrpSpPr>
          <p:nvPr/>
        </p:nvGrpSpPr>
        <p:grpSpPr bwMode="auto">
          <a:xfrm>
            <a:off x="123825" y="990600"/>
            <a:ext cx="6037660" cy="323165"/>
            <a:chOff x="164616" y="178180"/>
            <a:chExt cx="3260440" cy="430951"/>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17" y="178180"/>
              <a:ext cx="2890739" cy="430951"/>
            </a:xfrm>
            <a:prstGeom prst="rect">
              <a:avLst/>
            </a:prstGeom>
            <a:noFill/>
          </p:spPr>
          <p:txBody>
            <a:bodyPr>
              <a:spAutoFit/>
            </a:bodyPr>
            <a:lstStyle/>
            <a:p>
              <a:pPr algn="ctr" fontAlgn="auto">
                <a:spcBef>
                  <a:spcPts val="0"/>
                </a:spcBef>
                <a:spcAft>
                  <a:spcPts val="0"/>
                </a:spcAft>
                <a:defRPr/>
              </a:pP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a:t>
              </a:r>
              <a:r>
                <a:rPr kumimoji="0" lang="zh-TW" altLang="en-US" sz="1500" b="1" spc="150" dirty="0">
                  <a:solidFill>
                    <a:schemeClr val="tx1">
                      <a:lumMod val="85000"/>
                      <a:lumOff val="15000"/>
                    </a:schemeClr>
                  </a:solidFill>
                  <a:latin typeface="標楷體" panose="03000509000000000000" pitchFamily="65" charset="-120"/>
                  <a:ea typeface="標楷體" panose="03000509000000000000" pitchFamily="65" charset="-120"/>
                  <a:cs typeface="Segoe UI" panose="020B0502040204020203" pitchFamily="34" charset="0"/>
                </a:rPr>
                <a:t>高級中等學校藝術才能班特色招生甄選入學</a:t>
              </a: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2292" name="文字方塊 17"/>
          <p:cNvSpPr txBox="1">
            <a:spLocks noChangeArrowheads="1"/>
          </p:cNvSpPr>
          <p:nvPr/>
        </p:nvSpPr>
        <p:spPr bwMode="auto">
          <a:xfrm>
            <a:off x="708151" y="1460897"/>
            <a:ext cx="51554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3000" b="1">
                <a:latin typeface="標楷體" panose="03000509000000000000" pitchFamily="65" charset="-120"/>
                <a:ea typeface="標楷體" panose="03000509000000000000" pitchFamily="65" charset="-120"/>
              </a:rPr>
              <a:t>美術班</a:t>
            </a:r>
          </a:p>
        </p:txBody>
      </p:sp>
      <p:sp>
        <p:nvSpPr>
          <p:cNvPr id="12293" name="AutoShape 39"/>
          <p:cNvSpPr>
            <a:spLocks noChangeArrowheads="1"/>
          </p:cNvSpPr>
          <p:nvPr/>
        </p:nvSpPr>
        <p:spPr bwMode="gray">
          <a:xfrm>
            <a:off x="4971183" y="4723940"/>
            <a:ext cx="891778" cy="616744"/>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南區</a:t>
            </a:r>
          </a:p>
        </p:txBody>
      </p:sp>
      <p:sp>
        <p:nvSpPr>
          <p:cNvPr id="12294" name="AutoShape 38"/>
          <p:cNvSpPr>
            <a:spLocks noChangeArrowheads="1"/>
          </p:cNvSpPr>
          <p:nvPr/>
        </p:nvSpPr>
        <p:spPr bwMode="gray">
          <a:xfrm>
            <a:off x="1421334" y="2801541"/>
            <a:ext cx="997744" cy="573881"/>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中區</a:t>
            </a:r>
          </a:p>
        </p:txBody>
      </p:sp>
      <p:sp>
        <p:nvSpPr>
          <p:cNvPr id="12295" name="AutoShape 37"/>
          <p:cNvSpPr>
            <a:spLocks noChangeArrowheads="1"/>
          </p:cNvSpPr>
          <p:nvPr/>
        </p:nvSpPr>
        <p:spPr bwMode="gray">
          <a:xfrm>
            <a:off x="5402784" y="1434703"/>
            <a:ext cx="920354" cy="573881"/>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4949438" y="5322122"/>
            <a:ext cx="4235054" cy="1090555"/>
          </a:xfrm>
          <a:prstGeom prst="rect">
            <a:avLst/>
          </a:prstGeom>
          <a:noFill/>
        </p:spPr>
        <p:txBody>
          <a:bodyPr>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臺南：新營高中、臺南二中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高雄：鳳新高中、前鎮高中、鼓山高中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屏東：屏東高中、大同高中</a:t>
            </a:r>
            <a:r>
              <a:rPr kumimoji="0" lang="en-US" altLang="zh-TW" sz="1500" spc="-75" dirty="0">
                <a:latin typeface="標楷體" pitchFamily="65" charset="-120"/>
                <a:ea typeface="標楷體" pitchFamily="65" charset="-120"/>
                <a:cs typeface="標楷體" charset="0"/>
              </a:rPr>
              <a:t>*</a:t>
            </a:r>
          </a:p>
        </p:txBody>
      </p:sp>
      <p:sp>
        <p:nvSpPr>
          <p:cNvPr id="24" name="文字方塊 23"/>
          <p:cNvSpPr txBox="1"/>
          <p:nvPr/>
        </p:nvSpPr>
        <p:spPr>
          <a:xfrm>
            <a:off x="57715" y="3281664"/>
            <a:ext cx="3432926" cy="2129301"/>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苗栗：</a:t>
            </a:r>
            <a:r>
              <a:rPr kumimoji="0" lang="zh-TW" altLang="en-US" sz="1500" spc="-75" dirty="0">
                <a:solidFill>
                  <a:srgbClr val="FF0000"/>
                </a:solidFill>
                <a:latin typeface="標楷體" pitchFamily="65" charset="-120"/>
                <a:ea typeface="標楷體" pitchFamily="65" charset="-120"/>
                <a:cs typeface="標楷體" charset="0"/>
              </a:rPr>
              <a:t>苑裡高中（中區部分名額）</a:t>
            </a:r>
            <a:endParaRPr kumimoji="0" lang="en-US" altLang="zh-TW" sz="1500" spc="-75"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臺中：豐原高中、臺中一中、龍津高中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彰化：員林高中、彰化藝術高中</a:t>
            </a:r>
            <a:r>
              <a:rPr kumimoji="0" lang="en-US" altLang="zh-TW" sz="1500" spc="-75"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南投：竹山高中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雲林：斗六高中 </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嘉義：嘉義高中、竹崎高中</a:t>
            </a:r>
            <a:r>
              <a:rPr kumimoji="0" lang="en-US" altLang="zh-TW" sz="1500" spc="-75" dirty="0">
                <a:latin typeface="標楷體" pitchFamily="65" charset="-120"/>
                <a:ea typeface="標楷體" pitchFamily="65" charset="-120"/>
                <a:cs typeface="標楷體" charset="0"/>
              </a:rPr>
              <a:t>*</a:t>
            </a:r>
          </a:p>
        </p:txBody>
      </p:sp>
      <p:sp>
        <p:nvSpPr>
          <p:cNvPr id="3" name="矩形: 圓角 2"/>
          <p:cNvSpPr/>
          <p:nvPr/>
        </p:nvSpPr>
        <p:spPr>
          <a:xfrm>
            <a:off x="119657" y="5594988"/>
            <a:ext cx="887015" cy="44767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1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1052959" y="5575841"/>
            <a:ext cx="2896073" cy="398058"/>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臺東女中、</a:t>
            </a:r>
            <a:r>
              <a:rPr kumimoji="0" lang="zh-TW" altLang="en-US" sz="1500" b="1" spc="-75" dirty="0">
                <a:highlight>
                  <a:srgbClr val="FFFF00"/>
                </a:highlight>
                <a:latin typeface="標楷體" pitchFamily="65" charset="-120"/>
                <a:ea typeface="標楷體" pitchFamily="65" charset="-120"/>
                <a:cs typeface="標楷體" charset="0"/>
              </a:rPr>
              <a:t>花蓮女中</a:t>
            </a:r>
            <a:r>
              <a:rPr kumimoji="0" lang="zh-TW" altLang="en-US" sz="1500" spc="-75" dirty="0">
                <a:latin typeface="標楷體" pitchFamily="65" charset="-120"/>
                <a:ea typeface="標楷體" pitchFamily="65" charset="-120"/>
                <a:cs typeface="標楷體" charset="0"/>
              </a:rPr>
              <a:t>、馬公高中</a:t>
            </a:r>
            <a:endParaRPr kumimoji="0" lang="en-US" altLang="zh-TW" sz="1500" spc="-75" dirty="0">
              <a:latin typeface="標楷體" pitchFamily="65" charset="-120"/>
              <a:ea typeface="標楷體" pitchFamily="65" charset="-120"/>
              <a:cs typeface="標楷體" charset="0"/>
            </a:endParaRPr>
          </a:p>
        </p:txBody>
      </p:sp>
      <p:pic>
        <p:nvPicPr>
          <p:cNvPr id="1230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134" y="1865008"/>
            <a:ext cx="2755825" cy="42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AutoShape 36"/>
          <p:cNvSpPr>
            <a:spLocks noChangeArrowheads="1"/>
          </p:cNvSpPr>
          <p:nvPr/>
        </p:nvSpPr>
        <p:spPr bwMode="gray">
          <a:xfrm>
            <a:off x="2088084" y="1431132"/>
            <a:ext cx="1076325" cy="578644"/>
          </a:xfrm>
          <a:prstGeom prst="wedgeRoundRectCallout">
            <a:avLst>
              <a:gd name="adj1" fmla="val 164361"/>
              <a:gd name="adj2" fmla="val 73241"/>
              <a:gd name="adj3" fmla="val 16667"/>
            </a:avLst>
          </a:prstGeom>
          <a:solidFill>
            <a:srgbClr val="FF33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桃園區</a:t>
            </a:r>
          </a:p>
        </p:txBody>
      </p:sp>
      <p:sp>
        <p:nvSpPr>
          <p:cNvPr id="28" name="文字方塊 27"/>
          <p:cNvSpPr txBox="1"/>
          <p:nvPr/>
        </p:nvSpPr>
        <p:spPr>
          <a:xfrm>
            <a:off x="2013076" y="1982390"/>
            <a:ext cx="1935956" cy="744306"/>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內壢高中、平鎮高中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陽明高中、南崁高中</a:t>
            </a:r>
            <a:endParaRPr kumimoji="0" lang="en-US" altLang="zh-TW" sz="1500" spc="-75" dirty="0">
              <a:latin typeface="標楷體" pitchFamily="65" charset="-120"/>
              <a:ea typeface="標楷體" pitchFamily="65" charset="-120"/>
              <a:cs typeface="標楷體" charset="0"/>
            </a:endParaRPr>
          </a:p>
        </p:txBody>
      </p:sp>
      <p:sp>
        <p:nvSpPr>
          <p:cNvPr id="2" name="文字方塊 1">
            <a:extLst>
              <a:ext uri="{FF2B5EF4-FFF2-40B4-BE49-F238E27FC236}">
                <a16:creationId xmlns="" xmlns:a16="http://schemas.microsoft.com/office/drawing/2014/main" id="{B95EACE0-0C14-B9C4-6C1D-F6275FA807EB}"/>
              </a:ext>
            </a:extLst>
          </p:cNvPr>
          <p:cNvSpPr txBox="1"/>
          <p:nvPr/>
        </p:nvSpPr>
        <p:spPr>
          <a:xfrm>
            <a:off x="7227624" y="1539092"/>
            <a:ext cx="1734380" cy="323165"/>
          </a:xfrm>
          <a:prstGeom prst="rect">
            <a:avLst/>
          </a:prstGeom>
          <a:noFill/>
        </p:spPr>
        <p:txBody>
          <a:bodyPr wrap="square" rtlCol="0">
            <a:spAutoFit/>
          </a:bodyPr>
          <a:lstStyle/>
          <a:p>
            <a:r>
              <a:rPr kumimoji="0" lang="en-US" altLang="zh-TW" sz="1500" spc="-75" dirty="0">
                <a:latin typeface="標楷體" panose="03000509000000000000" pitchFamily="65" charset="-120"/>
                <a:ea typeface="標楷體" panose="03000509000000000000" pitchFamily="65" charset="-120"/>
                <a:cs typeface="標楷體" charset="0"/>
              </a:rPr>
              <a:t>*</a:t>
            </a:r>
            <a:r>
              <a:rPr lang="zh-TW" altLang="en-US" sz="1500" dirty="0">
                <a:solidFill>
                  <a:srgbClr val="FF0000"/>
                </a:solidFill>
                <a:latin typeface="標楷體" panose="03000509000000000000" pitchFamily="65" charset="-120"/>
                <a:ea typeface="標楷體" panose="03000509000000000000" pitchFamily="65" charset="-120"/>
              </a:rPr>
              <a:t>為藝術才能班</a:t>
            </a:r>
          </a:p>
        </p:txBody>
      </p:sp>
      <p:sp>
        <p:nvSpPr>
          <p:cNvPr id="5" name="標題 1">
            <a:extLst>
              <a:ext uri="{FF2B5EF4-FFF2-40B4-BE49-F238E27FC236}">
                <a16:creationId xmlns="" xmlns:a16="http://schemas.microsoft.com/office/drawing/2014/main" id="{F5BCAAF0-2100-947C-77CF-4768EC22D4BB}"/>
              </a:ext>
            </a:extLst>
          </p:cNvPr>
          <p:cNvSpPr txBox="1">
            <a:spLocks/>
          </p:cNvSpPr>
          <p:nvPr/>
        </p:nvSpPr>
        <p:spPr>
          <a:xfrm>
            <a:off x="0" y="650780"/>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4" name="群組 3">
            <a:extLst>
              <a:ext uri="{FF2B5EF4-FFF2-40B4-BE49-F238E27FC236}">
                <a16:creationId xmlns="" xmlns:a16="http://schemas.microsoft.com/office/drawing/2014/main" id="{A84A033A-7125-23E9-462F-2DBDF7830145}"/>
              </a:ext>
            </a:extLst>
          </p:cNvPr>
          <p:cNvGrpSpPr/>
          <p:nvPr/>
        </p:nvGrpSpPr>
        <p:grpSpPr>
          <a:xfrm>
            <a:off x="2195736" y="44624"/>
            <a:ext cx="6948264" cy="400110"/>
            <a:chOff x="2195736" y="44624"/>
            <a:chExt cx="6948264" cy="400110"/>
          </a:xfrm>
        </p:grpSpPr>
        <p:sp>
          <p:nvSpPr>
            <p:cNvPr id="6" name="矩形 5">
              <a:extLst>
                <a:ext uri="{FF2B5EF4-FFF2-40B4-BE49-F238E27FC236}">
                  <a16:creationId xmlns="" xmlns:a16="http://schemas.microsoft.com/office/drawing/2014/main" id="{E20E693B-77BE-890F-FBA8-5C2E16DBB483}"/>
                </a:ext>
              </a:extLst>
            </p:cNvPr>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7" name="群組 6">
              <a:extLst>
                <a:ext uri="{FF2B5EF4-FFF2-40B4-BE49-F238E27FC236}">
                  <a16:creationId xmlns="" xmlns:a16="http://schemas.microsoft.com/office/drawing/2014/main" id="{976EAAA7-0F9A-201E-D031-5E76CB55A109}"/>
                </a:ext>
              </a:extLst>
            </p:cNvPr>
            <p:cNvGrpSpPr/>
            <p:nvPr/>
          </p:nvGrpSpPr>
          <p:grpSpPr>
            <a:xfrm>
              <a:off x="2195736" y="44624"/>
              <a:ext cx="2664296" cy="360045"/>
              <a:chOff x="2123728" y="44624"/>
              <a:chExt cx="2664296" cy="360045"/>
            </a:xfrm>
          </p:grpSpPr>
          <p:grpSp>
            <p:nvGrpSpPr>
              <p:cNvPr id="8" name="群組 7">
                <a:extLst>
                  <a:ext uri="{FF2B5EF4-FFF2-40B4-BE49-F238E27FC236}">
                    <a16:creationId xmlns="" xmlns:a16="http://schemas.microsoft.com/office/drawing/2014/main" id="{975E58F0-0934-0D61-4F20-4D7ED3F4657D}"/>
                  </a:ext>
                </a:extLst>
              </p:cNvPr>
              <p:cNvGrpSpPr/>
              <p:nvPr/>
            </p:nvGrpSpPr>
            <p:grpSpPr>
              <a:xfrm>
                <a:off x="2555776" y="44624"/>
                <a:ext cx="2232248" cy="360045"/>
                <a:chOff x="2267744" y="44624"/>
                <a:chExt cx="2232248" cy="360045"/>
              </a:xfrm>
            </p:grpSpPr>
            <p:grpSp>
              <p:nvGrpSpPr>
                <p:cNvPr id="10" name="群組 37">
                  <a:extLst>
                    <a:ext uri="{FF2B5EF4-FFF2-40B4-BE49-F238E27FC236}">
                      <a16:creationId xmlns="" xmlns:a16="http://schemas.microsoft.com/office/drawing/2014/main" id="{30746326-EB68-F4A1-35D2-045740DD7D59}"/>
                    </a:ext>
                  </a:extLst>
                </p:cNvPr>
                <p:cNvGrpSpPr/>
                <p:nvPr/>
              </p:nvGrpSpPr>
              <p:grpSpPr>
                <a:xfrm>
                  <a:off x="2267744" y="44629"/>
                  <a:ext cx="2232248" cy="360040"/>
                  <a:chOff x="2267738" y="44624"/>
                  <a:chExt cx="2232248" cy="360040"/>
                </a:xfrm>
              </p:grpSpPr>
              <p:sp>
                <p:nvSpPr>
                  <p:cNvPr id="18" name="橢圓 17">
                    <a:extLst>
                      <a:ext uri="{FF2B5EF4-FFF2-40B4-BE49-F238E27FC236}">
                        <a16:creationId xmlns="" xmlns:a16="http://schemas.microsoft.com/office/drawing/2014/main" id="{3F34FA99-7B24-147A-ABEA-B2C8200FE368}"/>
                      </a:ext>
                    </a:extLst>
                  </p:cNvPr>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a:extLst>
                      <a:ext uri="{FF2B5EF4-FFF2-40B4-BE49-F238E27FC236}">
                        <a16:creationId xmlns="" xmlns:a16="http://schemas.microsoft.com/office/drawing/2014/main" id="{F84B72F7-4DEF-5DAC-D941-DD6AAAEB46AA}"/>
                      </a:ext>
                    </a:extLst>
                  </p:cNvPr>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a:extLst>
                      <a:ext uri="{FF2B5EF4-FFF2-40B4-BE49-F238E27FC236}">
                        <a16:creationId xmlns="" xmlns:a16="http://schemas.microsoft.com/office/drawing/2014/main" id="{BD55AF5F-EBBF-1EA1-CFD3-77287A84B40D}"/>
                      </a:ext>
                    </a:extLst>
                  </p:cNvPr>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a:extLst>
                    <a:ext uri="{FF2B5EF4-FFF2-40B4-BE49-F238E27FC236}">
                      <a16:creationId xmlns="" xmlns:a16="http://schemas.microsoft.com/office/drawing/2014/main" id="{428D9A44-F48B-A11F-4947-E6AEA23AE0C8}"/>
                    </a:ext>
                  </a:extLst>
                </p:cNvPr>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a:extLst>
                    <a:ext uri="{FF2B5EF4-FFF2-40B4-BE49-F238E27FC236}">
                      <a16:creationId xmlns="" xmlns:a16="http://schemas.microsoft.com/office/drawing/2014/main" id="{BF347F90-D9EE-AD35-32CA-851280B274DF}"/>
                    </a:ext>
                  </a:extLst>
                </p:cNvPr>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a:extLst>
                  <a:ext uri="{FF2B5EF4-FFF2-40B4-BE49-F238E27FC236}">
                    <a16:creationId xmlns="" xmlns:a16="http://schemas.microsoft.com/office/drawing/2014/main" id="{D5D640D7-416B-568A-4FDA-D47147A742EF}"/>
                  </a:ext>
                </a:extLst>
              </p:cNvPr>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96627849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6113859" y="2305051"/>
            <a:ext cx="2922637" cy="2121093"/>
          </a:xfrm>
          <a:prstGeom prst="rect">
            <a:avLst/>
          </a:prstGeom>
          <a:noFill/>
        </p:spPr>
        <p:txBody>
          <a:bodyPr wrap="square">
            <a:spAutoFit/>
          </a:bodyPr>
          <a:lstStyle/>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臺北：復興高中、中正高中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新北：清水高中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桃園：桃園高中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新竹：竹北高中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宜蘭：蘭陽女中</a:t>
            </a:r>
            <a:endParaRPr kumimoji="0" lang="en-US" altLang="zh-TW" spc="-75" dirty="0">
              <a:latin typeface="標楷體" pitchFamily="65" charset="-120"/>
              <a:ea typeface="標楷體" pitchFamily="65" charset="-120"/>
              <a:cs typeface="標楷體" charset="0"/>
            </a:endParaRPr>
          </a:p>
        </p:txBody>
      </p:sp>
      <p:grpSp>
        <p:nvGrpSpPr>
          <p:cNvPr id="13315" name="组合 125"/>
          <p:cNvGrpSpPr>
            <a:grpSpLocks/>
          </p:cNvGrpSpPr>
          <p:nvPr/>
        </p:nvGrpSpPr>
        <p:grpSpPr bwMode="auto">
          <a:xfrm>
            <a:off x="123825" y="990600"/>
            <a:ext cx="6037660" cy="323165"/>
            <a:chOff x="164616" y="178180"/>
            <a:chExt cx="3260440" cy="430951"/>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17" y="178180"/>
              <a:ext cx="2890739" cy="430951"/>
            </a:xfrm>
            <a:prstGeom prst="rect">
              <a:avLst/>
            </a:prstGeom>
            <a:noFill/>
          </p:spPr>
          <p:txBody>
            <a:bodyPr>
              <a:spAutoFit/>
            </a:bodyPr>
            <a:lstStyle/>
            <a:p>
              <a:pPr algn="ctr" fontAlgn="auto">
                <a:spcBef>
                  <a:spcPts val="0"/>
                </a:spcBef>
                <a:spcAft>
                  <a:spcPts val="0"/>
                </a:spcAft>
                <a:defRPr/>
              </a:pP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a:t>
              </a:r>
              <a:r>
                <a:rPr kumimoji="0" lang="zh-TW" altLang="en-US" sz="1500" b="1" spc="150" dirty="0">
                  <a:solidFill>
                    <a:schemeClr val="tx1">
                      <a:lumMod val="85000"/>
                      <a:lumOff val="15000"/>
                    </a:schemeClr>
                  </a:solidFill>
                  <a:latin typeface="標楷體" panose="03000509000000000000" pitchFamily="65" charset="-120"/>
                  <a:ea typeface="標楷體" panose="03000509000000000000" pitchFamily="65" charset="-120"/>
                  <a:cs typeface="Segoe UI" panose="020B0502040204020203" pitchFamily="34" charset="0"/>
                </a:rPr>
                <a:t>高級中等學校藝術才能班特色招生甄選入學</a:t>
              </a: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3316" name="文字方塊 17"/>
          <p:cNvSpPr txBox="1">
            <a:spLocks noChangeArrowheads="1"/>
          </p:cNvSpPr>
          <p:nvPr/>
        </p:nvSpPr>
        <p:spPr bwMode="auto">
          <a:xfrm>
            <a:off x="607219" y="1558529"/>
            <a:ext cx="51554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3000" b="1">
                <a:latin typeface="標楷體" panose="03000509000000000000" pitchFamily="65" charset="-120"/>
                <a:ea typeface="標楷體" panose="03000509000000000000" pitchFamily="65" charset="-120"/>
              </a:rPr>
              <a:t>舞蹈班</a:t>
            </a:r>
          </a:p>
        </p:txBody>
      </p:sp>
      <p:sp>
        <p:nvSpPr>
          <p:cNvPr id="13317" name="AutoShape 39"/>
          <p:cNvSpPr>
            <a:spLocks noChangeArrowheads="1"/>
          </p:cNvSpPr>
          <p:nvPr/>
        </p:nvSpPr>
        <p:spPr bwMode="gray">
          <a:xfrm>
            <a:off x="1675209" y="3059907"/>
            <a:ext cx="891779" cy="616744"/>
          </a:xfrm>
          <a:prstGeom prst="wedgeRoundRectCallout">
            <a:avLst>
              <a:gd name="adj1" fmla="val 150028"/>
              <a:gd name="adj2" fmla="val 27171"/>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南區</a:t>
            </a:r>
          </a:p>
        </p:txBody>
      </p:sp>
      <p:sp>
        <p:nvSpPr>
          <p:cNvPr id="13318" name="AutoShape 37"/>
          <p:cNvSpPr>
            <a:spLocks noChangeArrowheads="1"/>
          </p:cNvSpPr>
          <p:nvPr/>
        </p:nvSpPr>
        <p:spPr bwMode="gray">
          <a:xfrm>
            <a:off x="6113859" y="1712120"/>
            <a:ext cx="921544" cy="573881"/>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1206170" y="3790807"/>
            <a:ext cx="2544366" cy="2536592"/>
          </a:xfrm>
          <a:prstGeom prst="rect">
            <a:avLst/>
          </a:prstGeom>
          <a:noFill/>
        </p:spPr>
        <p:txBody>
          <a:bodyPr wrap="square">
            <a:spAutoFit/>
          </a:bodyPr>
          <a:lstStyle/>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臺中：文華高中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彰化：彰化藝術高中</a:t>
            </a:r>
            <a:r>
              <a:rPr kumimoji="0" lang="en-US" altLang="zh-TW" spc="-75"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嘉義：嘉義女中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臺南：家齊高中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高雄：左營高中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endParaRPr kumimoji="0" lang="en-US" altLang="zh-TW" spc="-75" dirty="0">
              <a:solidFill>
                <a:srgbClr val="FF0000"/>
              </a:solidFill>
              <a:latin typeface="標楷體" pitchFamily="65" charset="-120"/>
              <a:ea typeface="標楷體" pitchFamily="65" charset="-120"/>
              <a:cs typeface="標楷體" charset="0"/>
            </a:endParaRPr>
          </a:p>
        </p:txBody>
      </p:sp>
      <p:sp>
        <p:nvSpPr>
          <p:cNvPr id="3" name="矩形: 圓角 2"/>
          <p:cNvSpPr/>
          <p:nvPr/>
        </p:nvSpPr>
        <p:spPr>
          <a:xfrm>
            <a:off x="5878115" y="4685110"/>
            <a:ext cx="885825" cy="44886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1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6774657" y="4738688"/>
            <a:ext cx="1325735" cy="459100"/>
          </a:xfrm>
          <a:prstGeom prst="rect">
            <a:avLst/>
          </a:prstGeom>
          <a:noFill/>
        </p:spPr>
        <p:txBody>
          <a:bodyPr wrap="square">
            <a:spAutoFit/>
          </a:bodyPr>
          <a:lstStyle/>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馬公高中</a:t>
            </a:r>
            <a:endParaRPr kumimoji="0" lang="en-US" altLang="zh-TW" spc="-75" dirty="0">
              <a:latin typeface="標楷體" pitchFamily="65" charset="-120"/>
              <a:ea typeface="標楷體" pitchFamily="65" charset="-120"/>
              <a:cs typeface="標楷體" charset="0"/>
            </a:endParaRPr>
          </a:p>
        </p:txBody>
      </p:sp>
      <p:pic>
        <p:nvPicPr>
          <p:cNvPr id="13322"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1572816"/>
            <a:ext cx="3388519" cy="43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a:extLst>
              <a:ext uri="{FF2B5EF4-FFF2-40B4-BE49-F238E27FC236}">
                <a16:creationId xmlns="" xmlns:a16="http://schemas.microsoft.com/office/drawing/2014/main" id="{5D6D340A-5000-068B-7F41-ABC487BF4BB2}"/>
              </a:ext>
            </a:extLst>
          </p:cNvPr>
          <p:cNvSpPr txBox="1"/>
          <p:nvPr/>
        </p:nvSpPr>
        <p:spPr>
          <a:xfrm>
            <a:off x="1277541" y="5945730"/>
            <a:ext cx="1734380" cy="369332"/>
          </a:xfrm>
          <a:prstGeom prst="rect">
            <a:avLst/>
          </a:prstGeom>
          <a:noFill/>
        </p:spPr>
        <p:txBody>
          <a:bodyPr wrap="square" rtlCol="0">
            <a:spAutoFit/>
          </a:bodyPr>
          <a:lstStyle/>
          <a:p>
            <a:r>
              <a:rPr kumimoji="0" lang="en-US" altLang="zh-TW" spc="-75" dirty="0">
                <a:latin typeface="標楷體" panose="03000509000000000000" pitchFamily="65" charset="-120"/>
                <a:ea typeface="標楷體" panose="03000509000000000000" pitchFamily="65" charset="-120"/>
                <a:cs typeface="標楷體" charset="0"/>
              </a:rPr>
              <a:t>*</a:t>
            </a:r>
            <a:r>
              <a:rPr lang="zh-TW" altLang="en-US" dirty="0">
                <a:solidFill>
                  <a:srgbClr val="FF0000"/>
                </a:solidFill>
                <a:latin typeface="標楷體" panose="03000509000000000000" pitchFamily="65" charset="-120"/>
                <a:ea typeface="標楷體" panose="03000509000000000000" pitchFamily="65" charset="-120"/>
              </a:rPr>
              <a:t>為藝術才能班</a:t>
            </a:r>
          </a:p>
        </p:txBody>
      </p:sp>
      <p:sp>
        <p:nvSpPr>
          <p:cNvPr id="4" name="標題 1">
            <a:extLst>
              <a:ext uri="{FF2B5EF4-FFF2-40B4-BE49-F238E27FC236}">
                <a16:creationId xmlns="" xmlns:a16="http://schemas.microsoft.com/office/drawing/2014/main" id="{79EC12F1-9D77-4B05-900F-A54A9174891C}"/>
              </a:ext>
            </a:extLst>
          </p:cNvPr>
          <p:cNvSpPr txBox="1">
            <a:spLocks/>
          </p:cNvSpPr>
          <p:nvPr/>
        </p:nvSpPr>
        <p:spPr>
          <a:xfrm>
            <a:off x="0" y="695643"/>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2" name="群組 1">
            <a:extLst>
              <a:ext uri="{FF2B5EF4-FFF2-40B4-BE49-F238E27FC236}">
                <a16:creationId xmlns="" xmlns:a16="http://schemas.microsoft.com/office/drawing/2014/main" id="{F86EC221-650B-20A8-D911-F4FB292F5BB1}"/>
              </a:ext>
            </a:extLst>
          </p:cNvPr>
          <p:cNvGrpSpPr/>
          <p:nvPr/>
        </p:nvGrpSpPr>
        <p:grpSpPr>
          <a:xfrm>
            <a:off x="2687353" y="63711"/>
            <a:ext cx="6948264" cy="400110"/>
            <a:chOff x="2195736" y="44624"/>
            <a:chExt cx="6948264" cy="400110"/>
          </a:xfrm>
        </p:grpSpPr>
        <p:sp>
          <p:nvSpPr>
            <p:cNvPr id="6" name="矩形 5">
              <a:extLst>
                <a:ext uri="{FF2B5EF4-FFF2-40B4-BE49-F238E27FC236}">
                  <a16:creationId xmlns="" xmlns:a16="http://schemas.microsoft.com/office/drawing/2014/main" id="{1EDB7816-7AD2-C37E-6FE1-97083CF5B3C6}"/>
                </a:ext>
              </a:extLst>
            </p:cNvPr>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7" name="群組 6">
              <a:extLst>
                <a:ext uri="{FF2B5EF4-FFF2-40B4-BE49-F238E27FC236}">
                  <a16:creationId xmlns="" xmlns:a16="http://schemas.microsoft.com/office/drawing/2014/main" id="{01B5DEDE-D2B5-D20A-14EE-375256E75EC7}"/>
                </a:ext>
              </a:extLst>
            </p:cNvPr>
            <p:cNvGrpSpPr/>
            <p:nvPr/>
          </p:nvGrpSpPr>
          <p:grpSpPr>
            <a:xfrm>
              <a:off x="2195736" y="44624"/>
              <a:ext cx="2664296" cy="360045"/>
              <a:chOff x="2123728" y="44624"/>
              <a:chExt cx="2664296" cy="360045"/>
            </a:xfrm>
          </p:grpSpPr>
          <p:grpSp>
            <p:nvGrpSpPr>
              <p:cNvPr id="8" name="群組 7">
                <a:extLst>
                  <a:ext uri="{FF2B5EF4-FFF2-40B4-BE49-F238E27FC236}">
                    <a16:creationId xmlns="" xmlns:a16="http://schemas.microsoft.com/office/drawing/2014/main" id="{36FB792C-B7C2-EEBB-59F8-4AE968516DFD}"/>
                  </a:ext>
                </a:extLst>
              </p:cNvPr>
              <p:cNvGrpSpPr/>
              <p:nvPr/>
            </p:nvGrpSpPr>
            <p:grpSpPr>
              <a:xfrm>
                <a:off x="2555776" y="44624"/>
                <a:ext cx="2232248" cy="360045"/>
                <a:chOff x="2267744" y="44624"/>
                <a:chExt cx="2232248" cy="360045"/>
              </a:xfrm>
            </p:grpSpPr>
            <p:grpSp>
              <p:nvGrpSpPr>
                <p:cNvPr id="10" name="群組 37">
                  <a:extLst>
                    <a:ext uri="{FF2B5EF4-FFF2-40B4-BE49-F238E27FC236}">
                      <a16:creationId xmlns="" xmlns:a16="http://schemas.microsoft.com/office/drawing/2014/main" id="{1C75AAC7-F3BF-8A0F-1028-ECF54F2B392E}"/>
                    </a:ext>
                  </a:extLst>
                </p:cNvPr>
                <p:cNvGrpSpPr/>
                <p:nvPr/>
              </p:nvGrpSpPr>
              <p:grpSpPr>
                <a:xfrm>
                  <a:off x="2267744" y="44629"/>
                  <a:ext cx="2232248" cy="360040"/>
                  <a:chOff x="2267738" y="44624"/>
                  <a:chExt cx="2232248" cy="360040"/>
                </a:xfrm>
              </p:grpSpPr>
              <p:sp>
                <p:nvSpPr>
                  <p:cNvPr id="18" name="橢圓 17">
                    <a:extLst>
                      <a:ext uri="{FF2B5EF4-FFF2-40B4-BE49-F238E27FC236}">
                        <a16:creationId xmlns="" xmlns:a16="http://schemas.microsoft.com/office/drawing/2014/main" id="{684895AA-8462-4398-B199-32713D0037CA}"/>
                      </a:ext>
                    </a:extLst>
                  </p:cNvPr>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a:extLst>
                      <a:ext uri="{FF2B5EF4-FFF2-40B4-BE49-F238E27FC236}">
                        <a16:creationId xmlns="" xmlns:a16="http://schemas.microsoft.com/office/drawing/2014/main" id="{3F477C9B-1B9C-5620-0009-C219717A35F0}"/>
                      </a:ext>
                    </a:extLst>
                  </p:cNvPr>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a:extLst>
                      <a:ext uri="{FF2B5EF4-FFF2-40B4-BE49-F238E27FC236}">
                        <a16:creationId xmlns="" xmlns:a16="http://schemas.microsoft.com/office/drawing/2014/main" id="{8D99C070-343E-9589-7774-6621AE98C301}"/>
                      </a:ext>
                    </a:extLst>
                  </p:cNvPr>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a:extLst>
                    <a:ext uri="{FF2B5EF4-FFF2-40B4-BE49-F238E27FC236}">
                      <a16:creationId xmlns="" xmlns:a16="http://schemas.microsoft.com/office/drawing/2014/main" id="{B13B88A8-1F50-BDA3-F904-76A385100A77}"/>
                    </a:ext>
                  </a:extLst>
                </p:cNvPr>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a:extLst>
                    <a:ext uri="{FF2B5EF4-FFF2-40B4-BE49-F238E27FC236}">
                      <a16:creationId xmlns="" xmlns:a16="http://schemas.microsoft.com/office/drawing/2014/main" id="{7ACCE467-7E96-345F-824C-A9DD51DB6BC8}"/>
                    </a:ext>
                  </a:extLst>
                </p:cNvPr>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a:extLst>
                  <a:ext uri="{FF2B5EF4-FFF2-40B4-BE49-F238E27FC236}">
                    <a16:creationId xmlns="" xmlns:a16="http://schemas.microsoft.com/office/drawing/2014/main" id="{0CC3623E-1233-1DB9-E129-30FF3FE0606A}"/>
                  </a:ext>
                </a:extLst>
              </p:cNvPr>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092066543"/>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 xmlns:a16="http://schemas.microsoft.com/office/drawing/2014/main" id="{AAFFB5AB-C215-45F6-8EF0-F91797BB8F6C}"/>
              </a:ext>
            </a:extLst>
          </p:cNvPr>
          <p:cNvSpPr txBox="1"/>
          <p:nvPr/>
        </p:nvSpPr>
        <p:spPr>
          <a:xfrm>
            <a:off x="878350" y="1904920"/>
            <a:ext cx="1994025"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戲劇班</a:t>
            </a:r>
          </a:p>
        </p:txBody>
      </p:sp>
      <p:sp>
        <p:nvSpPr>
          <p:cNvPr id="19" name="文字方塊 18">
            <a:extLst>
              <a:ext uri="{FF2B5EF4-FFF2-40B4-BE49-F238E27FC236}">
                <a16:creationId xmlns="" xmlns:a16="http://schemas.microsoft.com/office/drawing/2014/main" id="{9F43F95C-D169-4E6D-8DAE-F44BC39CD2DD}"/>
              </a:ext>
            </a:extLst>
          </p:cNvPr>
          <p:cNvSpPr txBox="1"/>
          <p:nvPr/>
        </p:nvSpPr>
        <p:spPr>
          <a:xfrm>
            <a:off x="1459462" y="2636912"/>
            <a:ext cx="6696744" cy="2308324"/>
          </a:xfrm>
          <a:prstGeom prst="rect">
            <a:avLst/>
          </a:prstGeom>
          <a:noFill/>
        </p:spPr>
        <p:txBody>
          <a:bodyPr wrap="square" rtlCol="0">
            <a:spAutoFit/>
          </a:bodyPr>
          <a:lstStyle/>
          <a:p>
            <a:pPr algn="ctr">
              <a:lnSpc>
                <a:spcPct val="150000"/>
              </a:lnSpc>
              <a:defRPr/>
            </a:pPr>
            <a:r>
              <a:rPr lang="zh-TW" altLang="en-US" sz="4800" b="1" spc="-100" dirty="0">
                <a:latin typeface="微軟正黑體" pitchFamily="34" charset="-120"/>
                <a:ea typeface="微軟正黑體" pitchFamily="34" charset="-120"/>
                <a:cs typeface="標楷體" charset="0"/>
              </a:rPr>
              <a:t>臺北市立復興高級中學</a:t>
            </a:r>
            <a:endParaRPr lang="en-US" altLang="zh-TW" sz="4800" b="1" spc="-100" dirty="0">
              <a:latin typeface="微軟正黑體" pitchFamily="34" charset="-120"/>
              <a:ea typeface="微軟正黑體" pitchFamily="34" charset="-120"/>
              <a:cs typeface="標楷體" charset="0"/>
            </a:endParaRPr>
          </a:p>
          <a:p>
            <a:pPr algn="ctr">
              <a:lnSpc>
                <a:spcPct val="150000"/>
              </a:lnSpc>
              <a:defRPr/>
            </a:pPr>
            <a:r>
              <a:rPr lang="zh-TW" altLang="en-US" sz="4800" b="1" spc="-100" dirty="0">
                <a:solidFill>
                  <a:srgbClr val="FF0000"/>
                </a:solidFill>
                <a:latin typeface="微軟正黑體" pitchFamily="34" charset="-120"/>
                <a:ea typeface="微軟正黑體" pitchFamily="34" charset="-120"/>
                <a:cs typeface="標楷體" charset="0"/>
              </a:rPr>
              <a:t>（全國僅一校）</a:t>
            </a:r>
            <a:endParaRPr lang="en-US" altLang="zh-TW" sz="4800" b="1" spc="-100" dirty="0">
              <a:solidFill>
                <a:srgbClr val="FF0000"/>
              </a:solidFill>
              <a:latin typeface="微軟正黑體" pitchFamily="34" charset="-120"/>
              <a:ea typeface="微軟正黑體" pitchFamily="34" charset="-120"/>
              <a:cs typeface="標楷體" charset="0"/>
            </a:endParaRPr>
          </a:p>
        </p:txBody>
      </p:sp>
      <p:sp>
        <p:nvSpPr>
          <p:cNvPr id="10"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30" name="群組 29"/>
          <p:cNvGrpSpPr/>
          <p:nvPr/>
        </p:nvGrpSpPr>
        <p:grpSpPr>
          <a:xfrm>
            <a:off x="2195736" y="44624"/>
            <a:ext cx="6948264" cy="400110"/>
            <a:chOff x="2195736" y="44624"/>
            <a:chExt cx="6948264" cy="400110"/>
          </a:xfrm>
        </p:grpSpPr>
        <p:sp>
          <p:nvSpPr>
            <p:cNvPr id="31" name="矩形 3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32" name="群組 31"/>
            <p:cNvGrpSpPr/>
            <p:nvPr/>
          </p:nvGrpSpPr>
          <p:grpSpPr>
            <a:xfrm>
              <a:off x="2195736" y="44624"/>
              <a:ext cx="2664296" cy="360045"/>
              <a:chOff x="2123728" y="44624"/>
              <a:chExt cx="2664296" cy="360045"/>
            </a:xfrm>
          </p:grpSpPr>
          <p:grpSp>
            <p:nvGrpSpPr>
              <p:cNvPr id="33" name="群組 32"/>
              <p:cNvGrpSpPr/>
              <p:nvPr/>
            </p:nvGrpSpPr>
            <p:grpSpPr>
              <a:xfrm>
                <a:off x="2555776" y="44624"/>
                <a:ext cx="2232248" cy="360045"/>
                <a:chOff x="2267744" y="44624"/>
                <a:chExt cx="2232248" cy="360045"/>
              </a:xfrm>
            </p:grpSpPr>
            <p:grpSp>
              <p:nvGrpSpPr>
                <p:cNvPr id="35" name="群組 37"/>
                <p:cNvGrpSpPr/>
                <p:nvPr/>
              </p:nvGrpSpPr>
              <p:grpSpPr>
                <a:xfrm>
                  <a:off x="2267744" y="44629"/>
                  <a:ext cx="2232248" cy="360040"/>
                  <a:chOff x="2267738" y="44624"/>
                  <a:chExt cx="2232248"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4475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 xmlns:a16="http://schemas.microsoft.com/office/drawing/2014/main" id="{AAFFB5AB-C215-45F6-8EF0-F91797BB8F6C}"/>
              </a:ext>
            </a:extLst>
          </p:cNvPr>
          <p:cNvSpPr txBox="1"/>
          <p:nvPr/>
        </p:nvSpPr>
        <p:spPr>
          <a:xfrm>
            <a:off x="514623" y="1637957"/>
            <a:ext cx="3229301" cy="707886"/>
          </a:xfrm>
          <a:prstGeom prst="rect">
            <a:avLst/>
          </a:prstGeom>
          <a:noFill/>
        </p:spPr>
        <p:txBody>
          <a:bodyPr wrap="square" rtlCol="0">
            <a:spAutoFit/>
          </a:bodyPr>
          <a:lstStyle/>
          <a:p>
            <a:r>
              <a:rPr lang="en-US" altLang="zh-TW"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重要提醒</a:t>
            </a:r>
          </a:p>
        </p:txBody>
      </p:sp>
      <p:sp>
        <p:nvSpPr>
          <p:cNvPr id="10" name="Freeform 5">
            <a:extLst>
              <a:ext uri="{FF2B5EF4-FFF2-40B4-BE49-F238E27FC236}">
                <a16:creationId xmlns="" xmlns:a16="http://schemas.microsoft.com/office/drawing/2014/main" id="{738A7D2C-AAB7-4CBA-B4F9-F6702AA61578}"/>
              </a:ext>
            </a:extLst>
          </p:cNvPr>
          <p:cNvSpPr>
            <a:spLocks noEditPoints="1"/>
          </p:cNvSpPr>
          <p:nvPr/>
        </p:nvSpPr>
        <p:spPr bwMode="auto">
          <a:xfrm>
            <a:off x="303505" y="2427419"/>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字方塊 10">
            <a:extLst>
              <a:ext uri="{FF2B5EF4-FFF2-40B4-BE49-F238E27FC236}">
                <a16:creationId xmlns="" xmlns:a16="http://schemas.microsoft.com/office/drawing/2014/main" id="{07C5DA13-BC2C-4DCF-B67E-4B27145C8A14}"/>
              </a:ext>
            </a:extLst>
          </p:cNvPr>
          <p:cNvSpPr txBox="1"/>
          <p:nvPr/>
        </p:nvSpPr>
        <p:spPr>
          <a:xfrm>
            <a:off x="723220" y="2180128"/>
            <a:ext cx="8164413" cy="1317155"/>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可以跨區報名，不受原就讀國中就學區限制。</a:t>
            </a:r>
            <a:endParaRPr lang="en-US" altLang="zh-TW" sz="32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同類藝才班是</a:t>
            </a:r>
            <a:r>
              <a:rPr lang="zh-TW" altLang="en-US" sz="2400" b="1" dirty="0">
                <a:solidFill>
                  <a:srgbClr val="FF0066"/>
                </a:solidFill>
                <a:latin typeface="微軟正黑體" pitchFamily="34" charset="-120"/>
                <a:ea typeface="微軟正黑體" pitchFamily="34" charset="-120"/>
              </a:rPr>
              <a:t>同時間</a:t>
            </a:r>
            <a:r>
              <a:rPr lang="zh-TW" altLang="en-US" sz="2400" b="1" dirty="0">
                <a:latin typeface="微軟正黑體" pitchFamily="34" charset="-120"/>
                <a:ea typeface="微軟正黑體" pitchFamily="34" charset="-120"/>
              </a:rPr>
              <a:t>辦理術科測驗，因此僅能</a:t>
            </a:r>
            <a:r>
              <a:rPr lang="zh-TW" altLang="en-US" sz="2400" b="1" dirty="0">
                <a:solidFill>
                  <a:srgbClr val="FF0000"/>
                </a:solidFill>
                <a:latin typeface="微軟正黑體" pitchFamily="34" charset="-120"/>
                <a:ea typeface="微軟正黑體" pitchFamily="34" charset="-120"/>
              </a:rPr>
              <a:t>擇一考區</a:t>
            </a:r>
            <a:r>
              <a:rPr lang="zh-TW" altLang="en-US" sz="2400" b="1" dirty="0">
                <a:latin typeface="微軟正黑體" pitchFamily="34" charset="-120"/>
                <a:ea typeface="微軟正黑體" pitchFamily="34" charset="-120"/>
              </a:rPr>
              <a:t>。</a:t>
            </a:r>
            <a:endParaRPr lang="en-US" altLang="zh-TW" sz="2400" b="1" dirty="0">
              <a:latin typeface="微軟正黑體" pitchFamily="34" charset="-120"/>
              <a:ea typeface="微軟正黑體" pitchFamily="34" charset="-120"/>
            </a:endParaRPr>
          </a:p>
        </p:txBody>
      </p:sp>
      <p:sp>
        <p:nvSpPr>
          <p:cNvPr id="21" name="文字方塊 20">
            <a:extLst>
              <a:ext uri="{FF2B5EF4-FFF2-40B4-BE49-F238E27FC236}">
                <a16:creationId xmlns="" xmlns:a16="http://schemas.microsoft.com/office/drawing/2014/main" id="{4CB76239-9F88-4B54-AC19-AD47A361183B}"/>
              </a:ext>
            </a:extLst>
          </p:cNvPr>
          <p:cNvSpPr txBox="1"/>
          <p:nvPr/>
        </p:nvSpPr>
        <p:spPr>
          <a:xfrm>
            <a:off x="782460" y="3645024"/>
            <a:ext cx="8252806" cy="2425151"/>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可同時報名不同類別藝術才能班。</a:t>
            </a:r>
            <a:endParaRPr lang="en-US" altLang="zh-TW" sz="16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但仍需考量術科測驗日程（</a:t>
            </a:r>
            <a:r>
              <a:rPr lang="zh-TW" altLang="en-US" sz="2400" b="1" dirty="0">
                <a:solidFill>
                  <a:srgbClr val="0000FF"/>
                </a:solidFill>
                <a:latin typeface="微軟正黑體" pitchFamily="34" charset="-120"/>
                <a:ea typeface="微軟正黑體" pitchFamily="34" charset="-120"/>
              </a:rPr>
              <a:t>美術及戲劇</a:t>
            </a:r>
            <a:r>
              <a:rPr lang="zh-TW" altLang="en-US" sz="2400" b="1" dirty="0">
                <a:latin typeface="微軟正黑體" pitchFamily="34" charset="-120"/>
                <a:ea typeface="微軟正黑體" pitchFamily="34" charset="-120"/>
              </a:rPr>
              <a:t>同週、</a:t>
            </a:r>
            <a:r>
              <a:rPr lang="zh-TW" altLang="en-US" sz="2400" b="1" dirty="0">
                <a:solidFill>
                  <a:srgbClr val="0000FF"/>
                </a:solidFill>
                <a:latin typeface="微軟正黑體" pitchFamily="34" charset="-120"/>
                <a:ea typeface="微軟正黑體" pitchFamily="34" charset="-120"/>
              </a:rPr>
              <a:t>音樂及舞蹈</a:t>
            </a:r>
            <a:r>
              <a:rPr lang="zh-TW" altLang="en-US" sz="2400" b="1" dirty="0">
                <a:latin typeface="微軟正黑體" pitchFamily="34" charset="-120"/>
                <a:ea typeface="微軟正黑體" pitchFamily="34" charset="-120"/>
              </a:rPr>
              <a:t>同週。）</a:t>
            </a:r>
            <a:endParaRPr lang="en-US" altLang="zh-TW" sz="2400" b="1" dirty="0">
              <a:latin typeface="微軟正黑體" pitchFamily="34" charset="-120"/>
              <a:ea typeface="微軟正黑體" pitchFamily="34" charset="-120"/>
            </a:endParaRPr>
          </a:p>
          <a:p>
            <a:pPr>
              <a:lnSpc>
                <a:spcPct val="150000"/>
              </a:lnSpc>
            </a:pP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例如：可同時報名南區舞蹈和戲劇；中區美術和南區音樂</a:t>
            </a:r>
            <a:r>
              <a:rPr lang="en-US" altLang="zh-TW" sz="2400" b="1" dirty="0">
                <a:latin typeface="微軟正黑體" pitchFamily="34" charset="-120"/>
                <a:ea typeface="微軟正黑體" pitchFamily="34" charset="-120"/>
              </a:rPr>
              <a:t>)</a:t>
            </a:r>
          </a:p>
        </p:txBody>
      </p:sp>
      <p:sp>
        <p:nvSpPr>
          <p:cNvPr id="19"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sp>
        <p:nvSpPr>
          <p:cNvPr id="33" name="Freeform 5">
            <a:extLst>
              <a:ext uri="{FF2B5EF4-FFF2-40B4-BE49-F238E27FC236}">
                <a16:creationId xmlns="" xmlns:a16="http://schemas.microsoft.com/office/drawing/2014/main" id="{738A7D2C-AAB7-4CBA-B4F9-F6702AA61578}"/>
              </a:ext>
            </a:extLst>
          </p:cNvPr>
          <p:cNvSpPr>
            <a:spLocks noEditPoints="1"/>
          </p:cNvSpPr>
          <p:nvPr/>
        </p:nvSpPr>
        <p:spPr bwMode="auto">
          <a:xfrm>
            <a:off x="326142" y="3864352"/>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文字方塊 33">
            <a:extLst>
              <a:ext uri="{FF2B5EF4-FFF2-40B4-BE49-F238E27FC236}">
                <a16:creationId xmlns="" xmlns:a16="http://schemas.microsoft.com/office/drawing/2014/main" id="{AAFFB5AB-C215-45F6-8EF0-F91797BB8F6C}"/>
              </a:ext>
            </a:extLst>
          </p:cNvPr>
          <p:cNvSpPr txBox="1"/>
          <p:nvPr/>
        </p:nvSpPr>
        <p:spPr>
          <a:xfrm>
            <a:off x="635693" y="6351706"/>
            <a:ext cx="82172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各分區招生訊息均將由各校公告於學校網站，可逕洽詢問。</a:t>
            </a:r>
          </a:p>
        </p:txBody>
      </p:sp>
      <p:grpSp>
        <p:nvGrpSpPr>
          <p:cNvPr id="35" name="群組 34"/>
          <p:cNvGrpSpPr/>
          <p:nvPr/>
        </p:nvGrpSpPr>
        <p:grpSpPr>
          <a:xfrm>
            <a:off x="2195736" y="44624"/>
            <a:ext cx="6948264" cy="400110"/>
            <a:chOff x="2195736" y="44624"/>
            <a:chExt cx="6948264" cy="400110"/>
          </a:xfrm>
        </p:grpSpPr>
        <p:sp>
          <p:nvSpPr>
            <p:cNvPr id="36" name="矩形 35"/>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37" name="群組 36"/>
            <p:cNvGrpSpPr/>
            <p:nvPr/>
          </p:nvGrpSpPr>
          <p:grpSpPr>
            <a:xfrm>
              <a:off x="2195736" y="44624"/>
              <a:ext cx="2664296" cy="360045"/>
              <a:chOff x="2123728" y="44624"/>
              <a:chExt cx="2664296" cy="360045"/>
            </a:xfrm>
          </p:grpSpPr>
          <p:grpSp>
            <p:nvGrpSpPr>
              <p:cNvPr id="38" name="群組 37"/>
              <p:cNvGrpSpPr/>
              <p:nvPr/>
            </p:nvGrpSpPr>
            <p:grpSpPr>
              <a:xfrm>
                <a:off x="2555776" y="44624"/>
                <a:ext cx="2232248" cy="360045"/>
                <a:chOff x="2267744" y="44624"/>
                <a:chExt cx="2232248" cy="360045"/>
              </a:xfrm>
            </p:grpSpPr>
            <p:grpSp>
              <p:nvGrpSpPr>
                <p:cNvPr id="40" name="群組 37"/>
                <p:cNvGrpSpPr/>
                <p:nvPr/>
              </p:nvGrpSpPr>
              <p:grpSpPr>
                <a:xfrm>
                  <a:off x="2267744" y="44629"/>
                  <a:ext cx="2232248" cy="360040"/>
                  <a:chOff x="2267738" y="44624"/>
                  <a:chExt cx="2232248" cy="360040"/>
                </a:xfrm>
              </p:grpSpPr>
              <p:sp>
                <p:nvSpPr>
                  <p:cNvPr id="43" name="橢圓 4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2" name="橢圓 4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963952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reeform 17"/>
          <p:cNvSpPr>
            <a:spLocks noEditPoints="1"/>
          </p:cNvSpPr>
          <p:nvPr/>
        </p:nvSpPr>
        <p:spPr bwMode="gray">
          <a:xfrm>
            <a:off x="1066800" y="2508270"/>
            <a:ext cx="5943600" cy="4038600"/>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w="0">
            <a:noFill/>
            <a:prstDash val="solid"/>
            <a:round/>
            <a:headEnd/>
            <a:tailEnd/>
          </a:ln>
          <a:effectLst>
            <a:outerShdw dist="206741" dir="8249373" algn="ctr" rotWithShape="0">
              <a:srgbClr val="000000">
                <a:alpha val="50000"/>
              </a:srgbClr>
            </a:outerShdw>
          </a:effectLst>
        </p:spPr>
        <p:txBody>
          <a:bodyPr/>
          <a:lstStyle/>
          <a:p>
            <a:pPr>
              <a:defRPr/>
            </a:pPr>
            <a:endParaRPr lang="zh-TW" altLang="en-US" b="1">
              <a:ea typeface="新細明體" pitchFamily="18" charset="-120"/>
            </a:endParaRPr>
          </a:p>
        </p:txBody>
      </p:sp>
      <p:sp>
        <p:nvSpPr>
          <p:cNvPr id="116739" name="Oval 20"/>
          <p:cNvSpPr>
            <a:spLocks noChangeArrowheads="1"/>
          </p:cNvSpPr>
          <p:nvPr/>
        </p:nvSpPr>
        <p:spPr bwMode="gray">
          <a:xfrm rot="-723406">
            <a:off x="3382964" y="5454670"/>
            <a:ext cx="1438275" cy="66675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0" name="Oval 21"/>
          <p:cNvSpPr>
            <a:spLocks noChangeArrowheads="1"/>
          </p:cNvSpPr>
          <p:nvPr/>
        </p:nvSpPr>
        <p:spPr bwMode="gray">
          <a:xfrm>
            <a:off x="3314702" y="4235502"/>
            <a:ext cx="1704975" cy="1706563"/>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1" name="Oval 22"/>
          <p:cNvSpPr>
            <a:spLocks noChangeArrowheads="1"/>
          </p:cNvSpPr>
          <p:nvPr/>
        </p:nvSpPr>
        <p:spPr bwMode="gray">
          <a:xfrm>
            <a:off x="3335354" y="4244995"/>
            <a:ext cx="1665287" cy="1663700"/>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2" name="Oval 23"/>
          <p:cNvSpPr>
            <a:spLocks noChangeArrowheads="1"/>
          </p:cNvSpPr>
          <p:nvPr/>
        </p:nvSpPr>
        <p:spPr bwMode="gray">
          <a:xfrm>
            <a:off x="3352816" y="4260870"/>
            <a:ext cx="1584325" cy="15557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3" name="Oval 24"/>
          <p:cNvSpPr>
            <a:spLocks noChangeArrowheads="1"/>
          </p:cNvSpPr>
          <p:nvPr/>
        </p:nvSpPr>
        <p:spPr bwMode="gray">
          <a:xfrm>
            <a:off x="3444875" y="4305352"/>
            <a:ext cx="1409700" cy="1262063"/>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4" name="Text Box 25"/>
          <p:cNvSpPr txBox="1">
            <a:spLocks noChangeArrowheads="1"/>
          </p:cNvSpPr>
          <p:nvPr/>
        </p:nvSpPr>
        <p:spPr bwMode="gray">
          <a:xfrm>
            <a:off x="3630655" y="4532365"/>
            <a:ext cx="1107996" cy="1200329"/>
          </a:xfrm>
          <a:prstGeom prst="rect">
            <a:avLst/>
          </a:prstGeom>
          <a:noFill/>
          <a:ln w="9525">
            <a:noFill/>
            <a:miter lim="800000"/>
            <a:headEnd/>
            <a:tailEnd/>
          </a:ln>
        </p:spPr>
        <p:txBody>
          <a:bodyPr wrap="none">
            <a:spAutoFit/>
          </a:bodyPr>
          <a:lstStyle/>
          <a:p>
            <a:pPr algn="ctr"/>
            <a:r>
              <a:rPr lang="zh-TW" altLang="en-US" sz="3600" b="1" dirty="0">
                <a:solidFill>
                  <a:srgbClr val="008000"/>
                </a:solidFill>
                <a:latin typeface="Arial" charset="0"/>
                <a:ea typeface="標楷體" pitchFamily="65" charset="-120"/>
              </a:rPr>
              <a:t>分發</a:t>
            </a:r>
          </a:p>
          <a:p>
            <a:pPr algn="ctr"/>
            <a:r>
              <a:rPr lang="zh-TW" altLang="en-US" sz="3600" b="1" dirty="0">
                <a:solidFill>
                  <a:srgbClr val="008000"/>
                </a:solidFill>
                <a:latin typeface="Arial" charset="0"/>
                <a:ea typeface="標楷體" pitchFamily="65" charset="-120"/>
              </a:rPr>
              <a:t>作業</a:t>
            </a:r>
          </a:p>
        </p:txBody>
      </p:sp>
      <p:sp>
        <p:nvSpPr>
          <p:cNvPr id="116745" name="Oval 27"/>
          <p:cNvSpPr>
            <a:spLocks noChangeArrowheads="1"/>
          </p:cNvSpPr>
          <p:nvPr/>
        </p:nvSpPr>
        <p:spPr bwMode="gray">
          <a:xfrm rot="-772996">
            <a:off x="1554164" y="4845070"/>
            <a:ext cx="1133475" cy="6096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6" name="Oval 29"/>
          <p:cNvSpPr>
            <a:spLocks noChangeArrowheads="1"/>
          </p:cNvSpPr>
          <p:nvPr/>
        </p:nvSpPr>
        <p:spPr bwMode="gray">
          <a:xfrm>
            <a:off x="1477963" y="3854470"/>
            <a:ext cx="1371600" cy="1441450"/>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7" name="Oval 30"/>
          <p:cNvSpPr>
            <a:spLocks noChangeArrowheads="1"/>
          </p:cNvSpPr>
          <p:nvPr/>
        </p:nvSpPr>
        <p:spPr bwMode="gray">
          <a:xfrm>
            <a:off x="1495441" y="3862440"/>
            <a:ext cx="1338263" cy="1404937"/>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8" name="Oval 31"/>
          <p:cNvSpPr>
            <a:spLocks noChangeArrowheads="1"/>
          </p:cNvSpPr>
          <p:nvPr/>
        </p:nvSpPr>
        <p:spPr bwMode="gray">
          <a:xfrm>
            <a:off x="1396942" y="3876695"/>
            <a:ext cx="1582064" cy="1435114"/>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9" name="Oval 32"/>
          <p:cNvSpPr>
            <a:spLocks noChangeArrowheads="1"/>
          </p:cNvSpPr>
          <p:nvPr/>
        </p:nvSpPr>
        <p:spPr bwMode="gray">
          <a:xfrm>
            <a:off x="1477963" y="3913208"/>
            <a:ext cx="1371600" cy="1065212"/>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0" name="Text Box 33"/>
          <p:cNvSpPr txBox="1">
            <a:spLocks noChangeArrowheads="1"/>
          </p:cNvSpPr>
          <p:nvPr/>
        </p:nvSpPr>
        <p:spPr bwMode="gray">
          <a:xfrm>
            <a:off x="1358049" y="4100565"/>
            <a:ext cx="1620958" cy="954107"/>
          </a:xfrm>
          <a:prstGeom prst="rect">
            <a:avLst/>
          </a:prstGeom>
          <a:noFill/>
          <a:ln w="9525">
            <a:noFill/>
            <a:miter lim="800000"/>
            <a:headEnd/>
            <a:tailEnd/>
          </a:ln>
        </p:spPr>
        <p:txBody>
          <a:bodyPr wrap="none">
            <a:spAutoFit/>
          </a:bodyPr>
          <a:lstStyle/>
          <a:p>
            <a:pPr algn="ctr"/>
            <a:r>
              <a:rPr lang="zh-TW" altLang="en-US" sz="2800" b="1" dirty="0">
                <a:solidFill>
                  <a:srgbClr val="FF0000"/>
                </a:solidFill>
                <a:latin typeface="Arial" charset="0"/>
                <a:ea typeface="標楷體" pitchFamily="65" charset="-120"/>
              </a:rPr>
              <a:t>國中</a:t>
            </a:r>
          </a:p>
          <a:p>
            <a:pPr algn="ctr"/>
            <a:r>
              <a:rPr lang="zh-TW" altLang="en-US" sz="2800" b="1" dirty="0">
                <a:solidFill>
                  <a:srgbClr val="FF0000"/>
                </a:solidFill>
                <a:latin typeface="Arial" charset="0"/>
                <a:ea typeface="標楷體" pitchFamily="65" charset="-120"/>
              </a:rPr>
              <a:t>教育會考</a:t>
            </a:r>
          </a:p>
        </p:txBody>
      </p:sp>
      <p:sp>
        <p:nvSpPr>
          <p:cNvPr id="116751" name="Oval 35"/>
          <p:cNvSpPr>
            <a:spLocks noChangeArrowheads="1"/>
          </p:cNvSpPr>
          <p:nvPr/>
        </p:nvSpPr>
        <p:spPr bwMode="gray">
          <a:xfrm>
            <a:off x="1219200" y="3089295"/>
            <a:ext cx="914400" cy="5334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52" name="Oval 36"/>
          <p:cNvSpPr>
            <a:spLocks noChangeArrowheads="1"/>
          </p:cNvSpPr>
          <p:nvPr/>
        </p:nvSpPr>
        <p:spPr bwMode="gray">
          <a:xfrm>
            <a:off x="1295401" y="2482870"/>
            <a:ext cx="1023938" cy="1023938"/>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3" name="Oval 37"/>
          <p:cNvSpPr>
            <a:spLocks noChangeArrowheads="1"/>
          </p:cNvSpPr>
          <p:nvPr/>
        </p:nvSpPr>
        <p:spPr bwMode="gray">
          <a:xfrm>
            <a:off x="1308100" y="2487665"/>
            <a:ext cx="1000125" cy="1000125"/>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4" name="Oval 38"/>
          <p:cNvSpPr>
            <a:spLocks noChangeArrowheads="1"/>
          </p:cNvSpPr>
          <p:nvPr/>
        </p:nvSpPr>
        <p:spPr bwMode="gray">
          <a:xfrm>
            <a:off x="1319215" y="2498745"/>
            <a:ext cx="950912" cy="9334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5" name="Oval 39"/>
          <p:cNvSpPr>
            <a:spLocks noChangeArrowheads="1"/>
          </p:cNvSpPr>
          <p:nvPr/>
        </p:nvSpPr>
        <p:spPr bwMode="gray">
          <a:xfrm>
            <a:off x="1373188" y="2524145"/>
            <a:ext cx="847725" cy="757238"/>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6" name="Text Box 40"/>
          <p:cNvSpPr txBox="1">
            <a:spLocks noChangeArrowheads="1"/>
          </p:cNvSpPr>
          <p:nvPr/>
        </p:nvSpPr>
        <p:spPr bwMode="gray">
          <a:xfrm>
            <a:off x="1396942" y="2587677"/>
            <a:ext cx="800220" cy="830997"/>
          </a:xfrm>
          <a:prstGeom prst="rect">
            <a:avLst/>
          </a:prstGeom>
          <a:noFill/>
          <a:ln w="9525">
            <a:noFill/>
            <a:miter lim="800000"/>
            <a:headEnd/>
            <a:tailEnd/>
          </a:ln>
        </p:spPr>
        <p:txBody>
          <a:bodyPr wrap="none">
            <a:spAutoFit/>
          </a:bodyPr>
          <a:lstStyle/>
          <a:p>
            <a:pPr algn="ctr"/>
            <a:r>
              <a:rPr lang="zh-TW" altLang="en-US" sz="2400" b="1" dirty="0">
                <a:solidFill>
                  <a:srgbClr val="0000FF"/>
                </a:solidFill>
                <a:latin typeface="Arial" charset="0"/>
                <a:ea typeface="標楷體" pitchFamily="65" charset="-120"/>
              </a:rPr>
              <a:t>術科</a:t>
            </a:r>
          </a:p>
          <a:p>
            <a:pPr algn="ctr"/>
            <a:r>
              <a:rPr lang="zh-TW" altLang="en-US" sz="2400" b="1" dirty="0">
                <a:solidFill>
                  <a:srgbClr val="0000FF"/>
                </a:solidFill>
                <a:latin typeface="Arial" charset="0"/>
                <a:ea typeface="標楷體" pitchFamily="65" charset="-120"/>
              </a:rPr>
              <a:t>測驗</a:t>
            </a:r>
          </a:p>
        </p:txBody>
      </p:sp>
      <p:sp>
        <p:nvSpPr>
          <p:cNvPr id="116757" name="AutoShape 48"/>
          <p:cNvSpPr>
            <a:spLocks noChangeArrowheads="1"/>
          </p:cNvSpPr>
          <p:nvPr/>
        </p:nvSpPr>
        <p:spPr bwMode="auto">
          <a:xfrm>
            <a:off x="4151315" y="3595708"/>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0099"/>
                </a:solidFill>
                <a:latin typeface="Verdana" pitchFamily="34" charset="0"/>
                <a:ea typeface="標楷體" pitchFamily="65" charset="-120"/>
              </a:rPr>
              <a:t>術科測驗</a:t>
            </a:r>
          </a:p>
        </p:txBody>
      </p:sp>
      <p:sp>
        <p:nvSpPr>
          <p:cNvPr id="156721" name="Freeform 49"/>
          <p:cNvSpPr>
            <a:spLocks/>
          </p:cNvSpPr>
          <p:nvPr/>
        </p:nvSpPr>
        <p:spPr bwMode="gray">
          <a:xfrm>
            <a:off x="5807075" y="3306783"/>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90099"/>
          </a:solidFill>
          <a:ln>
            <a:noFill/>
          </a:ln>
        </p:spPr>
        <p:txBody>
          <a:bodyPr/>
          <a:lstStyle/>
          <a:p>
            <a:pPr algn="ctr">
              <a:defRPr/>
            </a:pPr>
            <a:endParaRPr lang="zh-TW" altLang="en-US" sz="1000" b="1">
              <a:latin typeface="Arial" charset="0"/>
              <a:ea typeface="新細明體" pitchFamily="18" charset="-120"/>
            </a:endParaRPr>
          </a:p>
        </p:txBody>
      </p:sp>
      <p:grpSp>
        <p:nvGrpSpPr>
          <p:cNvPr id="2" name="Group 50"/>
          <p:cNvGrpSpPr>
            <a:grpSpLocks/>
          </p:cNvGrpSpPr>
          <p:nvPr/>
        </p:nvGrpSpPr>
        <p:grpSpPr bwMode="auto">
          <a:xfrm>
            <a:off x="5435600" y="2011886"/>
            <a:ext cx="1811338" cy="1294929"/>
            <a:chOff x="1997" y="1314"/>
            <a:chExt cx="1889" cy="1009"/>
          </a:xfrm>
        </p:grpSpPr>
        <p:grpSp>
          <p:nvGrpSpPr>
            <p:cNvPr id="3" name="Group 51"/>
            <p:cNvGrpSpPr>
              <a:grpSpLocks/>
            </p:cNvGrpSpPr>
            <p:nvPr/>
          </p:nvGrpSpPr>
          <p:grpSpPr bwMode="auto">
            <a:xfrm>
              <a:off x="1997" y="1404"/>
              <a:ext cx="1889" cy="919"/>
              <a:chOff x="1973" y="1027"/>
              <a:chExt cx="1926" cy="937"/>
            </a:xfrm>
          </p:grpSpPr>
          <p:sp>
            <p:nvSpPr>
              <p:cNvPr id="116767" name="Oval 52"/>
              <p:cNvSpPr>
                <a:spLocks noChangeArrowheads="1"/>
              </p:cNvSpPr>
              <p:nvPr/>
            </p:nvSpPr>
            <p:spPr bwMode="gray">
              <a:xfrm>
                <a:off x="1993" y="1058"/>
                <a:ext cx="1906" cy="906"/>
              </a:xfrm>
              <a:prstGeom prst="ellipse">
                <a:avLst/>
              </a:prstGeom>
              <a:gradFill rotWithShape="1">
                <a:gsLst>
                  <a:gs pos="0">
                    <a:schemeClr val="hlink"/>
                  </a:gs>
                  <a:gs pos="100000">
                    <a:srgbClr val="775910"/>
                  </a:gs>
                </a:gsLst>
                <a:lin ang="2700000" scaled="1"/>
              </a:gradFill>
              <a:ln w="9525">
                <a:noFill/>
                <a:round/>
                <a:headEnd/>
                <a:tailEnd/>
              </a:ln>
            </p:spPr>
            <p:txBody>
              <a:bodyPr wrap="none" anchor="ctr"/>
              <a:lstStyle/>
              <a:p>
                <a:pPr algn="ctr"/>
                <a:endParaRPr lang="zh-TW" altLang="en-US" sz="1000" b="1">
                  <a:latin typeface="Arial" charset="0"/>
                </a:endParaRPr>
              </a:p>
            </p:txBody>
          </p:sp>
          <p:sp>
            <p:nvSpPr>
              <p:cNvPr id="116768" name="Oval 53"/>
              <p:cNvSpPr>
                <a:spLocks noChangeArrowheads="1"/>
              </p:cNvSpPr>
              <p:nvPr/>
            </p:nvSpPr>
            <p:spPr bwMode="gray">
              <a:xfrm>
                <a:off x="1973" y="1029"/>
                <a:ext cx="1906" cy="905"/>
              </a:xfrm>
              <a:prstGeom prst="ellipse">
                <a:avLst/>
              </a:prstGeom>
              <a:gradFill rotWithShape="1">
                <a:gsLst>
                  <a:gs pos="0">
                    <a:srgbClr val="FBE09D"/>
                  </a:gs>
                  <a:gs pos="100000">
                    <a:schemeClr val="hlink"/>
                  </a:gs>
                </a:gsLst>
                <a:lin ang="2700000" scaled="1"/>
              </a:gradFill>
              <a:ln w="9525">
                <a:noFill/>
                <a:round/>
                <a:headEnd/>
                <a:tailEnd/>
              </a:ln>
            </p:spPr>
            <p:txBody>
              <a:bodyPr wrap="none" anchor="ctr"/>
              <a:lstStyle/>
              <a:p>
                <a:pPr algn="ctr"/>
                <a:endParaRPr lang="zh-TW" altLang="en-US" sz="1000" b="1">
                  <a:latin typeface="Arial" charset="0"/>
                </a:endParaRPr>
              </a:p>
            </p:txBody>
          </p:sp>
        </p:grpSp>
        <p:sp>
          <p:nvSpPr>
            <p:cNvPr id="116763" name="Oval 54"/>
            <p:cNvSpPr>
              <a:spLocks noChangeArrowheads="1"/>
            </p:cNvSpPr>
            <p:nvPr/>
          </p:nvSpPr>
          <p:spPr bwMode="gray">
            <a:xfrm>
              <a:off x="2086" y="1314"/>
              <a:ext cx="1690" cy="844"/>
            </a:xfrm>
            <a:prstGeom prst="ellipse">
              <a:avLst/>
            </a:prstGeom>
            <a:gradFill rotWithShape="1">
              <a:gsLst>
                <a:gs pos="0">
                  <a:srgbClr val="1D542E"/>
                </a:gs>
                <a:gs pos="100000">
                  <a:schemeClr val="accent1"/>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rgbClr val="BCE5C9"/>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5" name="Oval 56"/>
            <p:cNvSpPr>
              <a:spLocks noChangeArrowheads="1"/>
            </p:cNvSpPr>
            <p:nvPr/>
          </p:nvSpPr>
          <p:spPr bwMode="gray">
            <a:xfrm>
              <a:off x="2124" y="1327"/>
              <a:ext cx="1571" cy="770"/>
            </a:xfrm>
            <a:prstGeom prst="ellipse">
              <a:avLst/>
            </a:prstGeom>
            <a:gradFill rotWithShape="1">
              <a:gsLst>
                <a:gs pos="0">
                  <a:srgbClr val="328F4F"/>
                </a:gs>
                <a:gs pos="100000">
                  <a:schemeClr val="accent1">
                    <a:alpha val="48000"/>
                  </a:schemeClr>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6" name="Oval 57"/>
            <p:cNvSpPr>
              <a:spLocks noChangeArrowheads="1"/>
            </p:cNvSpPr>
            <p:nvPr/>
          </p:nvSpPr>
          <p:spPr bwMode="gray">
            <a:xfrm>
              <a:off x="2207" y="1344"/>
              <a:ext cx="1382" cy="625"/>
            </a:xfrm>
            <a:prstGeom prst="ellipse">
              <a:avLst/>
            </a:prstGeom>
            <a:gradFill rotWithShape="1">
              <a:gsLst>
                <a:gs pos="0">
                  <a:srgbClr val="FFFFFF"/>
                </a:gs>
                <a:gs pos="100000">
                  <a:schemeClr val="accent1">
                    <a:alpha val="37999"/>
                  </a:schemeClr>
                </a:gs>
              </a:gsLst>
              <a:lin ang="2700000" scaled="1"/>
            </a:gradFill>
            <a:ln w="9525">
              <a:noFill/>
              <a:round/>
              <a:headEnd/>
              <a:tailEnd/>
            </a:ln>
          </p:spPr>
          <p:txBody>
            <a:bodyPr wrap="none" anchor="ctr"/>
            <a:lstStyle/>
            <a:p>
              <a:pPr algn="ctr"/>
              <a:r>
                <a:rPr lang="zh-TW" altLang="en-US" sz="2800" b="1" dirty="0">
                  <a:solidFill>
                    <a:srgbClr val="FF3300"/>
                  </a:solidFill>
                  <a:latin typeface="標楷體" panose="03000509000000000000" pitchFamily="65" charset="-120"/>
                  <a:ea typeface="標楷體" panose="03000509000000000000" pitchFamily="65" charset="-120"/>
                </a:rPr>
                <a:t>招生</a:t>
              </a:r>
              <a:endParaRPr lang="en-US" altLang="zh-TW" sz="2800" b="1" dirty="0">
                <a:solidFill>
                  <a:srgbClr val="FF3300"/>
                </a:solidFill>
                <a:latin typeface="標楷體" panose="03000509000000000000" pitchFamily="65" charset="-120"/>
                <a:ea typeface="標楷體" panose="03000509000000000000" pitchFamily="65" charset="-120"/>
              </a:endParaRPr>
            </a:p>
            <a:p>
              <a:pPr algn="ctr"/>
              <a:r>
                <a:rPr lang="zh-TW" altLang="en-US" sz="2800" b="1" dirty="0">
                  <a:solidFill>
                    <a:srgbClr val="FF3300"/>
                  </a:solidFill>
                  <a:latin typeface="標楷體" panose="03000509000000000000" pitchFamily="65" charset="-120"/>
                  <a:ea typeface="標楷體" panose="03000509000000000000" pitchFamily="65" charset="-120"/>
                </a:rPr>
                <a:t>作業</a:t>
              </a:r>
            </a:p>
          </p:txBody>
        </p:sp>
      </p:grpSp>
      <p:sp>
        <p:nvSpPr>
          <p:cNvPr id="116760" name="AutoShape 58"/>
          <p:cNvSpPr>
            <a:spLocks noChangeArrowheads="1"/>
          </p:cNvSpPr>
          <p:nvPr/>
        </p:nvSpPr>
        <p:spPr bwMode="auto">
          <a:xfrm>
            <a:off x="7031039" y="3667145"/>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8000"/>
                </a:solidFill>
                <a:latin typeface="Verdana" pitchFamily="34" charset="0"/>
                <a:ea typeface="標楷體" pitchFamily="65" charset="-120"/>
              </a:rPr>
              <a:t>分發作業</a:t>
            </a:r>
          </a:p>
        </p:txBody>
      </p:sp>
      <p:sp>
        <p:nvSpPr>
          <p:cNvPr id="116761" name="Freeform 59"/>
          <p:cNvSpPr>
            <a:spLocks/>
          </p:cNvSpPr>
          <p:nvPr/>
        </p:nvSpPr>
        <p:spPr bwMode="gray">
          <a:xfrm flipH="1">
            <a:off x="6672279" y="3306783"/>
            <a:ext cx="503237" cy="9366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w="9525">
            <a:noFill/>
            <a:round/>
            <a:headEnd/>
            <a:tailEnd/>
          </a:ln>
        </p:spPr>
        <p:txBody>
          <a:bodyPr/>
          <a:lstStyle/>
          <a:p>
            <a:endParaRPr lang="zh-TW" altLang="en-US" b="1"/>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86</a:t>
            </a:fld>
            <a:endParaRPr lang="zh-TW" altLang="en-US"/>
          </a:p>
        </p:txBody>
      </p:sp>
      <p:sp>
        <p:nvSpPr>
          <p:cNvPr id="46"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47" name="群組 46"/>
          <p:cNvGrpSpPr/>
          <p:nvPr/>
        </p:nvGrpSpPr>
        <p:grpSpPr>
          <a:xfrm>
            <a:off x="2195736" y="44624"/>
            <a:ext cx="6948264" cy="400110"/>
            <a:chOff x="2195736" y="44624"/>
            <a:chExt cx="6948264" cy="400110"/>
          </a:xfrm>
        </p:grpSpPr>
        <p:sp>
          <p:nvSpPr>
            <p:cNvPr id="48" name="矩形 4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49" name="群組 48"/>
            <p:cNvGrpSpPr/>
            <p:nvPr/>
          </p:nvGrpSpPr>
          <p:grpSpPr>
            <a:xfrm>
              <a:off x="2195736" y="44624"/>
              <a:ext cx="2664296" cy="360045"/>
              <a:chOff x="2123728" y="44624"/>
              <a:chExt cx="2664296" cy="360045"/>
            </a:xfrm>
          </p:grpSpPr>
          <p:grpSp>
            <p:nvGrpSpPr>
              <p:cNvPr id="50" name="群組 49"/>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1721424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內容版面配置區 2"/>
          <p:cNvSpPr>
            <a:spLocks noGrp="1"/>
          </p:cNvSpPr>
          <p:nvPr>
            <p:ph idx="1"/>
          </p:nvPr>
        </p:nvSpPr>
        <p:spPr>
          <a:xfrm>
            <a:off x="385192" y="2004304"/>
            <a:ext cx="8758808" cy="4852988"/>
          </a:xfrm>
        </p:spPr>
        <p:txBody>
          <a:bodyPr/>
          <a:lstStyle/>
          <a:p>
            <a:pPr>
              <a:buFontTx/>
              <a:buBlip>
                <a:blip r:embed="rId3"/>
              </a:buBlip>
            </a:pPr>
            <a:r>
              <a:rPr lang="zh-TW" altLang="en-US" sz="2800" b="1" dirty="0">
                <a:latin typeface="微軟正黑體" pitchFamily="34" charset="-120"/>
                <a:ea typeface="微軟正黑體" pitchFamily="34" charset="-120"/>
              </a:rPr>
              <a:t>招生學校：</a:t>
            </a:r>
            <a:endParaRPr lang="en-US" altLang="zh-TW" dirty="0">
              <a:latin typeface="微軟正黑體" pitchFamily="34" charset="-120"/>
              <a:ea typeface="微軟正黑體" pitchFamily="34" charset="-120"/>
            </a:endParaRPr>
          </a:p>
          <a:p>
            <a:pPr lvl="1">
              <a:buFontTx/>
              <a:buBlip>
                <a:blip r:embed="rId4"/>
              </a:buBlip>
            </a:pPr>
            <a:r>
              <a:rPr lang="zh-TW" altLang="en-US" sz="4000" b="1" dirty="0">
                <a:solidFill>
                  <a:srgbClr val="FF0000"/>
                </a:solidFill>
                <a:latin typeface="微軟正黑體" pitchFamily="34" charset="-120"/>
                <a:ea typeface="微軟正黑體" pitchFamily="34" charset="-120"/>
              </a:rPr>
              <a:t>花蓮區：花蓮高中、玉里高中</a:t>
            </a:r>
            <a:endParaRPr lang="en-US" altLang="zh-TW" sz="4000" b="1" dirty="0">
              <a:solidFill>
                <a:srgbClr val="FF0000"/>
              </a:solidFill>
              <a:latin typeface="微軟正黑體" pitchFamily="34" charset="-120"/>
              <a:ea typeface="微軟正黑體" pitchFamily="34" charset="-120"/>
            </a:endParaRPr>
          </a:p>
          <a:p>
            <a:pPr lvl="1">
              <a:buFontTx/>
              <a:buBlip>
                <a:blip r:embed="rId4"/>
              </a:buBlip>
            </a:pPr>
            <a:r>
              <a:rPr lang="zh-TW" altLang="zh-TW" sz="2400" dirty="0">
                <a:latin typeface="微軟正黑體" pitchFamily="34" charset="-120"/>
                <a:ea typeface="微軟正黑體" pitchFamily="34" charset="-120"/>
              </a:rPr>
              <a:t>各校招生名額</a:t>
            </a:r>
            <a:r>
              <a:rPr lang="zh-TW" altLang="en-US" sz="2400" dirty="0">
                <a:latin typeface="微軟正黑體" pitchFamily="34" charset="-120"/>
                <a:ea typeface="微軟正黑體" pitchFamily="34" charset="-120"/>
              </a:rPr>
              <a:t>可至</a:t>
            </a:r>
            <a:r>
              <a:rPr lang="zh-TW" altLang="en-US" sz="2400" u="sng" dirty="0">
                <a:latin typeface="微軟正黑體" pitchFamily="34" charset="-120"/>
                <a:ea typeface="微軟正黑體" pitchFamily="34" charset="-120"/>
              </a:rPr>
              <a:t>高級中等以下學校體育班資料系統</a:t>
            </a:r>
            <a:r>
              <a:rPr lang="zh-TW" altLang="en-US" sz="2400" dirty="0">
                <a:latin typeface="微軟正黑體" pitchFamily="34" charset="-120"/>
                <a:ea typeface="微軟正黑體" pitchFamily="34" charset="-120"/>
              </a:rPr>
              <a:t>查詢</a:t>
            </a:r>
          </a:p>
          <a:p>
            <a:pPr>
              <a:lnSpc>
                <a:spcPts val="3700"/>
              </a:lnSpc>
              <a:buFontTx/>
              <a:buBlip>
                <a:blip r:embed="rId3"/>
              </a:buBlip>
            </a:pPr>
            <a:r>
              <a:rPr lang="zh-TW" altLang="zh-TW" sz="2800" b="1" dirty="0">
                <a:latin typeface="微軟正黑體" pitchFamily="34" charset="-120"/>
                <a:ea typeface="微軟正黑體" pitchFamily="34" charset="-120"/>
              </a:rPr>
              <a:t>招生範圍</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dirty="0">
                <a:latin typeface="微軟正黑體" pitchFamily="34" charset="-120"/>
                <a:ea typeface="微軟正黑體" pitchFamily="34" charset="-120"/>
              </a:rPr>
              <a:t>不受就學區限制，</a:t>
            </a:r>
            <a:r>
              <a:rPr lang="zh-TW" altLang="zh-TW" u="sng" dirty="0">
                <a:latin typeface="微軟正黑體" pitchFamily="34" charset="-120"/>
                <a:ea typeface="微軟正黑體" pitchFamily="34" charset="-120"/>
              </a:rPr>
              <a:t>學生得跨區報考</a:t>
            </a:r>
            <a:r>
              <a:rPr lang="zh-TW" altLang="zh-TW" dirty="0">
                <a:latin typeface="微軟正黑體" pitchFamily="34" charset="-120"/>
                <a:ea typeface="微軟正黑體" pitchFamily="34" charset="-120"/>
              </a:rPr>
              <a:t>。</a:t>
            </a:r>
          </a:p>
          <a:p>
            <a:pPr>
              <a:buFontTx/>
              <a:buBlip>
                <a:blip r:embed="rId3"/>
              </a:buBlip>
            </a:pPr>
            <a:r>
              <a:rPr lang="zh-TW" altLang="zh-TW" sz="2800" b="1" dirty="0">
                <a:latin typeface="微軟正黑體" pitchFamily="34" charset="-120"/>
                <a:ea typeface="微軟正黑體" pitchFamily="34" charset="-120"/>
              </a:rPr>
              <a:t>招生方式</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sz="4000" dirty="0">
                <a:latin typeface="微軟正黑體" pitchFamily="34" charset="-120"/>
                <a:ea typeface="微軟正黑體" pitchFamily="34" charset="-120"/>
              </a:rPr>
              <a:t>本區各校為</a:t>
            </a:r>
            <a:r>
              <a:rPr lang="zh-TW" altLang="zh-TW" sz="4000" dirty="0">
                <a:solidFill>
                  <a:srgbClr val="FF0000"/>
                </a:solidFill>
                <a:latin typeface="微軟正黑體" pitchFamily="34" charset="-120"/>
                <a:ea typeface="微軟正黑體" pitchFamily="34" charset="-120"/>
              </a:rPr>
              <a:t>獨立</a:t>
            </a:r>
            <a:r>
              <a:rPr lang="zh-TW" altLang="zh-TW" sz="4000" dirty="0">
                <a:latin typeface="微軟正黑體" pitchFamily="34" charset="-120"/>
                <a:ea typeface="微軟正黑體" pitchFamily="34" charset="-120"/>
              </a:rPr>
              <a:t>招生。</a:t>
            </a:r>
            <a:endParaRPr lang="zh-TW" altLang="en-US" sz="4000" dirty="0">
              <a:solidFill>
                <a:srgbClr val="FF0000"/>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87</a:t>
            </a:fld>
            <a:endParaRPr lang="zh-TW" altLang="en-US"/>
          </a:p>
        </p:txBody>
      </p:sp>
      <p:sp>
        <p:nvSpPr>
          <p:cNvPr id="17" name="標題 1"/>
          <p:cNvSpPr>
            <a:spLocks noGrp="1"/>
          </p:cNvSpPr>
          <p:nvPr>
            <p:ph type="title"/>
          </p:nvPr>
        </p:nvSpPr>
        <p:spPr>
          <a:xfrm>
            <a:off x="500063" y="836712"/>
            <a:ext cx="8229600" cy="877788"/>
          </a:xfrm>
          <a:solidFill>
            <a:schemeClr val="accent5">
              <a:lumMod val="60000"/>
              <a:lumOff val="40000"/>
            </a:schemeClr>
          </a:solidFill>
        </p:spPr>
        <p:style>
          <a:lnRef idx="3">
            <a:schemeClr val="lt1"/>
          </a:lnRef>
          <a:fillRef idx="1">
            <a:schemeClr val="accent5"/>
          </a:fillRef>
          <a:effectRef idx="1">
            <a:schemeClr val="accent5"/>
          </a:effectRef>
          <a:fontRef idx="minor">
            <a:schemeClr val="lt1"/>
          </a:fontRef>
        </p:style>
        <p:txBody>
          <a:bodyPr rtlCol="0">
            <a:normAutofit/>
          </a:bodyPr>
          <a:lstStyle/>
          <a:p>
            <a:pPr fontAlgn="auto">
              <a:spcAft>
                <a:spcPts val="0"/>
              </a:spcAft>
              <a:defRPr/>
            </a:pPr>
            <a:r>
              <a:rPr lang="zh-TW" altLang="en-US" b="1" dirty="0">
                <a:solidFill>
                  <a:srgbClr val="0000FF"/>
                </a:solidFill>
                <a:latin typeface="微軟正黑體" pitchFamily="34" charset="-120"/>
                <a:ea typeface="微軟正黑體" pitchFamily="34" charset="-120"/>
                <a:cs typeface="Times New Roman" pitchFamily="18" charset="0"/>
              </a:rPr>
              <a:t>特色招生－體育班甄選入學</a:t>
            </a: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 xmlns:a16="http://schemas.microsoft.com/office/drawing/2014/main" id="{AAFFB5AB-C215-45F6-8EF0-F91797BB8F6C}"/>
              </a:ext>
            </a:extLst>
          </p:cNvPr>
          <p:cNvSpPr txBox="1"/>
          <p:nvPr/>
        </p:nvSpPr>
        <p:spPr>
          <a:xfrm>
            <a:off x="1219479" y="6212023"/>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各校招生訊息已公告於學校網站，可逕洽詢問。</a:t>
            </a:r>
          </a:p>
        </p:txBody>
      </p:sp>
    </p:spTree>
    <p:extLst>
      <p:ext uri="{BB962C8B-B14F-4D97-AF65-F5344CB8AC3E}">
        <p14:creationId xmlns:p14="http://schemas.microsoft.com/office/powerpoint/2010/main" val="41734411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體育班資料庫網址"/>
          <p:cNvSpPr>
            <a:spLocks noGrp="1"/>
          </p:cNvSpPr>
          <p:nvPr>
            <p:ph type="title"/>
          </p:nvPr>
        </p:nvSpPr>
        <p:spPr>
          <a:xfrm>
            <a:off x="925194" y="6138000"/>
            <a:ext cx="7560000" cy="720000"/>
          </a:xfrm>
        </p:spPr>
        <p:txBody>
          <a:bodyPr>
            <a:noAutofit/>
          </a:bodyPr>
          <a:lstStyle/>
          <a:p>
            <a:pPr algn="ctr"/>
            <a:r>
              <a:rPr lang="en-US" altLang="zh-TW" sz="2400" b="1" u="sng" dirty="0">
                <a:solidFill>
                  <a:srgbClr val="0000FF"/>
                </a:solidFill>
                <a:hlinkClick r:id="rId2"/>
              </a:rPr>
              <a:t>https://peclass.perdc.ntnu.edu.tw/Welcome/Index</a:t>
            </a:r>
            <a:endParaRPr lang="zh-TW" altLang="en-US" sz="2400" b="1" dirty="0">
              <a:solidFill>
                <a:srgbClr val="0000FF"/>
              </a:solidFill>
            </a:endParaRPr>
          </a:p>
        </p:txBody>
      </p:sp>
      <p:pic>
        <p:nvPicPr>
          <p:cNvPr id="2" name="首頁"/>
          <p:cNvPicPr>
            <a:picLocks/>
          </p:cNvPicPr>
          <p:nvPr/>
        </p:nvPicPr>
        <p:blipFill rotWithShape="1">
          <a:blip r:embed="rId3">
            <a:extLst>
              <a:ext uri="{28A0092B-C50C-407E-A947-70E740481C1C}">
                <a14:useLocalDpi xmlns:a14="http://schemas.microsoft.com/office/drawing/2010/main" val="0"/>
              </a:ext>
            </a:extLst>
          </a:blip>
          <a:srcRect t="3585"/>
          <a:stretch/>
        </p:blipFill>
        <p:spPr>
          <a:xfrm>
            <a:off x="913217" y="1772823"/>
            <a:ext cx="7338254" cy="4555159"/>
          </a:xfrm>
          <a:prstGeom prst="rect">
            <a:avLst/>
          </a:prstGeom>
        </p:spPr>
      </p:pic>
      <p:sp>
        <p:nvSpPr>
          <p:cNvPr id="17" name="標題 1"/>
          <p:cNvSpPr txBox="1">
            <a:spLocks/>
          </p:cNvSpPr>
          <p:nvPr/>
        </p:nvSpPr>
        <p:spPr bwMode="auto">
          <a:xfrm>
            <a:off x="467544" y="692696"/>
            <a:ext cx="8229600" cy="877788"/>
          </a:xfrm>
          <a:prstGeom prst="rect">
            <a:avLst/>
          </a:prstGeom>
          <a:solidFill>
            <a:schemeClr val="accent5">
              <a:lumMod val="60000"/>
              <a:lumOff val="40000"/>
            </a:schemeClr>
          </a:solidFill>
          <a:ln w="38100" cap="flat" cmpd="sng" algn="ctr">
            <a:solidFill>
              <a:schemeClr val="lt1"/>
            </a:solidFill>
            <a:prstDash val="solid"/>
            <a:miter lim="800000"/>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chemeClr val="lt1"/>
                </a:solidFill>
                <a:latin typeface="標楷體" panose="03000509000000000000" pitchFamily="65" charset="-120"/>
                <a:ea typeface="標楷體" panose="03000509000000000000"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a:solidFill>
                  <a:srgbClr val="0000FF"/>
                </a:solidFill>
                <a:latin typeface="微軟正黑體" pitchFamily="34" charset="-120"/>
                <a:ea typeface="微軟正黑體" pitchFamily="34" charset="-120"/>
                <a:cs typeface="Times New Roman" pitchFamily="18" charset="0"/>
              </a:rPr>
              <a:t>特色招生－體育班甄選入學</a:t>
            </a:r>
            <a:endParaRPr lang="zh-TW" altLang="en-US" b="1" dirty="0">
              <a:solidFill>
                <a:srgbClr val="0000FF"/>
              </a:solidFill>
              <a:latin typeface="微軟正黑體" pitchFamily="34" charset="-120"/>
              <a:ea typeface="微軟正黑體" pitchFamily="34" charset="-120"/>
              <a:cs typeface="Times New Roman" pitchFamily="18" charset="0"/>
            </a:endParaRP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2029663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p>
        </p:txBody>
      </p:sp>
      <p:sp>
        <p:nvSpPr>
          <p:cNvPr id="4" name="內容版面配置區 3"/>
          <p:cNvSpPr>
            <a:spLocks noGrp="1"/>
          </p:cNvSpPr>
          <p:nvPr>
            <p:ph idx="1"/>
          </p:nvPr>
        </p:nvSpPr>
        <p:spPr>
          <a:xfrm>
            <a:off x="385192" y="1700814"/>
            <a:ext cx="8867328" cy="4525963"/>
          </a:xfrm>
        </p:spPr>
        <p:txBody>
          <a:bodyPr/>
          <a:lstStyle/>
          <a:p>
            <a:pPr marL="0" indent="0">
              <a:buNone/>
            </a:pPr>
            <a:r>
              <a:rPr lang="en-US" altLang="zh-TW"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1.</a:t>
            </a:r>
            <a:r>
              <a:rPr lang="zh-TW" altLang="en-US"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技優甄審：</a:t>
            </a:r>
            <a:endParaRPr lang="en-US" altLang="zh-TW"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a:p>
            <a:r>
              <a:rPr lang="zh-TW" altLang="en-US" sz="2800" b="1" dirty="0">
                <a:latin typeface="微軟正黑體" pitchFamily="34" charset="-120"/>
                <a:ea typeface="微軟正黑體" pitchFamily="34" charset="-120"/>
              </a:rPr>
              <a:t>有下列技能方面優異表現者可以參加技優甄審進入高職相關科系就讀：</a:t>
            </a:r>
            <a:endParaRPr lang="en-US" altLang="zh-TW" sz="2800" b="1" dirty="0">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國際技能競賽，獲得優勝以上名次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全國技藝技能競賽，獲得優勝獲佳作以上名次</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全國中小學科學展覽，獲得優勝以上名次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其他參加國際特殊技藝技能競賽，獲得優勝以上名次</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各縣市技藝技能競賽、科學展覽，獲得優勝以上名次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領有丙級以上技術士證</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應屆畢</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結</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業生技藝教育課程成績優良</a:t>
            </a:r>
            <a:endParaRPr lang="en-US" altLang="zh-TW" sz="2400" b="1" dirty="0">
              <a:solidFill>
                <a:srgbClr val="0000FF"/>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89</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7" name="文字方塊 26">
            <a:extLst>
              <a:ext uri="{FF2B5EF4-FFF2-40B4-BE49-F238E27FC236}">
                <a16:creationId xmlns="" xmlns:a16="http://schemas.microsoft.com/office/drawing/2014/main" id="{AAFFB5AB-C215-45F6-8EF0-F91797BB8F6C}"/>
              </a:ext>
            </a:extLst>
          </p:cNvPr>
          <p:cNvSpPr txBox="1"/>
          <p:nvPr/>
        </p:nvSpPr>
        <p:spPr>
          <a:xfrm>
            <a:off x="420505" y="6416842"/>
            <a:ext cx="8158976"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b="1" dirty="0">
                <a:solidFill>
                  <a:srgbClr val="FFFF00"/>
                </a:solidFill>
                <a:latin typeface="微軟正黑體" panose="020B0604030504040204" pitchFamily="34" charset="-120"/>
                <a:ea typeface="微軟正黑體" panose="020B0604030504040204" pitchFamily="34" charset="-120"/>
              </a:rPr>
              <a:t>詳細競賽職種與各招生學校提列科別及名額請詳閱本區技優甄審簡章。</a:t>
            </a:r>
          </a:p>
        </p:txBody>
      </p:sp>
    </p:spTree>
    <p:extLst>
      <p:ext uri="{BB962C8B-B14F-4D97-AF65-F5344CB8AC3E}">
        <p14:creationId xmlns:p14="http://schemas.microsoft.com/office/powerpoint/2010/main" val="1165451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1724" y="458892"/>
            <a:ext cx="4782773" cy="936104"/>
          </a:xfrm>
        </p:spPr>
        <p:txBody>
          <a:bodyPr>
            <a:normAutofit/>
          </a:bodyPr>
          <a:lstStyle/>
          <a:p>
            <a:r>
              <a:rPr kumimoji="1" lang="zh-TW" altLang="en-US" sz="4000" b="1" dirty="0">
                <a:solidFill>
                  <a:srgbClr val="0000FF"/>
                </a:solidFill>
                <a:latin typeface="微軟正黑體" panose="020B0604030504040204" pitchFamily="34" charset="-120"/>
                <a:ea typeface="微軟正黑體" panose="020B0604030504040204" pitchFamily="34" charset="-120"/>
                <a:cs typeface="+mn-cs"/>
              </a:rPr>
              <a:t>發掘孩子優勢與強項</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36" name="圖片 35">
            <a:extLst>
              <a:ext uri="{FF2B5EF4-FFF2-40B4-BE49-F238E27FC236}">
                <a16:creationId xmlns="" xmlns:a16="http://schemas.microsoft.com/office/drawing/2014/main" id="{E855C6D8-3461-4E15-B980-9E7EB2D56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443" y="2338918"/>
            <a:ext cx="5718476" cy="4397396"/>
          </a:xfrm>
          <a:prstGeom prst="rect">
            <a:avLst/>
          </a:prstGeom>
          <a:ln>
            <a:noFill/>
          </a:ln>
          <a:effectLst>
            <a:softEdge rad="112500"/>
          </a:effectLst>
        </p:spPr>
      </p:pic>
      <p:sp>
        <p:nvSpPr>
          <p:cNvPr id="39" name="矩形 38">
            <a:extLst>
              <a:ext uri="{FF2B5EF4-FFF2-40B4-BE49-F238E27FC236}">
                <a16:creationId xmlns="" xmlns:a16="http://schemas.microsoft.com/office/drawing/2014/main" id="{1D87AAEE-830D-4B8B-A163-A7A3B9440650}"/>
              </a:ext>
            </a:extLst>
          </p:cNvPr>
          <p:cNvSpPr/>
          <p:nvPr/>
        </p:nvSpPr>
        <p:spPr>
          <a:xfrm>
            <a:off x="218314" y="1484784"/>
            <a:ext cx="7089990" cy="1646605"/>
          </a:xfrm>
          <a:prstGeom prst="rect">
            <a:avLst/>
          </a:prstGeom>
        </p:spPr>
        <p:txBody>
          <a:bodyPr wrap="square">
            <a:spAutoFit/>
          </a:bodyPr>
          <a:lstStyle/>
          <a:p>
            <a:r>
              <a:rPr kumimoji="0" lang="zh-TW" altLang="en-US" sz="3200" b="1" dirty="0">
                <a:solidFill>
                  <a:srgbClr val="C00000"/>
                </a:solidFill>
                <a:latin typeface="微軟正黑體" panose="020B0604030504040204" pitchFamily="34" charset="-120"/>
                <a:ea typeface="微軟正黑體" panose="020B0604030504040204" pitchFamily="34" charset="-120"/>
              </a:rPr>
              <a:t>找出孩子擅長的領域，努力加強</a:t>
            </a:r>
            <a:endParaRPr kumimoji="0" lang="en-US" altLang="zh-TW" sz="3200" b="1" dirty="0">
              <a:solidFill>
                <a:srgbClr val="C00000"/>
              </a:solidFill>
              <a:latin typeface="微軟正黑體" panose="020B0604030504040204" pitchFamily="34" charset="-120"/>
              <a:ea typeface="微軟正黑體" panose="020B0604030504040204" pitchFamily="34" charset="-120"/>
            </a:endParaRPr>
          </a:p>
          <a:p>
            <a:pPr>
              <a:spcBef>
                <a:spcPts val="600"/>
              </a:spcBef>
              <a:spcAft>
                <a:spcPts val="600"/>
              </a:spcAft>
            </a:pPr>
            <a:r>
              <a:rPr kumimoji="0" lang="zh-TW" altLang="en-US" sz="3200" b="1" dirty="0">
                <a:solidFill>
                  <a:prstClr val="black">
                    <a:lumMod val="85000"/>
                    <a:lumOff val="15000"/>
                  </a:prstClr>
                </a:solidFill>
                <a:latin typeface="微軟正黑體" panose="020B0604030504040204" pitchFamily="34" charset="-120"/>
                <a:ea typeface="微軟正黑體" panose="020B0604030504040204" pitchFamily="34" charset="-120"/>
              </a:rPr>
              <a:t>如此一來，擅長的事物就變得更厲害，強項就變得更強。</a:t>
            </a:r>
          </a:p>
        </p:txBody>
      </p:sp>
    </p:spTree>
    <p:extLst>
      <p:ext uri="{BB962C8B-B14F-4D97-AF65-F5344CB8AC3E}">
        <p14:creationId xmlns:p14="http://schemas.microsoft.com/office/powerpoint/2010/main" val="1504449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2060880"/>
            <a:ext cx="7740606" cy="4525417"/>
          </a:xfrm>
        </p:spPr>
        <p:txBody>
          <a:bodyPr>
            <a:noAutofit/>
          </a:bodyPr>
          <a:lstStyle/>
          <a:p>
            <a:pPr marL="0" indent="0">
              <a:spcBef>
                <a:spcPts val="3000"/>
              </a:spcBef>
              <a:spcAft>
                <a:spcPts val="0"/>
              </a:spcAft>
              <a:buNone/>
              <a:defRPr/>
            </a:pPr>
            <a:r>
              <a:rPr lang="en-US" altLang="zh-TW" b="1" dirty="0">
                <a:solidFill>
                  <a:srgbClr val="FF0000"/>
                </a:solidFill>
                <a:effectLst>
                  <a:outerShdw blurRad="38100" dist="38100" dir="2700000" algn="tl">
                    <a:srgbClr val="C0C0C0"/>
                  </a:outerShdw>
                </a:effectLst>
              </a:rPr>
              <a:t>2.</a:t>
            </a:r>
            <a:r>
              <a:rPr lang="zh-TW" altLang="en-US" b="1" dirty="0">
                <a:solidFill>
                  <a:srgbClr val="FF0000"/>
                </a:solidFill>
                <a:effectLst>
                  <a:outerShdw blurRad="38100" dist="38100" dir="2700000" algn="tl">
                    <a:srgbClr val="C0C0C0"/>
                  </a:outerShdw>
                </a:effectLst>
              </a:rPr>
              <a:t>實用技能</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班</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學程：</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請洽花蓮高商</a:t>
            </a:r>
            <a:r>
              <a:rPr lang="en-US" altLang="zh-TW" sz="2800" b="1" dirty="0">
                <a:solidFill>
                  <a:srgbClr val="002060"/>
                </a:solidFill>
                <a:effectLst>
                  <a:outerShdw blurRad="38100" dist="38100" dir="2700000" algn="tl">
                    <a:srgbClr val="C0C0C0"/>
                  </a:outerShdw>
                </a:effectLst>
              </a:rPr>
              <a:t>)</a:t>
            </a:r>
            <a:br>
              <a:rPr lang="en-US" altLang="zh-TW" sz="2800" b="1" dirty="0">
                <a:solidFill>
                  <a:srgbClr val="002060"/>
                </a:solidFill>
                <a:effectLst>
                  <a:outerShdw blurRad="38100" dist="38100" dir="2700000" algn="tl">
                    <a:srgbClr val="C0C0C0"/>
                  </a:outerShdw>
                </a:effectLst>
              </a:rPr>
            </a:br>
            <a:r>
              <a:rPr lang="zh-TW" altLang="en-US" b="1" dirty="0">
                <a:solidFill>
                  <a:srgbClr val="0000FF"/>
                </a:solidFill>
                <a:effectLst>
                  <a:outerShdw blurRad="38100" dist="38100" dir="2700000" algn="tl">
                    <a:srgbClr val="C0C0C0"/>
                  </a:outerShdw>
                </a:effectLst>
              </a:rPr>
              <a:t>  </a:t>
            </a:r>
            <a:r>
              <a:rPr lang="zh-TW" altLang="en-US" sz="2800" b="1" dirty="0">
                <a:solidFill>
                  <a:srgbClr val="0000FF"/>
                </a:solidFill>
                <a:effectLst>
                  <a:outerShdw blurRad="38100" dist="38100" dir="2700000" algn="tl">
                    <a:srgbClr val="C0C0C0"/>
                  </a:outerShdw>
                </a:effectLst>
              </a:rPr>
              <a:t>商用資訊科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、銷售事務科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a:solidFill>
                  <a:srgbClr val="0000FF"/>
                </a:solidFill>
                <a:effectLst>
                  <a:outerShdw blurRad="38100" dist="38100" dir="2700000" algn="tl">
                    <a:srgbClr val="C0C0C0"/>
                  </a:outerShdw>
                </a:effectLst>
              </a:rPr>
              <a:t>】</a:t>
            </a:r>
          </a:p>
          <a:p>
            <a:pPr marL="0" indent="0">
              <a:spcBef>
                <a:spcPts val="3000"/>
              </a:spcBef>
              <a:spcAft>
                <a:spcPts val="0"/>
              </a:spcAft>
              <a:buNone/>
              <a:defRPr/>
            </a:pPr>
            <a:r>
              <a:rPr lang="en-US" altLang="zh-TW" b="1" dirty="0">
                <a:solidFill>
                  <a:srgbClr val="FF0000"/>
                </a:solidFill>
                <a:effectLst>
                  <a:outerShdw blurRad="38100" dist="38100" dir="2700000" algn="tl">
                    <a:srgbClr val="C0C0C0"/>
                  </a:outerShdw>
                </a:effectLst>
              </a:rPr>
              <a:t>3.</a:t>
            </a:r>
            <a:r>
              <a:rPr lang="zh-TW" altLang="en-US" b="1" dirty="0">
                <a:solidFill>
                  <a:srgbClr val="FF0000"/>
                </a:solidFill>
                <a:effectLst>
                  <a:outerShdw blurRad="38100" dist="38100" dir="2700000" algn="tl">
                    <a:srgbClr val="C0C0C0"/>
                  </a:outerShdw>
                </a:effectLst>
              </a:rPr>
              <a:t>建教合作班：</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花蓮區請洽：上騰工商</a:t>
            </a:r>
            <a:r>
              <a:rPr lang="en-US" altLang="zh-TW" sz="2800" b="1" dirty="0">
                <a:solidFill>
                  <a:srgbClr val="002060"/>
                </a:solidFill>
                <a:effectLst>
                  <a:outerShdw blurRad="38100" dist="38100" dir="2700000" algn="tl">
                    <a:srgbClr val="C0C0C0"/>
                  </a:outerShdw>
                </a:effectLst>
              </a:rPr>
              <a:t>)</a:t>
            </a:r>
          </a:p>
          <a:p>
            <a:pPr marL="0" indent="0">
              <a:spcBef>
                <a:spcPts val="3000"/>
              </a:spcBef>
              <a:buNone/>
              <a:defRPr/>
            </a:pPr>
            <a:r>
              <a:rPr lang="en-US" altLang="zh-TW" b="1" dirty="0">
                <a:solidFill>
                  <a:srgbClr val="FF0000"/>
                </a:solidFill>
                <a:effectLst>
                  <a:outerShdw blurRad="38100" dist="38100" dir="2700000" algn="tl">
                    <a:srgbClr val="C0C0C0"/>
                  </a:outerShdw>
                </a:effectLst>
              </a:rPr>
              <a:t>4.</a:t>
            </a:r>
            <a:r>
              <a:rPr lang="zh-TW" altLang="en-US" b="1" dirty="0">
                <a:solidFill>
                  <a:srgbClr val="FF0000"/>
                </a:solidFill>
                <a:effectLst>
                  <a:outerShdw blurRad="38100" dist="38100" dir="2700000" algn="tl">
                    <a:srgbClr val="C0C0C0"/>
                  </a:outerShdw>
                </a:effectLst>
              </a:rPr>
              <a:t>體育績優獨招：</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花蓮區請洽：花蓮體中</a:t>
            </a:r>
            <a:r>
              <a:rPr lang="en-US" altLang="zh-TW" sz="2800" b="1" dirty="0">
                <a:solidFill>
                  <a:srgbClr val="002060"/>
                </a:solidFill>
                <a:effectLst>
                  <a:outerShdw blurRad="38100" dist="38100" dir="2700000" algn="tl">
                    <a:srgbClr val="C0C0C0"/>
                  </a:outerShdw>
                </a:effectLst>
              </a:rPr>
              <a:t>)</a:t>
            </a:r>
            <a:endParaRPr lang="zh-TW" altLang="en-US" sz="2800" b="1" dirty="0">
              <a:solidFill>
                <a:srgbClr val="002060"/>
              </a:solidFill>
              <a:effectLst>
                <a:outerShdw blurRad="38100" dist="38100" dir="2700000" algn="tl">
                  <a:srgbClr val="C0C0C0"/>
                </a:outerShdw>
              </a:effectLst>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90</a:t>
            </a:fld>
            <a:endParaRPr lang="zh-TW" altLang="en-US"/>
          </a:p>
        </p:txBody>
      </p:sp>
      <p:sp>
        <p:nvSpPr>
          <p:cNvPr id="17"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 xmlns:a16="http://schemas.microsoft.com/office/drawing/2014/main" id="{AAFFB5AB-C215-45F6-8EF0-F91797BB8F6C}"/>
              </a:ext>
            </a:extLst>
          </p:cNvPr>
          <p:cNvSpPr txBox="1"/>
          <p:nvPr/>
        </p:nvSpPr>
        <p:spPr>
          <a:xfrm>
            <a:off x="1219479" y="6212023"/>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各校招生訊息已公告於學校網站，可逕洽詢問。</a:t>
            </a:r>
          </a:p>
        </p:txBody>
      </p:sp>
    </p:spTree>
    <p:extLst>
      <p:ext uri="{BB962C8B-B14F-4D97-AF65-F5344CB8AC3E}">
        <p14:creationId xmlns:p14="http://schemas.microsoft.com/office/powerpoint/2010/main" val="5495867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26518"/>
            <a:ext cx="3790770" cy="4967882"/>
          </a:xfrm>
        </p:spPr>
        <p:txBody>
          <a:bodyPr>
            <a:noAutofit/>
          </a:bodyPr>
          <a:lstStyle/>
          <a:p>
            <a:pPr marL="0" indent="533400">
              <a:buNone/>
              <a:defRPr/>
            </a:pPr>
            <a:r>
              <a:rPr lang="zh-TW" altLang="en-US" sz="4800" b="1" dirty="0">
                <a:solidFill>
                  <a:srgbClr val="FF0000"/>
                </a:solidFill>
                <a:latin typeface="微軟正黑體" pitchFamily="34" charset="-120"/>
                <a:ea typeface="微軟正黑體" pitchFamily="34" charset="-120"/>
              </a:rPr>
              <a:t>花蓮體中</a:t>
            </a:r>
            <a:endParaRPr lang="en-US" altLang="zh-TW" sz="4800" b="1" dirty="0">
              <a:solidFill>
                <a:srgbClr val="FF0000"/>
              </a:solidFill>
              <a:latin typeface="微軟正黑體" pitchFamily="34" charset="-120"/>
              <a:ea typeface="微軟正黑體" pitchFamily="34" charset="-120"/>
            </a:endParaRPr>
          </a:p>
          <a:p>
            <a:pPr>
              <a:buBlip>
                <a:blip r:embed="rId3"/>
              </a:buBlip>
              <a:defRPr/>
            </a:pPr>
            <a:r>
              <a:rPr lang="zh-TW" altLang="en-US" b="1" dirty="0">
                <a:latin typeface="微軟正黑體" pitchFamily="34" charset="-120"/>
                <a:ea typeface="微軟正黑體" pitchFamily="34" charset="-120"/>
              </a:rPr>
              <a:t>招生種類及名額：</a:t>
            </a:r>
            <a:endParaRPr lang="en-US" altLang="zh-TW" b="1" dirty="0">
              <a:latin typeface="微軟正黑體" pitchFamily="34" charset="-120"/>
              <a:ea typeface="微軟正黑體" pitchFamily="34" charset="-120"/>
            </a:endParaRPr>
          </a:p>
          <a:p>
            <a:pPr lvl="1">
              <a:buNone/>
              <a:defRPr/>
            </a:pPr>
            <a:r>
              <a:rPr lang="zh-TW" altLang="en-US" sz="3200" dirty="0">
                <a:latin typeface="微軟正黑體" pitchFamily="34" charset="-120"/>
                <a:ea typeface="微軟正黑體" pitchFamily="34" charset="-120"/>
              </a:rPr>
              <a:t>（詳見右表）</a:t>
            </a:r>
            <a:r>
              <a:rPr lang="zh-TW" altLang="en-US" sz="4400" dirty="0">
                <a:latin typeface="微軟正黑體" pitchFamily="34" charset="-120"/>
                <a:ea typeface="微軟正黑體" pitchFamily="34" charset="-120"/>
              </a:rPr>
              <a:t/>
            </a:r>
            <a:br>
              <a:rPr lang="zh-TW" altLang="en-US" sz="4400" dirty="0">
                <a:latin typeface="微軟正黑體" pitchFamily="34" charset="-120"/>
                <a:ea typeface="微軟正黑體" pitchFamily="34" charset="-120"/>
              </a:rPr>
            </a:br>
            <a:endParaRPr lang="zh-TW" altLang="en-US" dirty="0">
              <a:latin typeface="微軟正黑體" pitchFamily="34" charset="-120"/>
              <a:ea typeface="微軟正黑體" pitchFamily="34" charset="-120"/>
            </a:endParaRPr>
          </a:p>
          <a:p>
            <a:pPr>
              <a:lnSpc>
                <a:spcPts val="3700"/>
              </a:lnSpc>
              <a:buFontTx/>
              <a:buBlip>
                <a:blip r:embed="rId3"/>
              </a:buBlip>
              <a:defRPr/>
            </a:pPr>
            <a:r>
              <a:rPr lang="zh-TW" altLang="zh-TW" b="1" dirty="0">
                <a:latin typeface="微軟正黑體" pitchFamily="34" charset="-120"/>
                <a:ea typeface="微軟正黑體" pitchFamily="34" charset="-120"/>
              </a:rPr>
              <a:t>招生範圍</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buFontTx/>
              <a:buBlip>
                <a:blip r:embed="rId4"/>
              </a:buBlip>
              <a:defRPr/>
            </a:pPr>
            <a:r>
              <a:rPr lang="zh-TW" altLang="zh-TW" b="1" dirty="0">
                <a:solidFill>
                  <a:srgbClr val="0000FF"/>
                </a:solidFill>
                <a:latin typeface="微軟正黑體" pitchFamily="34" charset="-120"/>
                <a:ea typeface="微軟正黑體" pitchFamily="34" charset="-120"/>
              </a:rPr>
              <a:t>不受就學區限制，</a:t>
            </a:r>
            <a:r>
              <a:rPr lang="zh-TW" altLang="zh-TW" b="1" u="sng" dirty="0">
                <a:solidFill>
                  <a:srgbClr val="0000FF"/>
                </a:solidFill>
                <a:latin typeface="微軟正黑體" pitchFamily="34" charset="-120"/>
                <a:ea typeface="微軟正黑體" pitchFamily="34" charset="-120"/>
              </a:rPr>
              <a:t>學生得跨區報考</a:t>
            </a:r>
            <a:r>
              <a:rPr lang="zh-TW" altLang="zh-TW" b="1" dirty="0">
                <a:latin typeface="微軟正黑體" pitchFamily="34" charset="-120"/>
                <a:ea typeface="微軟正黑體" pitchFamily="34" charset="-120"/>
              </a:rPr>
              <a:t>。</a:t>
            </a:r>
            <a:endParaRPr lang="zh-TW" altLang="en-US" b="1" dirty="0">
              <a:solidFill>
                <a:srgbClr val="0000FF"/>
              </a:solidFill>
              <a:effectLst>
                <a:outerShdw blurRad="38100" dist="38100" dir="2700000" algn="tl">
                  <a:srgbClr val="C0C0C0"/>
                </a:outerShdw>
              </a:effectLst>
              <a:latin typeface="微軟正黑體" pitchFamily="34" charset="-120"/>
              <a:ea typeface="微軟正黑體" pitchFamily="34" charset="-120"/>
            </a:endParaRPr>
          </a:p>
        </p:txBody>
      </p:sp>
      <p:graphicFrame>
        <p:nvGraphicFramePr>
          <p:cNvPr id="2" name="表格 1">
            <a:extLst>
              <a:ext uri="{FF2B5EF4-FFF2-40B4-BE49-F238E27FC236}">
                <a16:creationId xmlns="" xmlns:a16="http://schemas.microsoft.com/office/drawing/2014/main" id="{C5A539A3-15F9-4041-9B90-6DE6CDBEA2BF}"/>
              </a:ext>
            </a:extLst>
          </p:cNvPr>
          <p:cNvGraphicFramePr>
            <a:graphicFrameLocks noGrp="1"/>
          </p:cNvGraphicFramePr>
          <p:nvPr>
            <p:extLst>
              <p:ext uri="{D42A27DB-BD31-4B8C-83A1-F6EECF244321}">
                <p14:modId xmlns:p14="http://schemas.microsoft.com/office/powerpoint/2010/main" val="41300293"/>
              </p:ext>
            </p:extLst>
          </p:nvPr>
        </p:nvGraphicFramePr>
        <p:xfrm>
          <a:off x="4449694" y="1844824"/>
          <a:ext cx="4293704" cy="4896544"/>
        </p:xfrm>
        <a:graphic>
          <a:graphicData uri="http://schemas.openxmlformats.org/drawingml/2006/table">
            <a:tbl>
              <a:tblPr/>
              <a:tblGrid>
                <a:gridCol w="1523650">
                  <a:extLst>
                    <a:ext uri="{9D8B030D-6E8A-4147-A177-3AD203B41FA5}">
                      <a16:colId xmlns="" xmlns:a16="http://schemas.microsoft.com/office/drawing/2014/main" val="3488989444"/>
                    </a:ext>
                  </a:extLst>
                </a:gridCol>
                <a:gridCol w="1385027">
                  <a:extLst>
                    <a:ext uri="{9D8B030D-6E8A-4147-A177-3AD203B41FA5}">
                      <a16:colId xmlns="" xmlns:a16="http://schemas.microsoft.com/office/drawing/2014/main" val="3555795695"/>
                    </a:ext>
                  </a:extLst>
                </a:gridCol>
                <a:gridCol w="1385027">
                  <a:extLst>
                    <a:ext uri="{9D8B030D-6E8A-4147-A177-3AD203B41FA5}">
                      <a16:colId xmlns="" xmlns:a16="http://schemas.microsoft.com/office/drawing/2014/main" val="4170490166"/>
                    </a:ext>
                  </a:extLst>
                </a:gridCol>
              </a:tblGrid>
              <a:tr h="266212">
                <a:tc rowSpan="2">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招生種類</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名  額</a:t>
                      </a:r>
                    </a:p>
                  </a:txBody>
                  <a:tcPr marL="17780" marR="177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2210435936"/>
                  </a:ext>
                </a:extLst>
              </a:tr>
              <a:tr h="266212">
                <a:tc vMerge="1">
                  <a:txBody>
                    <a:bodyPr/>
                    <a:lstStyle/>
                    <a:p>
                      <a:endParaRPr lang="zh-TW" altLang="en-US"/>
                    </a:p>
                  </a:txBody>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男生</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女生</a:t>
                      </a: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033589178"/>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籃球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629860742"/>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棒球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105910937"/>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足球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altLang="zh-TW"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451507086"/>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跆拳道</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2897041180"/>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拳擊</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4253354235"/>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射箭</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5</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3092881391"/>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輕艇</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algn="ctr" defTabSz="914400" rtl="0" eaLnBrk="1" latinLnBrk="0" hangingPunct="1">
                        <a:spcAft>
                          <a:spcPts val="0"/>
                        </a:spcAft>
                      </a:pPr>
                      <a:r>
                        <a:rPr lang="en-US" altLang="zh-TW"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1201115223"/>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田徑</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en-US" sz="1800" b="1"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1744414080"/>
                  </a:ext>
                </a:extLst>
              </a:tr>
              <a:tr h="521512">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舉重</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sz="1800" b="1"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762956849"/>
                  </a:ext>
                </a:extLst>
              </a:tr>
              <a:tr h="631856">
                <a:tc>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合計</a:t>
                      </a:r>
                      <a:endParaRPr lang="zh-TW" alt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2">
                  <a:txBody>
                    <a:bodyPr/>
                    <a:lstStyle/>
                    <a:p>
                      <a:pPr algn="ctr">
                        <a:spcAft>
                          <a:spcPts val="0"/>
                        </a:spcAft>
                      </a:pPr>
                      <a:r>
                        <a:rPr lang="en-US" sz="2400" b="1" dirty="0">
                          <a:effectLst/>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zh-TW" altLang="en-US"/>
                    </a:p>
                  </a:txBody>
                  <a:tcPr/>
                </a:tc>
                <a:extLst>
                  <a:ext uri="{0D108BD9-81ED-4DB2-BD59-A6C34878D82A}">
                    <a16:rowId xmlns="" xmlns:a16="http://schemas.microsoft.com/office/drawing/2014/main" val="2508856301"/>
                  </a:ext>
                </a:extLst>
              </a:tr>
            </a:tbl>
          </a:graphicData>
        </a:graphic>
      </p:graphicFrame>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91</a:t>
            </a:fld>
            <a:endParaRPr lang="zh-TW" altLang="en-US"/>
          </a:p>
        </p:txBody>
      </p:sp>
      <p:grpSp>
        <p:nvGrpSpPr>
          <p:cNvPr id="29" name="群組 28"/>
          <p:cNvGrpSpPr/>
          <p:nvPr/>
        </p:nvGrpSpPr>
        <p:grpSpPr>
          <a:xfrm>
            <a:off x="2195737"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 name="標題 1"/>
          <p:cNvSpPr txBox="1">
            <a:spLocks/>
          </p:cNvSpPr>
          <p:nvPr/>
        </p:nvSpPr>
        <p:spPr bwMode="auto">
          <a:xfrm>
            <a:off x="1290464" y="620688"/>
            <a:ext cx="7139136" cy="720080"/>
          </a:xfrm>
          <a:prstGeom prst="rect">
            <a:avLst/>
          </a:prstGeom>
          <a:solidFill>
            <a:schemeClr val="tx2">
              <a:lumMod val="60000"/>
              <a:lumOff val="40000"/>
            </a:schemeClr>
          </a:solidFill>
          <a:ln>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kumimoji="0" lang="zh-TW" altLang="en-US" b="1" dirty="0">
                <a:solidFill>
                  <a:srgbClr val="FF0000"/>
                </a:solidFill>
                <a:latin typeface="微軟正黑體" pitchFamily="34" charset="-120"/>
                <a:ea typeface="微軟正黑體" pitchFamily="34" charset="-120"/>
                <a:cs typeface="Times New Roman" pitchFamily="18" charset="0"/>
              </a:rPr>
              <a:t>運動績優獨招</a:t>
            </a:r>
          </a:p>
        </p:txBody>
      </p:sp>
    </p:spTree>
    <p:extLst>
      <p:ext uri="{BB962C8B-B14F-4D97-AF65-F5344CB8AC3E}">
        <p14:creationId xmlns:p14="http://schemas.microsoft.com/office/powerpoint/2010/main" val="13166083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內容版面配置區 2"/>
          <p:cNvSpPr>
            <a:spLocks noGrp="1"/>
          </p:cNvSpPr>
          <p:nvPr>
            <p:ph idx="1"/>
          </p:nvPr>
        </p:nvSpPr>
        <p:spPr>
          <a:xfrm>
            <a:off x="323530" y="2204864"/>
            <a:ext cx="8712968" cy="4065216"/>
          </a:xfrm>
        </p:spPr>
        <p:txBody>
          <a:bodyPr/>
          <a:lstStyle/>
          <a:p>
            <a:pPr>
              <a:buBlip>
                <a:blip r:embed="rId3"/>
              </a:buBlip>
            </a:pPr>
            <a:r>
              <a:rPr lang="zh-TW" altLang="en-US" sz="2800" b="1" dirty="0">
                <a:latin typeface="微軟正黑體" pitchFamily="34" charset="-120"/>
                <a:ea typeface="微軟正黑體" pitchFamily="34" charset="-120"/>
                <a:cs typeface="Times New Roman" pitchFamily="18" charset="0"/>
              </a:rPr>
              <a:t>本區辦理科別：</a:t>
            </a:r>
            <a:endParaRPr lang="en-US" altLang="zh-TW" sz="2800" b="1" dirty="0">
              <a:latin typeface="微軟正黑體" pitchFamily="34" charset="-120"/>
              <a:ea typeface="微軟正黑體" pitchFamily="34" charset="-120"/>
              <a:cs typeface="Times New Roman" pitchFamily="18" charset="0"/>
            </a:endParaRPr>
          </a:p>
          <a:p>
            <a:pPr marL="2508250" indent="-1793875">
              <a:buNone/>
            </a:pPr>
            <a:r>
              <a:rPr lang="zh-TW" altLang="en-US" sz="2800" b="1" dirty="0">
                <a:solidFill>
                  <a:srgbClr val="FF0000"/>
                </a:solidFill>
                <a:latin typeface="微軟正黑體" pitchFamily="34" charset="-120"/>
                <a:ea typeface="微軟正黑體" pitchFamily="34" charset="-120"/>
                <a:cs typeface="Times New Roman" pitchFamily="18" charset="0"/>
              </a:rPr>
              <a:t>花蓮高農：土木科、農場經營科、畜產保健科、森林科、園藝科</a:t>
            </a:r>
            <a:endParaRPr lang="en-US" altLang="zh-TW" sz="2800" b="1" dirty="0">
              <a:solidFill>
                <a:srgbClr val="FF0000"/>
              </a:solidFill>
              <a:latin typeface="微軟正黑體" pitchFamily="34" charset="-120"/>
              <a:ea typeface="微軟正黑體" pitchFamily="34" charset="-120"/>
              <a:cs typeface="Times New Roman" pitchFamily="18" charset="0"/>
            </a:endParaRPr>
          </a:p>
          <a:p>
            <a:pPr>
              <a:buBlip>
                <a:blip r:embed="rId3"/>
              </a:buBlip>
            </a:pPr>
            <a:r>
              <a:rPr lang="zh-TW" altLang="en-US" sz="2800" b="1" dirty="0">
                <a:latin typeface="微軟正黑體" pitchFamily="34" charset="-120"/>
                <a:ea typeface="微軟正黑體" pitchFamily="34" charset="-120"/>
                <a:cs typeface="Times New Roman" pitchFamily="18" charset="0"/>
              </a:rPr>
              <a:t>補助原則：</a:t>
            </a:r>
            <a:endParaRPr lang="en-US" altLang="zh-TW" sz="2800" b="1" dirty="0">
              <a:latin typeface="微軟正黑體" pitchFamily="34" charset="-120"/>
              <a:ea typeface="微軟正黑體" pitchFamily="34" charset="-120"/>
              <a:cs typeface="Times New Roman" pitchFamily="18" charset="0"/>
            </a:endParaRPr>
          </a:p>
          <a:p>
            <a:pPr lvl="1">
              <a:spcBef>
                <a:spcPts val="0"/>
              </a:spcBef>
              <a:buFont typeface="Wingdings" pitchFamily="2" charset="2"/>
              <a:buChar char="Ø"/>
            </a:pPr>
            <a:r>
              <a:rPr lang="zh-TW" altLang="en-US" sz="2400" b="1" dirty="0">
                <a:latin typeface="微軟正黑體" pitchFamily="34" charset="-120"/>
                <a:ea typeface="微軟正黑體" pitchFamily="34" charset="-120"/>
              </a:rPr>
              <a:t>補助具中華民國國籍，就讀產業特殊需求類科學生</a:t>
            </a:r>
            <a:r>
              <a:rPr lang="zh-TW" altLang="en-US" b="1" u="sng" dirty="0">
                <a:solidFill>
                  <a:srgbClr val="FF0000"/>
                </a:solidFill>
                <a:latin typeface="微軟正黑體" pitchFamily="34" charset="-120"/>
                <a:ea typeface="微軟正黑體" pitchFamily="34" charset="-120"/>
                <a:cs typeface="Times New Roman" pitchFamily="18" charset="0"/>
              </a:rPr>
              <a:t>三年免繳學、雜費</a:t>
            </a:r>
            <a:r>
              <a:rPr lang="zh-TW" altLang="en-US"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cs typeface="Times New Roman" pitchFamily="18" charset="0"/>
              </a:rPr>
              <a:t>惟</a:t>
            </a:r>
            <a:r>
              <a:rPr lang="zh-TW" altLang="en-US" sz="2400" b="1" dirty="0">
                <a:latin typeface="微軟正黑體" pitchFamily="34" charset="-120"/>
                <a:ea typeface="微軟正黑體" pitchFamily="34" charset="-120"/>
              </a:rPr>
              <a:t>不包括代收代付費</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使用費</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、代辦費及其他法規規定得收取之費用，餘依教育部訂頒之各該年度補助高級中等學校產業特殊需求類科要點辦理。 </a:t>
            </a:r>
          </a:p>
          <a:p>
            <a:pPr>
              <a:spcBef>
                <a:spcPts val="1200"/>
              </a:spcBef>
              <a:buFontTx/>
              <a:buBlip>
                <a:blip r:embed="rId3"/>
              </a:buBlip>
            </a:pPr>
            <a:r>
              <a:rPr lang="zh-TW" altLang="en-US" sz="2800" b="1" dirty="0">
                <a:latin typeface="微軟正黑體" pitchFamily="34" charset="-120"/>
                <a:ea typeface="微軟正黑體" pitchFamily="34" charset="-120"/>
                <a:cs typeface="Times New Roman" pitchFamily="18" charset="0"/>
              </a:rPr>
              <a:t>入學方式併於</a:t>
            </a:r>
            <a:r>
              <a:rPr lang="zh-TW" altLang="en-US" sz="2800" b="1" dirty="0">
                <a:solidFill>
                  <a:srgbClr val="0000FF"/>
                </a:solidFill>
                <a:latin typeface="微軟正黑體" pitchFamily="34" charset="-120"/>
                <a:ea typeface="微軟正黑體" pitchFamily="34" charset="-120"/>
                <a:cs typeface="Times New Roman" pitchFamily="18" charset="0"/>
              </a:rPr>
              <a:t>花蓮區免試入學</a:t>
            </a:r>
            <a:r>
              <a:rPr lang="zh-TW" altLang="en-US" sz="2800" b="1" dirty="0">
                <a:latin typeface="微軟正黑體" pitchFamily="34" charset="-120"/>
                <a:ea typeface="微軟正黑體" pitchFamily="34" charset="-120"/>
                <a:cs typeface="Times New Roman" pitchFamily="18" charset="0"/>
              </a:rPr>
              <a:t>及</a:t>
            </a:r>
            <a:r>
              <a:rPr lang="zh-TW" altLang="en-US" sz="2800" b="1" dirty="0">
                <a:solidFill>
                  <a:srgbClr val="0000FF"/>
                </a:solidFill>
                <a:latin typeface="微軟正黑體" pitchFamily="34" charset="-120"/>
                <a:ea typeface="微軟正黑體" pitchFamily="34" charset="-120"/>
                <a:cs typeface="Times New Roman" pitchFamily="18" charset="0"/>
              </a:rPr>
              <a:t>花蓮高農學習區完全免試入學</a:t>
            </a:r>
            <a:r>
              <a:rPr lang="zh-TW" altLang="en-US" sz="2800" b="1" dirty="0">
                <a:latin typeface="微軟正黑體" pitchFamily="34" charset="-120"/>
                <a:ea typeface="微軟正黑體" pitchFamily="34" charset="-120"/>
                <a:cs typeface="Times New Roman" pitchFamily="18" charset="0"/>
              </a:rPr>
              <a:t>中，不另辦招生。</a:t>
            </a:r>
            <a:endParaRPr lang="en-US" altLang="zh-TW" sz="2800" b="1" dirty="0">
              <a:latin typeface="微軟正黑體" pitchFamily="34" charset="-120"/>
              <a:ea typeface="微軟正黑體" pitchFamily="34" charset="-120"/>
              <a:cs typeface="Times New Roman" pitchFamily="18" charset="0"/>
            </a:endParaRP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CC75B7-3E76-4ACC-92CB-F8F94F23DF5E}" type="slidenum">
              <a:rPr kumimoji="0" lang="zh-TW" altLang="en-US" sz="1200" b="0" i="0" u="none" strike="noStrike" kern="1200" cap="none" spc="0" normalizeH="0" baseline="0" noProof="0" smtClean="0">
                <a:ln>
                  <a:noFill/>
                </a:ln>
                <a:solidFill>
                  <a:srgbClr val="898989"/>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zh-TW" altLang="en-US" sz="1200" b="0" i="0" u="none" strike="noStrike" kern="1200" cap="none" spc="0" normalizeH="0" baseline="0" noProof="0">
              <a:ln>
                <a:noFill/>
              </a:ln>
              <a:solidFill>
                <a:srgbClr val="898989"/>
              </a:solidFill>
              <a:effectLst/>
              <a:uLnTx/>
              <a:uFillTx/>
              <a:latin typeface="Calibri" pitchFamily="34" charset="0"/>
              <a:ea typeface="新細明體" pitchFamily="18" charset="-120"/>
              <a:cs typeface="+mn-cs"/>
            </a:endParaRPr>
          </a:p>
        </p:txBody>
      </p:sp>
      <p:grpSp>
        <p:nvGrpSpPr>
          <p:cNvPr id="29" name="群組 28"/>
          <p:cNvGrpSpPr/>
          <p:nvPr/>
        </p:nvGrpSpPr>
        <p:grpSpPr>
          <a:xfrm>
            <a:off x="2195737"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花蓮區適性入學管道</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其他管道</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1</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4</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5</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rPr>
                    <a:t>3</a:t>
                  </a:r>
                  <a:endParaRPr kumimoji="1" lang="zh-TW" altLang="en-US" sz="24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2</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0</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grpSp>
      <p:sp>
        <p:nvSpPr>
          <p:cNvPr id="41" name="Rectangle 2"/>
          <p:cNvSpPr>
            <a:spLocks noGrp="1" noChangeArrowheads="1"/>
          </p:cNvSpPr>
          <p:nvPr>
            <p:ph type="title"/>
          </p:nvPr>
        </p:nvSpPr>
        <p:spPr>
          <a:xfrm>
            <a:off x="565212" y="1450540"/>
            <a:ext cx="8229600" cy="754324"/>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l" fontAlgn="auto">
              <a:spcAft>
                <a:spcPts val="0"/>
              </a:spcAft>
            </a:pPr>
            <a:r>
              <a:rPr lang="zh-TW" altLang="en-US" sz="4000" b="1" dirty="0">
                <a:solidFill>
                  <a:srgbClr val="0000FF"/>
                </a:solidFill>
                <a:latin typeface="微軟正黑體" pitchFamily="34" charset="-120"/>
                <a:ea typeface="微軟正黑體" pitchFamily="34" charset="-120"/>
              </a:rPr>
              <a:t>產業特殊需求類科</a:t>
            </a:r>
            <a:endParaRPr lang="zh-TW" altLang="en-US" b="1" dirty="0">
              <a:solidFill>
                <a:srgbClr val="0000FF"/>
              </a:solidFill>
              <a:latin typeface="微軟正黑體" pitchFamily="34" charset="-120"/>
              <a:ea typeface="微軟正黑體" pitchFamily="34" charset="-120"/>
            </a:endParaRPr>
          </a:p>
        </p:txBody>
      </p:sp>
      <p:sp>
        <p:nvSpPr>
          <p:cNvPr id="42" name="標題 1"/>
          <p:cNvSpPr txBox="1">
            <a:spLocks/>
          </p:cNvSpPr>
          <p:nvPr/>
        </p:nvSpPr>
        <p:spPr bwMode="auto">
          <a:xfrm>
            <a:off x="1290464" y="620688"/>
            <a:ext cx="7139136" cy="720080"/>
          </a:xfrm>
          <a:prstGeom prst="rect">
            <a:avLst/>
          </a:prstGeom>
          <a:ln w="38100" cap="flat" cmpd="sng" algn="ctr">
            <a:solidFill>
              <a:schemeClr val="lt1"/>
            </a:solidFill>
            <a:prstDash val="solid"/>
            <a:miter lim="800000"/>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1" lang="zh-TW" altLang="en-US" sz="4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免試入學－其他管道</a:t>
            </a:r>
            <a:endParaRPr kumimoji="1" lang="zh-TW" alt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43" name="矩形 42"/>
          <p:cNvSpPr/>
          <p:nvPr/>
        </p:nvSpPr>
        <p:spPr>
          <a:xfrm>
            <a:off x="-3780927" y="1628800"/>
            <a:ext cx="9803753"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Calibri" pitchFamily="34" charset="0"/>
                <a:ea typeface="新細明體" charset="-120"/>
                <a:cs typeface="+mn-cs"/>
              </a:rPr>
              <a:t> </a:t>
            </a:r>
          </a:p>
        </p:txBody>
      </p:sp>
    </p:spTree>
    <p:extLst>
      <p:ext uri="{BB962C8B-B14F-4D97-AF65-F5344CB8AC3E}">
        <p14:creationId xmlns:p14="http://schemas.microsoft.com/office/powerpoint/2010/main" val="31982600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16216" y="6492875"/>
            <a:ext cx="2133600" cy="365125"/>
          </a:xfrm>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550DF-53C0-4FE6-A9CE-313D92019634}" type="slidenum">
              <a:rPr kumimoji="0" lang="zh-TW" altLang="en-US" sz="1400" b="1"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zh-TW" sz="1200" b="1" i="0" u="none" strike="noStrike" kern="1200" cap="none" spc="0" normalizeH="0" baseline="0" noProof="0">
              <a:ln>
                <a:noFill/>
              </a:ln>
              <a:solidFill>
                <a:prstClr val="black"/>
              </a:solidFill>
              <a:effectLst/>
              <a:uLnTx/>
              <a:uFillTx/>
              <a:latin typeface="Calibri" pitchFamily="34" charset="0"/>
              <a:ea typeface="新細明體" pitchFamily="18" charset="-120"/>
              <a:cs typeface="+mn-cs"/>
            </a:endParaRPr>
          </a:p>
        </p:txBody>
      </p:sp>
      <p:sp>
        <p:nvSpPr>
          <p:cNvPr id="3" name="文字版面配置區 2"/>
          <p:cNvSpPr>
            <a:spLocks noGrp="1"/>
          </p:cNvSpPr>
          <p:nvPr>
            <p:ph type="body" idx="1"/>
          </p:nvPr>
        </p:nvSpPr>
        <p:spPr>
          <a:xfrm>
            <a:off x="1619672" y="836712"/>
            <a:ext cx="8132663" cy="1079153"/>
          </a:xfrm>
        </p:spPr>
        <p:txBody>
          <a:bodyPr rtlCol="0">
            <a:noAutofit/>
          </a:bodyPr>
          <a:lstStyle/>
          <a:p>
            <a:pPr fontAlgn="auto">
              <a:lnSpc>
                <a:spcPct val="150000"/>
              </a:lnSpc>
              <a:spcBef>
                <a:spcPts val="0"/>
              </a:spcBef>
              <a:spcAft>
                <a:spcPts val="0"/>
              </a:spcAft>
              <a:defRPr/>
            </a:pPr>
            <a:r>
              <a:rPr lang="zh-TW" altLang="en-US" sz="4000" b="1" dirty="0">
                <a:solidFill>
                  <a:srgbClr val="000099"/>
                </a:solidFill>
                <a:latin typeface="Times New Roman" pitchFamily="18" charset="0"/>
                <a:ea typeface="標楷體" pitchFamily="65" charset="-120"/>
                <a:cs typeface="Times New Roman" pitchFamily="18" charset="0"/>
              </a:rPr>
              <a:t>花蓮區高中職有哪些入學管道呢？</a:t>
            </a:r>
            <a:endParaRPr lang="en-US" altLang="zh-TW" sz="4000" b="1" dirty="0">
              <a:solidFill>
                <a:srgbClr val="000099"/>
              </a:solidFill>
              <a:latin typeface="Times New Roman" pitchFamily="18" charset="0"/>
              <a:ea typeface="標楷體" pitchFamily="65" charset="-120"/>
              <a:cs typeface="Times New Roman" pitchFamily="18" charset="0"/>
            </a:endParaRPr>
          </a:p>
        </p:txBody>
      </p:sp>
      <p:pic>
        <p:nvPicPr>
          <p:cNvPr id="4" name="Picture 6" descr="相關圖片"/>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6021288"/>
            <a:ext cx="1404156" cy="8269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相關圖片"/>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0767" y="6137756"/>
            <a:ext cx="855729" cy="594057"/>
          </a:xfrm>
          <a:prstGeom prst="round2DiagRect">
            <a:avLst>
              <a:gd name="adj1" fmla="val 21505"/>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橢圓形圖說文字 15"/>
          <p:cNvSpPr/>
          <p:nvPr/>
        </p:nvSpPr>
        <p:spPr>
          <a:xfrm>
            <a:off x="0" y="69269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1" lang="en-US" altLang="zh-TW" sz="7200" b="0" i="0" u="none" strike="noStrike" kern="1200" cap="none" spc="0" normalizeH="0" baseline="0" noProof="0" dirty="0">
                <a:ln>
                  <a:noFill/>
                </a:ln>
                <a:solidFill>
                  <a:srgbClr val="FFFF00"/>
                </a:solidFill>
                <a:effectLst/>
                <a:uLnTx/>
                <a:uFillTx/>
                <a:latin typeface="Arial Black" panose="020B0A04020102020204" pitchFamily="34" charset="0"/>
                <a:ea typeface="微软雅黑" panose="020B0503020204020204" pitchFamily="34" charset="-122"/>
                <a:cs typeface="+mn-cs"/>
              </a:rPr>
              <a:t>Q</a:t>
            </a:r>
            <a:endParaRPr kumimoji="1" lang="zh-TW" altLang="en-US" sz="7200" b="0" i="0" u="none" strike="noStrike" kern="1200" cap="none" spc="0" normalizeH="0" baseline="0" noProof="0" dirty="0">
              <a:ln>
                <a:noFill/>
              </a:ln>
              <a:solidFill>
                <a:srgbClr val="FFFF00"/>
              </a:solidFill>
              <a:effectLst/>
              <a:uLnTx/>
              <a:uFillTx/>
              <a:latin typeface="Arial Black" panose="020B0A04020102020204" pitchFamily="34" charset="0"/>
              <a:ea typeface="微软雅黑" panose="020B0503020204020204" pitchFamily="34" charset="-122"/>
              <a:cs typeface="+mn-cs"/>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花蓮區適性入學管道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1</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4</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5</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rPr>
                    <a:t>3</a:t>
                  </a:r>
                  <a:endParaRPr kumimoji="1" lang="zh-TW" altLang="en-US" sz="24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2</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0</a:t>
                </a:r>
                <a:endParaRPr kumimoji="1" lang="zh-TW" altLang="en-US" sz="2400" b="0" i="0" u="none" strike="noStrike" kern="120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grpSp>
      <p:sp>
        <p:nvSpPr>
          <p:cNvPr id="28" name="內容版面配置區 2"/>
          <p:cNvSpPr txBox="1">
            <a:spLocks/>
          </p:cNvSpPr>
          <p:nvPr/>
        </p:nvSpPr>
        <p:spPr bwMode="auto">
          <a:xfrm>
            <a:off x="1935923" y="2013659"/>
            <a:ext cx="6400800" cy="4421126"/>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kumimoji="1"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kumimoji="1"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kumimoji="1"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kumimoji="1"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50850" marR="0" lvl="0" indent="-450850" algn="l" defTabSz="914400" rtl="0" eaLnBrk="0" fontAlgn="base" latinLnBrk="0" hangingPunct="0">
              <a:lnSpc>
                <a:spcPct val="100000"/>
              </a:lnSpc>
              <a:spcBef>
                <a:spcPct val="20000"/>
              </a:spcBef>
              <a:spcAft>
                <a:spcPct val="0"/>
              </a:spcAft>
              <a:buClrTx/>
              <a:buSzTx/>
              <a:buFont typeface="Arial" charset="0"/>
              <a:buBlip>
                <a:blip r:embed="rId5"/>
              </a:buBlip>
              <a:tabLst/>
              <a:defRPr/>
            </a:pPr>
            <a:r>
              <a:rPr kumimoji="1" lang="zh-TW" altLang="en-US"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rPr>
              <a:t>免試入學</a:t>
            </a:r>
            <a:endParaRPr kumimoji="1" lang="en-US" altLang="zh-TW"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endParaRPr>
          </a:p>
          <a:p>
            <a:pPr marL="450850" marR="0" lvl="0" indent="-450850" algn="l" defTabSz="914400" rtl="0" eaLnBrk="0" fontAlgn="base" latinLnBrk="0" hangingPunct="0">
              <a:lnSpc>
                <a:spcPct val="100000"/>
              </a:lnSpc>
              <a:spcBef>
                <a:spcPct val="20000"/>
              </a:spcBef>
              <a:spcAft>
                <a:spcPct val="0"/>
              </a:spcAft>
              <a:buClrTx/>
              <a:buSzTx/>
              <a:buFont typeface="Arial" charset="0"/>
              <a:buBlip>
                <a:blip r:embed="rId5"/>
              </a:buBlip>
              <a:tabLst/>
              <a:defRPr/>
            </a:pPr>
            <a:r>
              <a:rPr kumimoji="1" lang="zh-TW" altLang="en-US"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rPr>
              <a:t>試辦學習區完全免試入學</a:t>
            </a:r>
            <a:endParaRPr kumimoji="1" lang="en-US" altLang="zh-TW"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endParaRPr>
          </a:p>
          <a:p>
            <a:pPr marL="450850" marR="0" lvl="0" indent="-450850" algn="l" defTabSz="914400" rtl="0" eaLnBrk="0" fontAlgn="base" latinLnBrk="0" hangingPunct="0">
              <a:lnSpc>
                <a:spcPct val="100000"/>
              </a:lnSpc>
              <a:spcBef>
                <a:spcPct val="20000"/>
              </a:spcBef>
              <a:spcAft>
                <a:spcPct val="0"/>
              </a:spcAft>
              <a:buClrTx/>
              <a:buSzTx/>
              <a:buFont typeface="Arial" charset="0"/>
              <a:buBlip>
                <a:blip r:embed="rId5"/>
              </a:buBlip>
              <a:tabLst/>
              <a:defRPr/>
            </a:pPr>
            <a:r>
              <a:rPr kumimoji="1" lang="zh-TW" altLang="zh-TW"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rPr>
              <a:t>特色招生甄選入學</a:t>
            </a:r>
            <a:endParaRPr kumimoji="1" lang="en-US" altLang="zh-TW"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endParaRPr>
          </a:p>
          <a:p>
            <a:pPr marL="914400" marR="0" lvl="1" indent="-4572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1" lang="zh-TW" altLang="zh-TW" sz="18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專業群科</a:t>
            </a:r>
            <a:endParaRPr kumimoji="1" lang="en-US" altLang="zh-TW" sz="18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endParaRPr>
          </a:p>
          <a:p>
            <a:pPr marL="914400" marR="0" lvl="1" indent="-4572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1" lang="zh-TW" altLang="en-US" sz="18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藝才班、體育班</a:t>
            </a:r>
            <a:endParaRPr kumimoji="1" lang="en-US" altLang="zh-TW" sz="18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endParaRPr>
          </a:p>
          <a:p>
            <a:pPr marL="450850" marR="0" lvl="0" indent="-450850" algn="l" defTabSz="914400" rtl="0" eaLnBrk="0" fontAlgn="base" latinLnBrk="0" hangingPunct="0">
              <a:lnSpc>
                <a:spcPct val="100000"/>
              </a:lnSpc>
              <a:spcBef>
                <a:spcPct val="20000"/>
              </a:spcBef>
              <a:spcAft>
                <a:spcPct val="0"/>
              </a:spcAft>
              <a:buClrTx/>
              <a:buSzTx/>
              <a:buFont typeface="Arial" charset="0"/>
              <a:buBlip>
                <a:blip r:embed="rId5"/>
              </a:buBlip>
              <a:tabLst/>
              <a:defRPr/>
            </a:pPr>
            <a:r>
              <a:rPr kumimoji="1" lang="zh-TW" altLang="en-US"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rPr>
              <a:t>技優甄審</a:t>
            </a:r>
            <a:endParaRPr kumimoji="1" lang="en-US" altLang="zh-TW"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endParaRPr>
          </a:p>
          <a:p>
            <a:pPr marL="450850" marR="0" lvl="0" indent="-450850" algn="l" defTabSz="914400" rtl="0" eaLnBrk="0" fontAlgn="base" latinLnBrk="0" hangingPunct="0">
              <a:lnSpc>
                <a:spcPct val="100000"/>
              </a:lnSpc>
              <a:spcBef>
                <a:spcPct val="20000"/>
              </a:spcBef>
              <a:spcAft>
                <a:spcPct val="0"/>
              </a:spcAft>
              <a:buClrTx/>
              <a:buSzTx/>
              <a:buFont typeface="Arial" charset="0"/>
              <a:buBlip>
                <a:blip r:embed="rId5"/>
              </a:buBlip>
              <a:tabLst/>
              <a:defRPr/>
            </a:pPr>
            <a:r>
              <a:rPr kumimoji="1" lang="zh-TW" altLang="en-US"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rPr>
              <a:t>實用技能班</a:t>
            </a:r>
            <a:endParaRPr kumimoji="1" lang="en-US" altLang="zh-TW"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endParaRPr>
          </a:p>
          <a:p>
            <a:pPr marL="450850" marR="0" lvl="0" indent="-450850" algn="l" defTabSz="914400" rtl="0" eaLnBrk="0" fontAlgn="base" latinLnBrk="0" hangingPunct="0">
              <a:lnSpc>
                <a:spcPct val="100000"/>
              </a:lnSpc>
              <a:spcBef>
                <a:spcPct val="20000"/>
              </a:spcBef>
              <a:spcAft>
                <a:spcPct val="0"/>
              </a:spcAft>
              <a:buClrTx/>
              <a:buSzTx/>
              <a:buFont typeface="Arial" charset="0"/>
              <a:buBlip>
                <a:blip r:embed="rId5"/>
              </a:buBlip>
              <a:tabLst/>
              <a:defRPr/>
            </a:pPr>
            <a:r>
              <a:rPr kumimoji="1" lang="zh-TW" altLang="en-US"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rPr>
              <a:t>運動績優獨招</a:t>
            </a:r>
            <a:endParaRPr kumimoji="1" lang="en-US" altLang="zh-TW" sz="3600" b="1" i="0" u="none" strike="noStrike" kern="1200" cap="none" spc="0" normalizeH="0" baseline="0" noProof="0" dirty="0">
              <a:ln>
                <a:noFill/>
              </a:ln>
              <a:solidFill>
                <a:srgbClr val="990099"/>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56468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27990" y="2060848"/>
            <a:ext cx="4785792" cy="2160240"/>
          </a:xfrm>
        </p:spPr>
        <p:txBody>
          <a:bodyPr/>
          <a:lstStyle/>
          <a:p>
            <a:pPr algn="ctr" eaLnBrk="1" hangingPunct="1">
              <a:defRPr/>
            </a:pP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其他</a:t>
            </a:r>
            <a:r>
              <a:rPr lang="en-US" altLang="zh-TW" sz="4800" dirty="0">
                <a:solidFill>
                  <a:srgbClr val="0000FF"/>
                </a:solidFill>
                <a:latin typeface="微軟正黑體" pitchFamily="34" charset="-120"/>
                <a:ea typeface="微軟正黑體" pitchFamily="34" charset="-120"/>
                <a:cs typeface="Times New Roman" panose="02020603050405020304" pitchFamily="18" charset="0"/>
              </a:rPr>
              <a:t/>
            </a:r>
            <a:br>
              <a:rPr lang="en-US" altLang="zh-TW" sz="4800" dirty="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五專入學</a:t>
            </a:r>
            <a:r>
              <a:rPr lang="en-US" altLang="zh-TW" sz="4800" dirty="0">
                <a:solidFill>
                  <a:srgbClr val="0000FF"/>
                </a:solidFill>
                <a:latin typeface="微軟正黑體" pitchFamily="34" charset="-120"/>
                <a:ea typeface="微軟正黑體" pitchFamily="34" charset="-120"/>
                <a:cs typeface="Times New Roman" panose="02020603050405020304" pitchFamily="18" charset="0"/>
              </a:rPr>
              <a:t/>
            </a:r>
            <a:br>
              <a:rPr lang="en-US" altLang="zh-TW" sz="4800" dirty="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招生管道</a:t>
            </a:r>
          </a:p>
        </p:txBody>
      </p:sp>
      <p:pic>
        <p:nvPicPr>
          <p:cNvPr id="76803" name="圖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2584" y="6219825"/>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descr="「多元適性入學」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37" y="1440086"/>
            <a:ext cx="5405586" cy="5405586"/>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9F4A3238-55CB-4D9B-A99A-5C06838782B9}" type="slidenum">
              <a:rPr lang="zh-TW" altLang="en-US" smtClean="0"/>
              <a:pPr>
                <a:defRPr/>
              </a:pPr>
              <a:t>94</a:t>
            </a:fld>
            <a:endParaRPr lang="zh-TW" altLang="en-US"/>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其他五專管道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4991608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 </a:t>
            </a:r>
            <a:r>
              <a:rPr kumimoji="0" lang="en-US" altLang="zh-TW"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招生學校概況</a:t>
            </a:r>
          </a:p>
        </p:txBody>
      </p:sp>
      <p:sp>
        <p:nvSpPr>
          <p:cNvPr id="21507" name="內容版面配置區 2"/>
          <p:cNvSpPr>
            <a:spLocks noGrp="1"/>
          </p:cNvSpPr>
          <p:nvPr>
            <p:ph idx="1"/>
          </p:nvPr>
        </p:nvSpPr>
        <p:spPr>
          <a:xfrm>
            <a:off x="469474" y="1417538"/>
            <a:ext cx="8229600" cy="4525963"/>
          </a:xfrm>
        </p:spPr>
        <p:txBody>
          <a:bodyPr/>
          <a:lstStyle/>
          <a:p>
            <a:pPr eaLnBrk="1" hangingPunct="1"/>
            <a:r>
              <a:rPr lang="en-US" altLang="zh-TW" sz="4000" b="1" dirty="0" smtClean="0">
                <a:ea typeface="微軟正黑體" panose="020B0604030504040204" pitchFamily="34" charset="-120"/>
              </a:rPr>
              <a:t>114</a:t>
            </a:r>
            <a:r>
              <a:rPr lang="zh-TW" altLang="en-US" sz="4000" b="1" dirty="0" smtClean="0">
                <a:ea typeface="微軟正黑體" panose="020B0604030504040204" pitchFamily="34" charset="-120"/>
              </a:rPr>
              <a:t>學年</a:t>
            </a:r>
            <a:r>
              <a:rPr lang="zh-TW" altLang="en-US" sz="4000" b="1" dirty="0">
                <a:ea typeface="微軟正黑體" panose="020B0604030504040204" pitchFamily="34" charset="-120"/>
              </a:rPr>
              <a:t>度</a:t>
            </a:r>
            <a:r>
              <a:rPr lang="zh-TW" altLang="en-US" sz="2800" dirty="0">
                <a:ea typeface="微軟正黑體" panose="020B0604030504040204" pitchFamily="34" charset="-120"/>
              </a:rPr>
              <a:t>五專部招生學校計有國立臺北科技大學、國立臺中科技大學、國立高雄科技大學等</a:t>
            </a:r>
            <a:r>
              <a:rPr lang="en-US" altLang="zh-TW" sz="2800" dirty="0">
                <a:ea typeface="微軟正黑體" panose="020B0604030504040204" pitchFamily="34" charset="-120"/>
              </a:rPr>
              <a:t>42</a:t>
            </a:r>
            <a:r>
              <a:rPr lang="zh-TW" altLang="en-US" sz="2800" dirty="0">
                <a:ea typeface="微軟正黑體" panose="020B0604030504040204" pitchFamily="34" charset="-120"/>
              </a:rPr>
              <a:t>所學校，包含</a:t>
            </a:r>
            <a:r>
              <a:rPr lang="en-US" altLang="zh-TW" sz="2800" dirty="0">
                <a:solidFill>
                  <a:srgbClr val="FF0000"/>
                </a:solidFill>
                <a:ea typeface="微軟正黑體" panose="020B0604030504040204" pitchFamily="34" charset="-120"/>
              </a:rPr>
              <a:t>9</a:t>
            </a:r>
            <a:r>
              <a:rPr lang="zh-TW" altLang="en-US" sz="2800" dirty="0">
                <a:ea typeface="微軟正黑體" panose="020B0604030504040204" pitchFamily="34" charset="-120"/>
              </a:rPr>
              <a:t>所國立、</a:t>
            </a:r>
            <a:r>
              <a:rPr lang="en-US" altLang="zh-TW" sz="2800" dirty="0">
                <a:solidFill>
                  <a:srgbClr val="FF0000"/>
                </a:solidFill>
                <a:ea typeface="微軟正黑體" panose="020B0604030504040204" pitchFamily="34" charset="-120"/>
              </a:rPr>
              <a:t>32</a:t>
            </a:r>
            <a:r>
              <a:rPr lang="zh-TW" altLang="en-US" sz="2800" dirty="0">
                <a:ea typeface="微軟正黑體" panose="020B0604030504040204" pitchFamily="34" charset="-120"/>
              </a:rPr>
              <a:t>所私立，總招生名額共超過</a:t>
            </a:r>
            <a:r>
              <a:rPr lang="en-US" altLang="zh-TW" sz="2800" dirty="0">
                <a:solidFill>
                  <a:srgbClr val="FF0000"/>
                </a:solidFill>
                <a:ea typeface="微軟正黑體" panose="020B0604030504040204" pitchFamily="34" charset="-120"/>
              </a:rPr>
              <a:t>15,000</a:t>
            </a:r>
            <a:r>
              <a:rPr lang="zh-TW" altLang="en-US" sz="2800" dirty="0">
                <a:ea typeface="微軟正黑體" panose="020B0604030504040204" pitchFamily="34" charset="-120"/>
              </a:rPr>
              <a:t>名。</a:t>
            </a:r>
            <a:endParaRPr lang="en-US" altLang="zh-TW" sz="2800" dirty="0">
              <a:ea typeface="微軟正黑體" panose="020B0604030504040204" pitchFamily="34" charset="-120"/>
            </a:endParaRPr>
          </a:p>
        </p:txBody>
      </p:sp>
      <p:grpSp>
        <p:nvGrpSpPr>
          <p:cNvPr id="3" name="群組 2"/>
          <p:cNvGrpSpPr/>
          <p:nvPr/>
        </p:nvGrpSpPr>
        <p:grpSpPr>
          <a:xfrm>
            <a:off x="446649" y="3356992"/>
            <a:ext cx="8466757" cy="3395110"/>
            <a:chOff x="393728" y="3057475"/>
            <a:chExt cx="8466757" cy="339511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5759"/>
            <a:stretch/>
          </p:blipFill>
          <p:spPr>
            <a:xfrm>
              <a:off x="5964018" y="3057475"/>
              <a:ext cx="2896467" cy="192545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8" y="3057475"/>
              <a:ext cx="2893437" cy="1925450"/>
            </a:xfrm>
            <a:prstGeom prst="rect">
              <a:avLst/>
            </a:prstGeom>
          </p:spPr>
        </p:pic>
        <p:pic>
          <p:nvPicPr>
            <p:cNvPr id="6" name="圖片 5"/>
            <p:cNvPicPr>
              <a:picLocks noChangeAspect="1"/>
            </p:cNvPicPr>
            <p:nvPr/>
          </p:nvPicPr>
          <p:blipFill rotWithShape="1">
            <a:blip r:embed="rId4" cstate="print">
              <a:lum contrast="-1000"/>
              <a:extLst>
                <a:ext uri="{BEBA8EAE-BF5A-486C-A8C5-ECC9F3942E4B}">
                  <a14:imgProps xmlns:a14="http://schemas.microsoft.com/office/drawing/2010/main">
                    <a14:imgLayer r:embed="rId5">
                      <a14:imgEffect>
                        <a14:sharpenSoften amount="2000"/>
                      </a14:imgEffect>
                      <a14:imgEffect>
                        <a14:brightnessContrast bright="15000"/>
                      </a14:imgEffect>
                    </a14:imgLayer>
                  </a14:imgProps>
                </a:ext>
                <a:ext uri="{28A0092B-C50C-407E-A947-70E740481C1C}">
                  <a14:useLocalDpi xmlns:a14="http://schemas.microsoft.com/office/drawing/2010/main" val="0"/>
                </a:ext>
              </a:extLst>
            </a:blip>
            <a:srcRect l="5900" t="12184" r="1963" b="13234"/>
            <a:stretch/>
          </p:blipFill>
          <p:spPr>
            <a:xfrm>
              <a:off x="2996625" y="4475549"/>
              <a:ext cx="3257933" cy="1977036"/>
            </a:xfrm>
            <a:prstGeom prst="rect">
              <a:avLst/>
            </a:prstGeom>
          </p:spPr>
        </p:pic>
      </p:grpSp>
      <p:sp>
        <p:nvSpPr>
          <p:cNvPr id="9" name="矩形 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732221973"/>
      </p:ext>
    </p:extLst>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7">
            <a:extLst>
              <a:ext uri="{FF2B5EF4-FFF2-40B4-BE49-F238E27FC236}">
                <a16:creationId xmlns="" xmlns:a16="http://schemas.microsoft.com/office/drawing/2014/main" id="{A3CC6544-049A-4A34-A544-C5BE6DB4D5CD}"/>
              </a:ext>
            </a:extLst>
          </p:cNvPr>
          <p:cNvSpPr/>
          <p:nvPr/>
        </p:nvSpPr>
        <p:spPr bwMode="auto">
          <a:xfrm>
            <a:off x="244954" y="1429185"/>
            <a:ext cx="3088790" cy="3728039"/>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圓角矩形 11">
            <a:extLst>
              <a:ext uri="{FF2B5EF4-FFF2-40B4-BE49-F238E27FC236}">
                <a16:creationId xmlns="" xmlns:a16="http://schemas.microsoft.com/office/drawing/2014/main" id="{DD68AA2F-79F0-4AD1-967D-3B49CB826CC0}"/>
              </a:ext>
            </a:extLst>
          </p:cNvPr>
          <p:cNvSpPr/>
          <p:nvPr/>
        </p:nvSpPr>
        <p:spPr bwMode="auto">
          <a:xfrm>
            <a:off x="5774153" y="1429153"/>
            <a:ext cx="3160998" cy="405673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6" name="表格 5">
            <a:extLst>
              <a:ext uri="{FF2B5EF4-FFF2-40B4-BE49-F238E27FC236}">
                <a16:creationId xmlns="" xmlns:a16="http://schemas.microsoft.com/office/drawing/2014/main" id="{4E42C476-9DE4-4906-AD72-72694B972262}"/>
              </a:ext>
            </a:extLst>
          </p:cNvPr>
          <p:cNvGraphicFramePr>
            <a:graphicFrameLocks noGrp="1"/>
          </p:cNvGraphicFramePr>
          <p:nvPr>
            <p:extLst>
              <p:ext uri="{D42A27DB-BD31-4B8C-83A1-F6EECF244321}">
                <p14:modId xmlns:p14="http://schemas.microsoft.com/office/powerpoint/2010/main" val="3412943719"/>
              </p:ext>
            </p:extLst>
          </p:nvPr>
        </p:nvGraphicFramePr>
        <p:xfrm>
          <a:off x="5623868" y="1535635"/>
          <a:ext cx="3311283" cy="3942700"/>
        </p:xfrm>
        <a:graphic>
          <a:graphicData uri="http://schemas.openxmlformats.org/drawingml/2006/table">
            <a:tbl>
              <a:tblPr bandRow="1">
                <a:tableStyleId>{5C22544A-7EE6-4342-B048-85BDC9FD1C3A}</a:tableStyleId>
              </a:tblPr>
              <a:tblGrid>
                <a:gridCol w="1688944">
                  <a:extLst>
                    <a:ext uri="{9D8B030D-6E8A-4147-A177-3AD203B41FA5}">
                      <a16:colId xmlns="" xmlns:a16="http://schemas.microsoft.com/office/drawing/2014/main" val="20000"/>
                    </a:ext>
                  </a:extLst>
                </a:gridCol>
                <a:gridCol w="1622339">
                  <a:extLst>
                    <a:ext uri="{9D8B030D-6E8A-4147-A177-3AD203B41FA5}">
                      <a16:colId xmlns="" xmlns:a16="http://schemas.microsoft.com/office/drawing/2014/main" val="20001"/>
                    </a:ext>
                  </a:extLst>
                </a:gridCol>
              </a:tblGrid>
              <a:tr h="394270">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94270">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臺南護理專校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94270">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高苑科技大學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a:solidFill>
                          <a:srgbClr val="7030A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530751164"/>
                  </a:ext>
                </a:extLst>
              </a:tr>
            </a:tbl>
          </a:graphicData>
        </a:graphic>
      </p:graphicFrame>
      <p:sp>
        <p:nvSpPr>
          <p:cNvPr id="7" name="圓角矩形 10">
            <a:extLst>
              <a:ext uri="{FF2B5EF4-FFF2-40B4-BE49-F238E27FC236}">
                <a16:creationId xmlns="" xmlns:a16="http://schemas.microsoft.com/office/drawing/2014/main" id="{B852A4FC-B25E-4050-82F5-ED0282025CD1}"/>
              </a:ext>
            </a:extLst>
          </p:cNvPr>
          <p:cNvSpPr/>
          <p:nvPr/>
        </p:nvSpPr>
        <p:spPr bwMode="auto">
          <a:xfrm>
            <a:off x="3738835" y="142915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8" name="內容版面配置區 2">
            <a:extLst>
              <a:ext uri="{FF2B5EF4-FFF2-40B4-BE49-F238E27FC236}">
                <a16:creationId xmlns="" xmlns:a16="http://schemas.microsoft.com/office/drawing/2014/main" id="{66692910-1E76-46CF-A8C7-089E6F676038}"/>
              </a:ext>
            </a:extLst>
          </p:cNvPr>
          <p:cNvGraphicFramePr>
            <a:graphicFrameLocks/>
          </p:cNvGraphicFramePr>
          <p:nvPr>
            <p:extLst>
              <p:ext uri="{D42A27DB-BD31-4B8C-83A1-F6EECF244321}">
                <p14:modId xmlns:p14="http://schemas.microsoft.com/office/powerpoint/2010/main" val="1999142833"/>
              </p:ext>
            </p:extLst>
          </p:nvPr>
        </p:nvGraphicFramePr>
        <p:xfrm>
          <a:off x="3707920" y="153631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 xmlns:a16="http://schemas.microsoft.com/office/drawing/2014/main" val="20002"/>
                    </a:ext>
                  </a:extLst>
                </a:gridCol>
              </a:tblGrid>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sp>
        <p:nvSpPr>
          <p:cNvPr id="9" name="圓角矩形 1">
            <a:extLst>
              <a:ext uri="{FF2B5EF4-FFF2-40B4-BE49-F238E27FC236}">
                <a16:creationId xmlns="" xmlns:a16="http://schemas.microsoft.com/office/drawing/2014/main" id="{5968B2E7-9A53-4E83-91B6-B2599DEC2838}"/>
              </a:ext>
            </a:extLst>
          </p:cNvPr>
          <p:cNvSpPr/>
          <p:nvPr/>
        </p:nvSpPr>
        <p:spPr bwMode="auto">
          <a:xfrm>
            <a:off x="104377" y="92995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圓角矩形 6">
            <a:extLst>
              <a:ext uri="{FF2B5EF4-FFF2-40B4-BE49-F238E27FC236}">
                <a16:creationId xmlns="" xmlns:a16="http://schemas.microsoft.com/office/drawing/2014/main" id="{BD69AE30-761B-4A46-B304-301A9E8621B0}"/>
              </a:ext>
            </a:extLst>
          </p:cNvPr>
          <p:cNvSpPr/>
          <p:nvPr/>
        </p:nvSpPr>
        <p:spPr bwMode="auto">
          <a:xfrm>
            <a:off x="5630290" y="92995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圓角矩形 5">
            <a:extLst>
              <a:ext uri="{FF2B5EF4-FFF2-40B4-BE49-F238E27FC236}">
                <a16:creationId xmlns="" xmlns:a16="http://schemas.microsoft.com/office/drawing/2014/main" id="{B2266233-AB6D-4CDE-8017-CB48D97B6FFD}"/>
              </a:ext>
            </a:extLst>
          </p:cNvPr>
          <p:cNvSpPr/>
          <p:nvPr/>
        </p:nvSpPr>
        <p:spPr bwMode="auto">
          <a:xfrm>
            <a:off x="3662997" y="92995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2" name="表格 11">
            <a:extLst>
              <a:ext uri="{FF2B5EF4-FFF2-40B4-BE49-F238E27FC236}">
                <a16:creationId xmlns="" xmlns:a16="http://schemas.microsoft.com/office/drawing/2014/main" id="{6D73EEEF-1A97-47C3-9EFB-3ACAEAC950B0}"/>
              </a:ext>
            </a:extLst>
          </p:cNvPr>
          <p:cNvGraphicFramePr>
            <a:graphicFrameLocks noGrp="1"/>
          </p:cNvGraphicFramePr>
          <p:nvPr>
            <p:extLst>
              <p:ext uri="{D42A27DB-BD31-4B8C-83A1-F6EECF244321}">
                <p14:modId xmlns:p14="http://schemas.microsoft.com/office/powerpoint/2010/main" val="4161649038"/>
              </p:ext>
            </p:extLst>
          </p:nvPr>
        </p:nvGraphicFramePr>
        <p:xfrm>
          <a:off x="57758" y="1493771"/>
          <a:ext cx="3275985" cy="3592908"/>
        </p:xfrm>
        <a:graphic>
          <a:graphicData uri="http://schemas.openxmlformats.org/drawingml/2006/table">
            <a:tbl>
              <a:tblPr bandRow="1">
                <a:tableStyleId>{5C22544A-7EE6-4342-B048-85BDC9FD1C3A}</a:tableStyleId>
              </a:tblPr>
              <a:tblGrid>
                <a:gridCol w="1693245">
                  <a:extLst>
                    <a:ext uri="{9D8B030D-6E8A-4147-A177-3AD203B41FA5}">
                      <a16:colId xmlns="" xmlns:a16="http://schemas.microsoft.com/office/drawing/2014/main" val="20000"/>
                    </a:ext>
                  </a:extLst>
                </a:gridCol>
                <a:gridCol w="1582740">
                  <a:extLst>
                    <a:ext uri="{9D8B030D-6E8A-4147-A177-3AD203B41FA5}">
                      <a16:colId xmlns="" xmlns:a16="http://schemas.microsoft.com/office/drawing/2014/main" val="20001"/>
                    </a:ext>
                  </a:extLst>
                </a:gridCol>
              </a:tblGrid>
              <a:tr h="399212">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 </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sp>
        <p:nvSpPr>
          <p:cNvPr id="3" name="文字方塊 2">
            <a:extLst>
              <a:ext uri="{FF2B5EF4-FFF2-40B4-BE49-F238E27FC236}">
                <a16:creationId xmlns="" xmlns:a16="http://schemas.microsoft.com/office/drawing/2014/main" id="{7DB84891-AF42-4F6F-BB43-852AC32983C7}"/>
              </a:ext>
            </a:extLst>
          </p:cNvPr>
          <p:cNvSpPr txBox="1"/>
          <p:nvPr/>
        </p:nvSpPr>
        <p:spPr>
          <a:xfrm>
            <a:off x="923317" y="5661248"/>
            <a:ext cx="7297397" cy="369332"/>
          </a:xfrm>
          <a:prstGeom prst="rect">
            <a:avLst/>
          </a:prstGeom>
          <a:noFill/>
        </p:spPr>
        <p:txBody>
          <a:bodyPr wrap="square" rtlCol="0">
            <a:spAutoFit/>
          </a:bodyPr>
          <a:lstStyle/>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註：各校招生科組以</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招生簡章</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及</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各招生委員會</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公告為準。</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1" y="4"/>
            <a:ext cx="9052354"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標題 12"/>
          <p:cNvSpPr>
            <a:spLocks noGrp="1"/>
          </p:cNvSpPr>
          <p:nvPr>
            <p:ph type="title"/>
          </p:nvPr>
        </p:nvSpPr>
        <p:spPr/>
        <p:txBody>
          <a:bodyPr>
            <a:normAutofit fontScale="90000"/>
          </a:bodyPr>
          <a:lstStyle/>
          <a:p>
            <a:endParaRPr lang="zh-TW" altLang="en-US" dirty="0"/>
          </a:p>
        </p:txBody>
      </p:sp>
      <p:sp>
        <p:nvSpPr>
          <p:cNvPr id="2" name="文字方塊 1"/>
          <p:cNvSpPr txBox="1"/>
          <p:nvPr/>
        </p:nvSpPr>
        <p:spPr>
          <a:xfrm>
            <a:off x="553607" y="55477"/>
            <a:ext cx="739419"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sz="2800" b="1" dirty="0" smtClean="0">
                <a:latin typeface="標楷體" panose="03000509000000000000" pitchFamily="65" charset="-120"/>
                <a:ea typeface="標楷體" panose="03000509000000000000" pitchFamily="65" charset="-120"/>
              </a:rPr>
              <a:t>114</a:t>
            </a:r>
            <a:endParaRPr lang="zh-TW" altLang="en-US" sz="2800" b="1" dirty="0">
              <a:latin typeface="標楷體" panose="03000509000000000000" pitchFamily="65" charset="-120"/>
              <a:ea typeface="標楷體" panose="03000509000000000000" pitchFamily="65" charset="-120"/>
            </a:endParaRPr>
          </a:p>
        </p:txBody>
      </p:sp>
      <p:sp>
        <p:nvSpPr>
          <p:cNvPr id="14" name="文字方塊 13"/>
          <p:cNvSpPr txBox="1"/>
          <p:nvPr/>
        </p:nvSpPr>
        <p:spPr>
          <a:xfrm>
            <a:off x="3333744" y="4941168"/>
            <a:ext cx="2440409" cy="17543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zh-TW" altLang="en-US" dirty="0"/>
          </a:p>
        </p:txBody>
      </p:sp>
    </p:spTree>
    <p:extLst>
      <p:ext uri="{BB962C8B-B14F-4D97-AF65-F5344CB8AC3E}">
        <p14:creationId xmlns:p14="http://schemas.microsoft.com/office/powerpoint/2010/main" val="301150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251521" y="1680738"/>
            <a:ext cx="8712968" cy="4986354"/>
            <a:chOff x="860686" y="1484784"/>
            <a:chExt cx="7887778" cy="4986354"/>
          </a:xfrm>
        </p:grpSpPr>
        <p:sp>
          <p:nvSpPr>
            <p:cNvPr id="18" name="圓角矩形 17"/>
            <p:cNvSpPr/>
            <p:nvPr/>
          </p:nvSpPr>
          <p:spPr bwMode="auto">
            <a:xfrm>
              <a:off x="4802936" y="2569510"/>
              <a:ext cx="3945528" cy="625319"/>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補助級距分為</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5</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級，補助金額為</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5,000</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35,000 </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，減輕其籌措學費負擔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9" name="圓角矩形 18"/>
            <p:cNvSpPr/>
            <p:nvPr/>
          </p:nvSpPr>
          <p:spPr bwMode="auto">
            <a:xfrm>
              <a:off x="4754880" y="3383290"/>
              <a:ext cx="3993584" cy="146891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之生活助學金者，學校得安排生活服務學習</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元以上未達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之生活助學金者，學校不得安排生活服務學習</a:t>
              </a:r>
              <a:endParaRPr kumimoji="0" lang="zh-TW"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圓角矩形 19"/>
            <p:cNvSpPr/>
            <p:nvPr/>
          </p:nvSpPr>
          <p:spPr bwMode="auto">
            <a:xfrm>
              <a:off x="4802936" y="5033862"/>
              <a:ext cx="3945528" cy="535557"/>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對於新貧、近貧或家庭發生急難之學生，由學校依學生困難實際狀況給予補助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圓角矩形 20"/>
            <p:cNvSpPr/>
            <p:nvPr/>
          </p:nvSpPr>
          <p:spPr bwMode="auto">
            <a:xfrm>
              <a:off x="4802936" y="5798449"/>
              <a:ext cx="3945528" cy="62532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提供低收入戶學生</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校內宿舍免費住宿</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；另提供中低收入戶學生校內宿舍優先住宿</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2"/>
            <p:cNvSpPr/>
            <p:nvPr/>
          </p:nvSpPr>
          <p:spPr bwMode="auto">
            <a:xfrm>
              <a:off x="4802936" y="1537158"/>
              <a:ext cx="3945528" cy="811722"/>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依專科學校法第</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44</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條規定，補助學費全額</a:t>
              </a:r>
              <a:endPar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lvl="0" algn="just" eaLnBrk="1" hangingPunct="1"/>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免繳納學費</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，僅須繳交雜費等其他費用</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zh-TW" sz="28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圓角矩形 1"/>
            <p:cNvSpPr/>
            <p:nvPr/>
          </p:nvSpPr>
          <p:spPr bwMode="auto">
            <a:xfrm>
              <a:off x="860686" y="1484784"/>
              <a:ext cx="1944216" cy="916470"/>
            </a:xfrm>
            <a:prstGeom prst="roundRect">
              <a:avLst>
                <a:gd name="adj" fmla="val 10015"/>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前三年</a:t>
              </a:r>
            </a:p>
          </p:txBody>
        </p:sp>
        <p:sp>
          <p:nvSpPr>
            <p:cNvPr id="6" name="圓角矩形 5"/>
            <p:cNvSpPr/>
            <p:nvPr/>
          </p:nvSpPr>
          <p:spPr bwMode="auto">
            <a:xfrm>
              <a:off x="860686" y="2522140"/>
              <a:ext cx="1944216" cy="3948998"/>
            </a:xfrm>
            <a:prstGeom prst="roundRect">
              <a:avLst>
                <a:gd name="adj" fmla="val 4648"/>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四、五</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年級</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just"/>
              <a:r>
                <a:rPr lang="en-US" altLang="zh-TW"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依據「大專校院</a:t>
              </a:r>
              <a:r>
                <a:rPr lang="zh-TW" altLang="en-US" sz="24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弱勢學生</a:t>
              </a:r>
              <a:r>
                <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助學計畫」辦理</a:t>
              </a:r>
              <a:r>
                <a:rPr lang="en-US" altLang="zh-TW"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圓角矩形 7"/>
            <p:cNvSpPr/>
            <p:nvPr/>
          </p:nvSpPr>
          <p:spPr bwMode="auto">
            <a:xfrm>
              <a:off x="2915816" y="1484784"/>
              <a:ext cx="1944216" cy="916470"/>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免納學費</a:t>
              </a:r>
            </a:p>
          </p:txBody>
        </p:sp>
        <p:sp>
          <p:nvSpPr>
            <p:cNvPr id="9" name="圓角矩形 8"/>
            <p:cNvSpPr/>
            <p:nvPr/>
          </p:nvSpPr>
          <p:spPr bwMode="auto">
            <a:xfrm>
              <a:off x="2915816" y="2522141"/>
              <a:ext cx="1944216" cy="720056"/>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p>
          </p:txBody>
        </p:sp>
        <p:sp>
          <p:nvSpPr>
            <p:cNvPr id="10" name="圓角矩形 9"/>
            <p:cNvSpPr/>
            <p:nvPr/>
          </p:nvSpPr>
          <p:spPr bwMode="auto">
            <a:xfrm>
              <a:off x="2915816" y="3335922"/>
              <a:ext cx="1944216" cy="1563646"/>
            </a:xfrm>
            <a:prstGeom prst="roundRect">
              <a:avLst>
                <a:gd name="adj" fmla="val 6921"/>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生活</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p>
          </p:txBody>
        </p:sp>
        <p:sp>
          <p:nvSpPr>
            <p:cNvPr id="11" name="圓角矩形 10"/>
            <p:cNvSpPr/>
            <p:nvPr/>
          </p:nvSpPr>
          <p:spPr bwMode="auto">
            <a:xfrm>
              <a:off x="2915816" y="4993293"/>
              <a:ext cx="1944216" cy="616695"/>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緊急紓困</a:t>
              </a:r>
            </a:p>
          </p:txBody>
        </p:sp>
        <p:sp>
          <p:nvSpPr>
            <p:cNvPr id="12" name="圓角矩形 11"/>
            <p:cNvSpPr/>
            <p:nvPr/>
          </p:nvSpPr>
          <p:spPr bwMode="auto">
            <a:xfrm>
              <a:off x="2915816" y="5751081"/>
              <a:ext cx="1944216" cy="720057"/>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住宿優惠</a:t>
              </a:r>
            </a:p>
          </p:txBody>
        </p:sp>
      </p:grpSp>
      <p:sp>
        <p:nvSpPr>
          <p:cNvPr id="4" name="投影片編號版面配置區 3"/>
          <p:cNvSpPr>
            <a:spLocks noGrp="1"/>
          </p:cNvSpPr>
          <p:nvPr>
            <p:ph type="sldNum" sz="quarter" idx="12"/>
          </p:nvPr>
        </p:nvSpPr>
        <p:spPr>
          <a:xfrm>
            <a:off x="7010400" y="6437192"/>
            <a:ext cx="2133600" cy="365125"/>
          </a:xfrm>
        </p:spPr>
        <p:txBody>
          <a:bodyPr/>
          <a:lstStyle/>
          <a:p>
            <a:pPr>
              <a:defRPr/>
            </a:pPr>
            <a:fld id="{3389D979-77D4-4AA7-9D0B-5088B9A32813}" type="slidenum">
              <a:rPr lang="zh-TW" altLang="en-US" smtClean="0"/>
              <a:pPr>
                <a:defRPr/>
              </a:pPr>
              <a:t>97</a:t>
            </a:fld>
            <a:endParaRPr lang="zh-TW" altLang="en-US" dirty="0"/>
          </a:p>
        </p:txBody>
      </p:sp>
      <p:sp>
        <p:nvSpPr>
          <p:cNvPr id="17" name="矩形 16"/>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關於五專 </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免學費與助學補助</a:t>
            </a:r>
          </a:p>
        </p:txBody>
      </p:sp>
      <p:sp>
        <p:nvSpPr>
          <p:cNvPr id="22" name="矩形 21"/>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7" y="44631"/>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843208140"/>
      </p:ext>
    </p:extLst>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14" y="1282785"/>
            <a:ext cx="7474941" cy="358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55452026"/>
              </p:ext>
            </p:extLst>
          </p:nvPr>
        </p:nvGraphicFramePr>
        <p:xfrm>
          <a:off x="1220934" y="4864796"/>
          <a:ext cx="7455520" cy="2021840"/>
        </p:xfrm>
        <a:graphic>
          <a:graphicData uri="http://schemas.openxmlformats.org/drawingml/2006/table">
            <a:tbl>
              <a:tblPr firstRow="1" bandRow="1">
                <a:tableStyleId>{5C22544A-7EE6-4342-B048-85BDC9FD1C3A}</a:tableStyleId>
              </a:tblPr>
              <a:tblGrid>
                <a:gridCol w="1585208">
                  <a:extLst>
                    <a:ext uri="{9D8B030D-6E8A-4147-A177-3AD203B41FA5}">
                      <a16:colId xmlns="" xmlns:a16="http://schemas.microsoft.com/office/drawing/2014/main" val="20000"/>
                    </a:ext>
                  </a:extLst>
                </a:gridCol>
                <a:gridCol w="2142552">
                  <a:extLst>
                    <a:ext uri="{9D8B030D-6E8A-4147-A177-3AD203B41FA5}">
                      <a16:colId xmlns="" xmlns:a16="http://schemas.microsoft.com/office/drawing/2014/main" val="20001"/>
                    </a:ext>
                  </a:extLst>
                </a:gridCol>
                <a:gridCol w="1863880">
                  <a:extLst>
                    <a:ext uri="{9D8B030D-6E8A-4147-A177-3AD203B41FA5}">
                      <a16:colId xmlns="" xmlns:a16="http://schemas.microsoft.com/office/drawing/2014/main" val="20002"/>
                    </a:ext>
                  </a:extLst>
                </a:gridCol>
                <a:gridCol w="1863880">
                  <a:extLst>
                    <a:ext uri="{9D8B030D-6E8A-4147-A177-3AD203B41FA5}">
                      <a16:colId xmlns="" xmlns:a16="http://schemas.microsoft.com/office/drawing/2014/main" val="20003"/>
                    </a:ext>
                  </a:extLst>
                </a:gridCol>
              </a:tblGrid>
              <a:tr h="370840">
                <a:tc>
                  <a:txBody>
                    <a:bodyPr/>
                    <a:lstStyle/>
                    <a:p>
                      <a:pPr algn="ct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企業</a:t>
                      </a: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教育部</a:t>
                      </a: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學生</a:t>
                      </a:r>
                    </a:p>
                  </a:txBody>
                  <a:tcPr anchor="ctr">
                    <a:lnB w="12700" cap="flat" cmpd="sng" algn="ctr">
                      <a:solidFill>
                        <a:schemeClr val="tx1"/>
                      </a:solidFill>
                      <a:prstDash val="solid"/>
                      <a:round/>
                      <a:headEnd type="none" w="med" len="med"/>
                      <a:tailEnd type="none" w="med" len="med"/>
                    </a:lnB>
                    <a:solidFill>
                      <a:srgbClr val="FF8989"/>
                    </a:solidFill>
                  </a:tcPr>
                </a:tc>
                <a:extLst>
                  <a:ext uri="{0D108BD9-81ED-4DB2-BD59-A6C34878D82A}">
                    <a16:rowId xmlns="" xmlns:a16="http://schemas.microsoft.com/office/drawing/2014/main" val="10000"/>
                  </a:ext>
                </a:extLst>
              </a:tr>
              <a:tr h="370840">
                <a:tc>
                  <a:txBody>
                    <a:bodyPr/>
                    <a:lstStyle/>
                    <a:p>
                      <a:pPr algn="ctr"/>
                      <a:r>
                        <a:rPr lang="zh-TW" altLang="en-US" sz="2800" b="0" dirty="0">
                          <a:latin typeface="Times New Roman" pitchFamily="18" charset="0"/>
                          <a:ea typeface="微軟正黑體" pitchFamily="34" charset="-120"/>
                          <a:cs typeface="Times New Roman" pitchFamily="18" charset="0"/>
                        </a:rPr>
                        <a:t>專四</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altLang="zh-TW" b="1" dirty="0">
                          <a:latin typeface="Times New Roman" pitchFamily="18" charset="0"/>
                          <a:ea typeface="微軟正黑體" pitchFamily="34" charset="-120"/>
                          <a:cs typeface="Times New Roman" pitchFamily="18" charset="0"/>
                        </a:rPr>
                        <a:t>$6,000</a:t>
                      </a:r>
                      <a:r>
                        <a:rPr lang="zh-TW" altLang="en-US" b="1" dirty="0">
                          <a:latin typeface="Times New Roman" pitchFamily="18" charset="0"/>
                          <a:ea typeface="微軟正黑體" pitchFamily="34" charset="-120"/>
                          <a:cs typeface="Times New Roman" pitchFamily="18" charset="0"/>
                        </a:rPr>
                        <a:t>以上</a:t>
                      </a:r>
                      <a:endParaRPr lang="en-US" altLang="zh-TW" b="1" dirty="0">
                        <a:latin typeface="Times New Roman" pitchFamily="18" charset="0"/>
                        <a:ea typeface="微軟正黑體" pitchFamily="34" charset="-120"/>
                        <a:cs typeface="Times New Roman" pitchFamily="18" charset="0"/>
                      </a:endParaRPr>
                    </a:p>
                    <a:p>
                      <a:pPr algn="ctr"/>
                      <a:r>
                        <a:rPr lang="zh-TW" altLang="en-US" dirty="0">
                          <a:latin typeface="Times New Roman" pitchFamily="18" charset="0"/>
                          <a:ea typeface="微軟正黑體" pitchFamily="34" charset="-120"/>
                          <a:cs typeface="Times New Roman" pitchFamily="18" charset="0"/>
                        </a:rPr>
                        <a:t>生活獎學金</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50000"/>
                        </a:lnSpc>
                      </a:pPr>
                      <a:r>
                        <a:rPr lang="zh-TW" altLang="en-US" dirty="0">
                          <a:latin typeface="Times New Roman" pitchFamily="18" charset="0"/>
                          <a:ea typeface="微軟正黑體" pitchFamily="34" charset="-120"/>
                          <a:cs typeface="Times New Roman" pitchFamily="18" charset="0"/>
                        </a:rPr>
                        <a:t>就業獎學金</a:t>
                      </a:r>
                      <a:endParaRPr lang="en-US" altLang="zh-TW" dirty="0">
                        <a:latin typeface="Times New Roman" pitchFamily="18" charset="0"/>
                        <a:ea typeface="微軟正黑體" pitchFamily="34" charset="-120"/>
                        <a:cs typeface="Times New Roman" pitchFamily="18" charset="0"/>
                      </a:endParaRPr>
                    </a:p>
                    <a:p>
                      <a:pPr algn="ctr">
                        <a:lnSpc>
                          <a:spcPct val="150000"/>
                        </a:lnSpc>
                      </a:pPr>
                      <a:r>
                        <a:rPr lang="en-US" altLang="zh-TW" dirty="0">
                          <a:latin typeface="Times New Roman" pitchFamily="18" charset="0"/>
                          <a:ea typeface="微軟正黑體" pitchFamily="34" charset="-120"/>
                          <a:cs typeface="Times New Roman" pitchFamily="18" charset="0"/>
                        </a:rPr>
                        <a:t>(</a:t>
                      </a:r>
                      <a:r>
                        <a:rPr lang="zh-TW" altLang="en-US" dirty="0">
                          <a:latin typeface="Times New Roman" pitchFamily="18" charset="0"/>
                          <a:ea typeface="微軟正黑體" pitchFamily="34" charset="-120"/>
                          <a:cs typeface="Times New Roman" pitchFamily="18" charset="0"/>
                        </a:rPr>
                        <a:t>學雜費補助</a:t>
                      </a:r>
                      <a:r>
                        <a:rPr lang="en-US" altLang="zh-TW" dirty="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trike="noStrike" baseline="0" dirty="0">
                          <a:latin typeface="Times New Roman" pitchFamily="18" charset="0"/>
                          <a:ea typeface="微軟正黑體" pitchFamily="34" charset="-120"/>
                          <a:cs typeface="Times New Roman" pitchFamily="18" charset="0"/>
                        </a:rPr>
                        <a:t>在校期間</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0" dirty="0">
                          <a:latin typeface="Times New Roman" pitchFamily="18" charset="0"/>
                          <a:ea typeface="微軟正黑體" pitchFamily="34" charset="-120"/>
                          <a:cs typeface="Times New Roman" pitchFamily="18" charset="0"/>
                        </a:rPr>
                        <a:t>專五</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zh-TW" altLang="en-US" dirty="0">
                          <a:latin typeface="Times New Roman" pitchFamily="18" charset="0"/>
                          <a:ea typeface="微軟正黑體" pitchFamily="34" charset="-120"/>
                          <a:cs typeface="Times New Roman" pitchFamily="18" charset="0"/>
                        </a:rPr>
                        <a:t>基本工資以上</a:t>
                      </a:r>
                      <a:endParaRPr lang="en-US" altLang="zh-TW" dirty="0">
                        <a:latin typeface="Times New Roman" pitchFamily="18" charset="0"/>
                        <a:ea typeface="微軟正黑體" pitchFamily="34" charset="-120"/>
                        <a:cs typeface="Times New Roman" pitchFamily="18" charset="0"/>
                      </a:endParaRPr>
                    </a:p>
                    <a:p>
                      <a:pPr algn="ctr"/>
                      <a:r>
                        <a:rPr lang="zh-TW" altLang="en-US" dirty="0">
                          <a:latin typeface="Times New Roman" pitchFamily="18" charset="0"/>
                          <a:ea typeface="微軟正黑體" pitchFamily="34" charset="-120"/>
                          <a:cs typeface="Times New Roman" pitchFamily="18" charset="0"/>
                        </a:rPr>
                        <a:t>實習津貼</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TW" altLang="en-US" dirty="0"/>
                    </a:p>
                  </a:txBody>
                  <a:tcPr anchor="ctr"/>
                </a:tc>
                <a:tc>
                  <a:txBody>
                    <a:bodyPr/>
                    <a:lstStyle/>
                    <a:p>
                      <a:pPr algn="ctr"/>
                      <a:r>
                        <a:rPr lang="zh-TW" altLang="en-US" dirty="0">
                          <a:latin typeface="Times New Roman" pitchFamily="18" charset="0"/>
                          <a:ea typeface="微軟正黑體" pitchFamily="34" charset="-120"/>
                          <a:cs typeface="Times New Roman" pitchFamily="18" charset="0"/>
                        </a:rPr>
                        <a:t>實習期間</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370840">
                <a:tc>
                  <a:txBody>
                    <a:bodyPr/>
                    <a:lstStyle/>
                    <a:p>
                      <a:pPr algn="ctr"/>
                      <a:r>
                        <a:rPr lang="zh-TW" altLang="en-US" dirty="0">
                          <a:latin typeface="Times New Roman" pitchFamily="18" charset="0"/>
                          <a:ea typeface="微軟正黑體" pitchFamily="34" charset="-120"/>
                          <a:cs typeface="Times New Roman" pitchFamily="18" charset="0"/>
                        </a:rPr>
                        <a:t>畢業後</a:t>
                      </a:r>
                      <a:r>
                        <a:rPr lang="en-US" altLang="zh-TW" b="1" dirty="0">
                          <a:latin typeface="Times New Roman" pitchFamily="18" charset="0"/>
                          <a:ea typeface="微軟正黑體" pitchFamily="34" charset="-120"/>
                          <a:cs typeface="Times New Roman" pitchFamily="18" charset="0"/>
                        </a:rPr>
                        <a:t>2</a:t>
                      </a:r>
                      <a:r>
                        <a:rPr lang="zh-TW" altLang="en-US" dirty="0">
                          <a:latin typeface="Times New Roman" pitchFamily="18" charset="0"/>
                          <a:ea typeface="微軟正黑體" pitchFamily="34" charset="-120"/>
                          <a:cs typeface="Times New Roman" pitchFamily="18" charset="0"/>
                        </a:rPr>
                        <a:t>年</a:t>
                      </a:r>
                    </a:p>
                  </a:txBody>
                  <a:tcPr anchor="ctr">
                    <a:lnT w="12700" cap="flat" cmpd="sng" algn="ctr">
                      <a:solidFill>
                        <a:schemeClr val="tx1"/>
                      </a:solidFill>
                      <a:prstDash val="solid"/>
                      <a:round/>
                      <a:headEnd type="none" w="med" len="med"/>
                      <a:tailEnd type="none" w="med" len="med"/>
                    </a:lnT>
                    <a:solidFill>
                      <a:srgbClr val="CCECFF"/>
                    </a:solidFill>
                  </a:tcPr>
                </a:tc>
                <a:tc>
                  <a:txBody>
                    <a:bodyPr/>
                    <a:lstStyle/>
                    <a:p>
                      <a:pPr algn="ctr"/>
                      <a:r>
                        <a:rPr lang="zh-TW" altLang="en-US" strike="noStrike" baseline="0" dirty="0">
                          <a:latin typeface="Times New Roman" pitchFamily="18" charset="0"/>
                          <a:ea typeface="微軟正黑體" pitchFamily="34" charset="-120"/>
                          <a:cs typeface="Times New Roman" pitchFamily="18" charset="0"/>
                        </a:rPr>
                        <a:t>提供正式職缺</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US" altLang="zh-TW" strike="noStrike" baseline="0" dirty="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zh-TW" altLang="en-US" dirty="0">
                          <a:latin typeface="Times New Roman" pitchFamily="18" charset="0"/>
                          <a:ea typeface="微軟正黑體" pitchFamily="34" charset="-120"/>
                          <a:cs typeface="Times New Roman" pitchFamily="18" charset="0"/>
                        </a:rPr>
                        <a:t>至該企業上班</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 xmlns:a16="http://schemas.microsoft.com/office/drawing/2014/main" val="10003"/>
                  </a:ext>
                </a:extLst>
              </a:tr>
            </a:tbl>
          </a:graphicData>
        </a:graphic>
      </p:graphicFrame>
      <p:sp>
        <p:nvSpPr>
          <p:cNvPr id="3" name="投影片編號版面配置區 2"/>
          <p:cNvSpPr>
            <a:spLocks noGrp="1"/>
          </p:cNvSpPr>
          <p:nvPr>
            <p:ph type="sldNum" sz="quarter" idx="12"/>
          </p:nvPr>
        </p:nvSpPr>
        <p:spPr>
          <a:xfrm>
            <a:off x="6553200" y="6525336"/>
            <a:ext cx="2133600" cy="365125"/>
          </a:xfrm>
        </p:spPr>
        <p:txBody>
          <a:bodyPr/>
          <a:lstStyle/>
          <a:p>
            <a:pPr>
              <a:defRPr/>
            </a:pPr>
            <a:fld id="{BCF6C782-A86A-45BB-B3F6-D32D537A4B8D}" type="slidenum">
              <a:rPr lang="zh-TW" altLang="en-US" smtClean="0"/>
              <a:pPr>
                <a:defRPr/>
              </a:pPr>
              <a:t>98</a:t>
            </a:fld>
            <a:endParaRPr lang="zh-TW" altLang="en-US"/>
          </a:p>
        </p:txBody>
      </p:sp>
      <p:sp>
        <p:nvSpPr>
          <p:cNvPr id="7" name="矩形 6"/>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關於五專 </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五專畢業生投入職場展翅計畫</a:t>
            </a:r>
            <a:endParaRPr kumimoji="0" lang="zh-TW" altLang="en-US" sz="24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矩形 7"/>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7" y="44631"/>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17622657"/>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4721294" y="4903205"/>
            <a:ext cx="2519361" cy="2348054"/>
          </a:xfrm>
          <a:prstGeom prst="rect">
            <a:avLst/>
          </a:prstGeom>
        </p:spPr>
      </p:pic>
      <p:grpSp>
        <p:nvGrpSpPr>
          <p:cNvPr id="42" name="群組 41">
            <a:extLst>
              <a:ext uri="{FF2B5EF4-FFF2-40B4-BE49-F238E27FC236}">
                <a16:creationId xmlns="" xmlns:a16="http://schemas.microsoft.com/office/drawing/2014/main" id="{3C983BF3-1BD8-4D95-8CE1-A833629E4223}"/>
              </a:ext>
            </a:extLst>
          </p:cNvPr>
          <p:cNvGrpSpPr/>
          <p:nvPr/>
        </p:nvGrpSpPr>
        <p:grpSpPr>
          <a:xfrm>
            <a:off x="5952505" y="789863"/>
            <a:ext cx="3700754" cy="5137767"/>
            <a:chOff x="6219577" y="2250425"/>
            <a:chExt cx="3509676" cy="4091638"/>
          </a:xfrm>
        </p:grpSpPr>
        <p:pic>
          <p:nvPicPr>
            <p:cNvPr id="43" name="圖片 42">
              <a:extLst>
                <a:ext uri="{FF2B5EF4-FFF2-40B4-BE49-F238E27FC236}">
                  <a16:creationId xmlns=""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 xmlns:a16="http://schemas.microsoft.com/office/drawing/2014/main" id="{2737BA04-907A-4B56-879C-63F87E0B2817}"/>
                </a:ext>
              </a:extLst>
            </p:cNvPr>
            <p:cNvSpPr txBox="1"/>
            <p:nvPr/>
          </p:nvSpPr>
          <p:spPr>
            <a:xfrm>
              <a:off x="6876256" y="5218782"/>
              <a:ext cx="2088357" cy="294130"/>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728" y="-39263"/>
            <a:ext cx="9469272" cy="829093"/>
            <a:chOff x="-967" y="-39262"/>
            <a:chExt cx="8963768"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7" y="-39262"/>
              <a:ext cx="8963768"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en-US" altLang="zh-TW" sz="3000" b="1" kern="0" dirty="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0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學年度五專主要入學管道流程圖</a:t>
              </a:r>
              <a:endParaRPr lang="en-US" sz="3000" dirty="0"/>
            </a:p>
          </p:txBody>
        </p:sp>
      </p:grpSp>
      <p:pic>
        <p:nvPicPr>
          <p:cNvPr id="25" name="圖片 24">
            <a:extLst>
              <a:ext uri="{FF2B5EF4-FFF2-40B4-BE49-F238E27FC236}">
                <a16:creationId xmlns=""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4635350" y="3645838"/>
            <a:ext cx="2519361" cy="2348054"/>
          </a:xfrm>
          <a:prstGeom prst="rect">
            <a:avLst/>
          </a:prstGeom>
        </p:spPr>
      </p:pic>
      <p:pic>
        <p:nvPicPr>
          <p:cNvPr id="26" name="圖片 25">
            <a:extLst>
              <a:ext uri="{FF2B5EF4-FFF2-40B4-BE49-F238E27FC236}">
                <a16:creationId xmlns=""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4608011" y="2484311"/>
            <a:ext cx="2519361" cy="2348054"/>
          </a:xfrm>
          <a:prstGeom prst="rect">
            <a:avLst/>
          </a:prstGeom>
        </p:spPr>
      </p:pic>
      <p:sp>
        <p:nvSpPr>
          <p:cNvPr id="27" name="Rectangle 3">
            <a:extLst>
              <a:ext uri="{FF2B5EF4-FFF2-40B4-BE49-F238E27FC236}">
                <a16:creationId xmlns="" xmlns:a16="http://schemas.microsoft.com/office/drawing/2014/main" id="{DB928418-C648-4768-9168-C2D3533482B4}"/>
              </a:ext>
            </a:extLst>
          </p:cNvPr>
          <p:cNvSpPr>
            <a:spLocks noChangeArrowheads="1"/>
          </p:cNvSpPr>
          <p:nvPr/>
        </p:nvSpPr>
        <p:spPr bwMode="auto">
          <a:xfrm>
            <a:off x="486903" y="2161707"/>
            <a:ext cx="4404106"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 xmlns:a16="http://schemas.microsoft.com/office/drawing/2014/main" id="{05006BF6-6B4C-443D-AF10-E8FF74419232}"/>
              </a:ext>
            </a:extLst>
          </p:cNvPr>
          <p:cNvSpPr>
            <a:spLocks noChangeArrowheads="1"/>
          </p:cNvSpPr>
          <p:nvPr/>
        </p:nvSpPr>
        <p:spPr bwMode="auto">
          <a:xfrm>
            <a:off x="486903" y="3446381"/>
            <a:ext cx="4404106"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 xmlns:a16="http://schemas.microsoft.com/office/drawing/2014/main" id="{4980820A-D8CF-43B0-88C9-A6CF7BC28275}"/>
              </a:ext>
            </a:extLst>
          </p:cNvPr>
          <p:cNvSpPr>
            <a:spLocks noChangeArrowheads="1"/>
          </p:cNvSpPr>
          <p:nvPr/>
        </p:nvSpPr>
        <p:spPr bwMode="auto">
          <a:xfrm>
            <a:off x="486903" y="4729061"/>
            <a:ext cx="4404106"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 xmlns:a16="http://schemas.microsoft.com/office/drawing/2014/main" id="{39AFE8B7-71C2-45AC-A7BD-FC25D503360B}"/>
              </a:ext>
            </a:extLst>
          </p:cNvPr>
          <p:cNvSpPr>
            <a:spLocks noChangeArrowheads="1"/>
          </p:cNvSpPr>
          <p:nvPr/>
        </p:nvSpPr>
        <p:spPr bwMode="auto">
          <a:xfrm>
            <a:off x="486903" y="6013772"/>
            <a:ext cx="4404106"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 xmlns:a16="http://schemas.microsoft.com/office/drawing/2014/main" id="{4E3590AD-AD57-4EB4-942E-E90640202DA8}"/>
              </a:ext>
            </a:extLst>
          </p:cNvPr>
          <p:cNvSpPr txBox="1">
            <a:spLocks noChangeArrowheads="1"/>
          </p:cNvSpPr>
          <p:nvPr/>
        </p:nvSpPr>
        <p:spPr bwMode="auto">
          <a:xfrm>
            <a:off x="2892967" y="2929627"/>
            <a:ext cx="1662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 xmlns:a16="http://schemas.microsoft.com/office/drawing/2014/main" id="{5F9F17EB-09F3-472A-8F5C-04EC74986B42}"/>
              </a:ext>
            </a:extLst>
          </p:cNvPr>
          <p:cNvSpPr txBox="1">
            <a:spLocks noChangeArrowheads="1"/>
          </p:cNvSpPr>
          <p:nvPr/>
        </p:nvSpPr>
        <p:spPr bwMode="auto">
          <a:xfrm>
            <a:off x="2892983" y="4228215"/>
            <a:ext cx="11029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 xmlns:a16="http://schemas.microsoft.com/office/drawing/2014/main" id="{6116699C-E4E1-4DC4-950F-8D723324BD77}"/>
              </a:ext>
            </a:extLst>
          </p:cNvPr>
          <p:cNvSpPr txBox="1">
            <a:spLocks noChangeArrowheads="1"/>
          </p:cNvSpPr>
          <p:nvPr/>
        </p:nvSpPr>
        <p:spPr bwMode="auto">
          <a:xfrm>
            <a:off x="5083639" y="2798108"/>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 xmlns:a16="http://schemas.microsoft.com/office/drawing/2014/main" id="{CA0379A3-5E7C-4C76-8466-9CEA3AE06C39}"/>
              </a:ext>
            </a:extLst>
          </p:cNvPr>
          <p:cNvSpPr txBox="1">
            <a:spLocks noChangeArrowheads="1"/>
          </p:cNvSpPr>
          <p:nvPr/>
        </p:nvSpPr>
        <p:spPr bwMode="auto">
          <a:xfrm>
            <a:off x="4997872" y="4228704"/>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 xmlns:a16="http://schemas.microsoft.com/office/drawing/2014/main" id="{E800CF75-2D42-45C4-A428-8F377391C6DE}"/>
              </a:ext>
            </a:extLst>
          </p:cNvPr>
          <p:cNvSpPr txBox="1">
            <a:spLocks noChangeArrowheads="1"/>
          </p:cNvSpPr>
          <p:nvPr/>
        </p:nvSpPr>
        <p:spPr bwMode="auto">
          <a:xfrm>
            <a:off x="5024516" y="5688347"/>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 xmlns:a16="http://schemas.microsoft.com/office/drawing/2014/main" id="{C40D1C41-CA7B-4D7B-93E7-441D55316530}"/>
              </a:ext>
            </a:extLst>
          </p:cNvPr>
          <p:cNvSpPr txBox="1">
            <a:spLocks noChangeArrowheads="1"/>
          </p:cNvSpPr>
          <p:nvPr/>
        </p:nvSpPr>
        <p:spPr bwMode="auto">
          <a:xfrm>
            <a:off x="2892968" y="5526802"/>
            <a:ext cx="1391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 xmlns:a16="http://schemas.microsoft.com/office/drawing/2014/main" id="{8BFC1BDD-3A35-499B-B4A6-E73B61BF5474}"/>
              </a:ext>
            </a:extLst>
          </p:cNvPr>
          <p:cNvSpPr>
            <a:spLocks noChangeArrowheads="1"/>
          </p:cNvSpPr>
          <p:nvPr/>
        </p:nvSpPr>
        <p:spPr bwMode="auto">
          <a:xfrm>
            <a:off x="486903" y="879027"/>
            <a:ext cx="4404106"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五專完全免試入學</a:t>
            </a:r>
          </a:p>
        </p:txBody>
      </p:sp>
      <p:pic>
        <p:nvPicPr>
          <p:cNvPr id="48" name="圖片 47">
            <a:extLst>
              <a:ext uri="{FF2B5EF4-FFF2-40B4-BE49-F238E27FC236}">
                <a16:creationId xmlns=""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4585166" y="636956"/>
            <a:ext cx="2519361" cy="2348054"/>
          </a:xfrm>
          <a:prstGeom prst="rect">
            <a:avLst/>
          </a:prstGeom>
        </p:spPr>
      </p:pic>
      <p:sp>
        <p:nvSpPr>
          <p:cNvPr id="49" name="Text Box 21">
            <a:extLst>
              <a:ext uri="{FF2B5EF4-FFF2-40B4-BE49-F238E27FC236}">
                <a16:creationId xmlns="" xmlns:a16="http://schemas.microsoft.com/office/drawing/2014/main" id="{ECB56D2F-70FD-43D7-A128-EC9C9704CE34}"/>
              </a:ext>
            </a:extLst>
          </p:cNvPr>
          <p:cNvSpPr txBox="1">
            <a:spLocks noChangeArrowheads="1"/>
          </p:cNvSpPr>
          <p:nvPr/>
        </p:nvSpPr>
        <p:spPr bwMode="auto">
          <a:xfrm>
            <a:off x="5130185" y="781383"/>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1594648"/>
            <a:ext cx="291369" cy="478082"/>
          </a:xfrm>
          <a:prstGeom prst="rect">
            <a:avLst/>
          </a:prstGeom>
        </p:spPr>
      </p:pic>
      <p:pic>
        <p:nvPicPr>
          <p:cNvPr id="46" name="圖片 45">
            <a:extLst>
              <a:ext uri="{FF2B5EF4-FFF2-40B4-BE49-F238E27FC236}">
                <a16:creationId xmlns=""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2858381"/>
            <a:ext cx="291369" cy="478082"/>
          </a:xfrm>
          <a:prstGeom prst="rect">
            <a:avLst/>
          </a:prstGeom>
        </p:spPr>
      </p:pic>
      <p:pic>
        <p:nvPicPr>
          <p:cNvPr id="50" name="圖片 49">
            <a:extLst>
              <a:ext uri="{FF2B5EF4-FFF2-40B4-BE49-F238E27FC236}">
                <a16:creationId xmlns=""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4164629"/>
            <a:ext cx="291369" cy="478082"/>
          </a:xfrm>
          <a:prstGeom prst="rect">
            <a:avLst/>
          </a:prstGeom>
        </p:spPr>
      </p:pic>
      <p:pic>
        <p:nvPicPr>
          <p:cNvPr id="51" name="圖片 50">
            <a:extLst>
              <a:ext uri="{FF2B5EF4-FFF2-40B4-BE49-F238E27FC236}">
                <a16:creationId xmlns=""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5437347"/>
            <a:ext cx="291369" cy="478082"/>
          </a:xfrm>
          <a:prstGeom prst="rect">
            <a:avLst/>
          </a:prstGeom>
        </p:spPr>
      </p:pic>
    </p:spTree>
    <p:extLst>
      <p:ext uri="{BB962C8B-B14F-4D97-AF65-F5344CB8AC3E}">
        <p14:creationId xmlns:p14="http://schemas.microsoft.com/office/powerpoint/2010/main" val="40551536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19021</TotalTime>
  <Words>16273</Words>
  <Application>Microsoft Office PowerPoint</Application>
  <PresentationFormat>如螢幕大小 (4:3)</PresentationFormat>
  <Paragraphs>2715</Paragraphs>
  <Slides>154</Slides>
  <Notes>65</Notes>
  <HiddenSlides>0</HiddenSlides>
  <MMClips>0</MMClips>
  <ScaleCrop>false</ScaleCrop>
  <HeadingPairs>
    <vt:vector size="6" baseType="variant">
      <vt:variant>
        <vt:lpstr>佈景主題</vt:lpstr>
      </vt:variant>
      <vt:variant>
        <vt:i4>9</vt:i4>
      </vt:variant>
      <vt:variant>
        <vt:lpstr>內嵌 OLE 伺服程式</vt:lpstr>
      </vt:variant>
      <vt:variant>
        <vt:i4>2</vt:i4>
      </vt:variant>
      <vt:variant>
        <vt:lpstr>投影片標題</vt:lpstr>
      </vt:variant>
      <vt:variant>
        <vt:i4>154</vt:i4>
      </vt:variant>
    </vt:vector>
  </HeadingPairs>
  <TitlesOfParts>
    <vt:vector size="165" baseType="lpstr">
      <vt:lpstr>Office 佈景主題</vt:lpstr>
      <vt:lpstr>1_本署簡報檔版型</vt:lpstr>
      <vt:lpstr>2_本署簡報檔版型</vt:lpstr>
      <vt:lpstr>5_本署簡報檔版型</vt:lpstr>
      <vt:lpstr>1_Office 佈景主題</vt:lpstr>
      <vt:lpstr>2_Office 佈景主題</vt:lpstr>
      <vt:lpstr>3_Office 佈景主題</vt:lpstr>
      <vt:lpstr>4_Office 佈景主題</vt:lpstr>
      <vt:lpstr>5_Office 佈景主題</vt:lpstr>
      <vt:lpstr>多媒體項目</vt:lpstr>
      <vt:lpstr>PhotoImpact</vt:lpstr>
      <vt:lpstr>PowerPoint 簡報</vt:lpstr>
      <vt:lpstr>PowerPoint 簡報</vt:lpstr>
      <vt:lpstr>Not Copy Machine，紅點設計大賞海報設計類最佳獎</vt:lpstr>
      <vt:lpstr>人人生而不同 ～ 多元智能</vt:lpstr>
      <vt:lpstr>十二年國教對孩子的期望</vt:lpstr>
      <vt:lpstr>PowerPoint 簡報</vt:lpstr>
      <vt:lpstr>PowerPoint 簡報</vt:lpstr>
      <vt:lpstr>PowerPoint 簡報</vt:lpstr>
      <vt:lpstr>發掘孩子優勢與強項</vt:lpstr>
      <vt:lpstr>選擇所適、愛其所選</vt:lpstr>
      <vt:lpstr>PowerPoint 簡報</vt:lpstr>
      <vt:lpstr>PowerPoint 簡報</vt:lpstr>
      <vt:lpstr>免學費補充</vt:lpstr>
      <vt:lpstr>PowerPoint 簡報</vt:lpstr>
      <vt:lpstr>PowerPoint 簡報</vt:lpstr>
      <vt:lpstr>PowerPoint 簡報</vt:lpstr>
      <vt:lpstr>PowerPoint 簡報</vt:lpstr>
      <vt:lpstr>主委單位： 臺灣師範大學心測中心</vt:lpstr>
      <vt:lpstr>PowerPoint 簡報</vt:lpstr>
      <vt:lpstr>【教育會考】成績等級標準</vt:lpstr>
      <vt:lpstr>PowerPoint 簡報</vt:lpstr>
      <vt:lpstr>PowerPoint 簡報</vt:lpstr>
      <vt:lpstr>PowerPoint 簡報</vt:lpstr>
      <vt:lpstr>PowerPoint 簡報</vt:lpstr>
      <vt:lpstr>PowerPoint 簡報</vt:lpstr>
      <vt:lpstr>PowerPoint 簡報</vt:lpstr>
      <vt:lpstr>一個測驗，四個入學方式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花蓮就學區其他入學管道 介紹與說明</vt:lpstr>
      <vt:lpstr>PowerPoint 簡報</vt:lpstr>
      <vt:lpstr>PowerPoint 簡報</vt:lpstr>
      <vt:lpstr>PowerPoint 簡報</vt:lpstr>
      <vt:lpstr>PowerPoint 簡報</vt:lpstr>
      <vt:lpstr>地理位置</vt:lpstr>
      <vt:lpstr>花蓮區高中高職就學管道</vt:lpstr>
      <vt:lpstr>花蓮區【綜合高中】開設學程一覽表</vt:lpstr>
      <vt:lpstr>PowerPoint 簡報</vt:lpstr>
      <vt:lpstr>PowerPoint 簡報</vt:lpstr>
      <vt:lpstr>PowerPoint 簡報</vt:lpstr>
      <vt:lpstr>多元學習【其他項】各校採計項目</vt:lpstr>
      <vt:lpstr>PowerPoint 簡報</vt:lpstr>
      <vt:lpstr>特殊身分學生外加名額處理方式</vt:lpstr>
      <vt:lpstr>PowerPoint 簡報</vt:lpstr>
      <vt:lpstr>PowerPoint 簡報</vt:lpstr>
      <vt:lpstr>PowerPoint 簡報</vt:lpstr>
      <vt:lpstr>PowerPoint 簡報</vt:lpstr>
      <vt:lpstr>PowerPoint 簡報</vt:lpstr>
      <vt:lpstr>PowerPoint 簡報</vt:lpstr>
      <vt:lpstr>學習區完全免試入學</vt:lpstr>
      <vt:lpstr>學習區完全免試入學</vt:lpstr>
      <vt:lpstr>學習區完全免試入學</vt:lpstr>
      <vt:lpstr>學習區完全免試入學</vt:lpstr>
      <vt:lpstr>PowerPoint 簡報</vt:lpstr>
      <vt:lpstr>特色招生－專業群科甄選入學</vt:lpstr>
      <vt:lpstr>特色招生－專業群科甄選入學</vt:lpstr>
      <vt:lpstr>特色招生－專業群科甄選入學</vt:lpstr>
      <vt:lpstr>特色招生－專業群科甄選入學</vt:lpstr>
      <vt:lpstr>特色招生－專業群科甄選入學</vt:lpstr>
      <vt:lpstr>PowerPoint 簡報</vt:lpstr>
      <vt:lpstr>PowerPoint 簡報</vt:lpstr>
      <vt:lpstr>PowerPoint 簡報</vt:lpstr>
      <vt:lpstr>PowerPoint 簡報</vt:lpstr>
      <vt:lpstr>PowerPoint 簡報</vt:lpstr>
      <vt:lpstr>PowerPoint 簡報</vt:lpstr>
      <vt:lpstr>PowerPoint 簡報</vt:lpstr>
      <vt:lpstr>特色招生－體育班甄選入學</vt:lpstr>
      <vt:lpstr>https://peclass.perdc.ntnu.edu.tw/Welcome/Index</vt:lpstr>
      <vt:lpstr>免試入學－其他管道</vt:lpstr>
      <vt:lpstr>免試入學－其他管道</vt:lpstr>
      <vt:lpstr>PowerPoint 簡報</vt:lpstr>
      <vt:lpstr>產業特殊需求類科</vt:lpstr>
      <vt:lpstr>PowerPoint 簡報</vt:lpstr>
      <vt:lpstr>其他 五專入學 招生管道</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其他    新五專入學  招生管道  </vt:lpstr>
      <vt:lpstr>加強宣導事項(1)</vt:lpstr>
      <vt:lpstr>是否可以報名多個入學管道？</vt:lpstr>
      <vt:lpstr>加強宣導事項(3)</vt:lpstr>
      <vt:lpstr>加強宣導事項(4)</vt:lpstr>
      <vt:lpstr>加強宣導事項(5)</vt:lpstr>
      <vt:lpstr>PowerPoint 簡報</vt:lpstr>
      <vt:lpstr>PowerPoint 簡報</vt:lpstr>
      <vt:lpstr>PowerPoint 簡報</vt:lpstr>
      <vt:lpstr>   技高(高職)群科歸屬 (15群) </vt:lpstr>
      <vt:lpstr>PowerPoint 簡報</vt:lpstr>
      <vt:lpstr>貼心提醒-1</vt:lpstr>
      <vt:lpstr>貼心提醒-2</vt:lpstr>
      <vt:lpstr>貼心提醒-3</vt:lpstr>
      <vt:lpstr>PowerPoint 簡報</vt:lpstr>
      <vt:lpstr>PowerPoint 簡報</vt:lpstr>
      <vt:lpstr>PowerPoint 簡報</vt:lpstr>
      <vt:lpstr>PowerPoint 簡報</vt:lpstr>
      <vt:lpstr>花蓮區志願選填與輔導</vt:lpstr>
      <vt:lpstr>PowerPoint 簡報</vt:lpstr>
      <vt:lpstr>PowerPoint 簡報</vt:lpstr>
      <vt:lpstr>  孩子面對的是一個 和我們很不一樣的世界</vt:lpstr>
      <vt:lpstr>PowerPoint 簡報</vt:lpstr>
      <vt:lpstr>PowerPoint 簡報</vt:lpstr>
      <vt:lpstr>陪伴孩子，找出想要的舞台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MOE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高中校長與十二年國民基本教育的有機連帶分析</dc:title>
  <dc:creator>MOEIT</dc:creator>
  <cp:lastModifiedBy>YCJH</cp:lastModifiedBy>
  <cp:revision>1232</cp:revision>
  <cp:lastPrinted>2021-01-18T08:29:16Z</cp:lastPrinted>
  <dcterms:created xsi:type="dcterms:W3CDTF">2012-08-03T02:02:35Z</dcterms:created>
  <dcterms:modified xsi:type="dcterms:W3CDTF">2025-03-07T01:07:44Z</dcterms:modified>
</cp:coreProperties>
</file>